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0"/>
  </p:notesMasterIdLst>
  <p:sldIdLst>
    <p:sldId id="256" r:id="rId3"/>
    <p:sldId id="279" r:id="rId4"/>
    <p:sldId id="339" r:id="rId5"/>
    <p:sldId id="290" r:id="rId6"/>
    <p:sldId id="609" r:id="rId7"/>
    <p:sldId id="291" r:id="rId8"/>
    <p:sldId id="293" r:id="rId9"/>
    <p:sldId id="304" r:id="rId10"/>
    <p:sldId id="292" r:id="rId11"/>
    <p:sldId id="294" r:id="rId12"/>
    <p:sldId id="295" r:id="rId13"/>
    <p:sldId id="283" r:id="rId14"/>
    <p:sldId id="296" r:id="rId15"/>
    <p:sldId id="285" r:id="rId16"/>
    <p:sldId id="297" r:id="rId17"/>
    <p:sldId id="257" r:id="rId18"/>
    <p:sldId id="286" r:id="rId19"/>
    <p:sldId id="509" r:id="rId20"/>
    <p:sldId id="510" r:id="rId21"/>
    <p:sldId id="511" r:id="rId22"/>
    <p:sldId id="512" r:id="rId23"/>
    <p:sldId id="513" r:id="rId24"/>
    <p:sldId id="515" r:id="rId25"/>
    <p:sldId id="422" r:id="rId26"/>
    <p:sldId id="423" r:id="rId27"/>
    <p:sldId id="606" r:id="rId28"/>
    <p:sldId id="607" r:id="rId29"/>
    <p:sldId id="287" r:id="rId30"/>
    <p:sldId id="505" r:id="rId31"/>
    <p:sldId id="608" r:id="rId32"/>
    <p:sldId id="412" r:id="rId33"/>
    <p:sldId id="413" r:id="rId34"/>
    <p:sldId id="466" r:id="rId35"/>
    <p:sldId id="465" r:id="rId36"/>
    <p:sldId id="611" r:id="rId37"/>
    <p:sldId id="612" r:id="rId38"/>
    <p:sldId id="261" r:id="rId3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71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rtd\E\E5\WORK%20AREA\karjatu\Project%20lists%20and%20management\Project%20lists\EU%20spending%20on%20E&amp;H%20projects%20FP7%20to%20H2020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2017</a:t>
            </a:r>
          </a:p>
        </c:rich>
      </c:tx>
      <c:layout>
        <c:manualLayout>
          <c:xMode val="edge"/>
          <c:yMode val="edge"/>
          <c:x val="0.47183655421530774"/>
          <c:y val="5.0036791758646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4120C-3189-4090-94FB-87C10CC7515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48E89A-2496-4B82-9A18-A101F94BD63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Environmental factors impacting health</a:t>
          </a:r>
          <a:endParaRPr lang="en-GB" sz="1200" b="1" dirty="0">
            <a:solidFill>
              <a:schemeClr val="tx1"/>
            </a:solidFill>
          </a:endParaRPr>
        </a:p>
      </dgm:t>
    </dgm:pt>
    <dgm:pt modelId="{CA32F8E6-F26C-42AA-816D-960F633E0B81}" type="parTrans" cxnId="{66B3F803-30E1-4F96-9A11-637DE2FD8D8F}">
      <dgm:prSet/>
      <dgm:spPr/>
      <dgm:t>
        <a:bodyPr/>
        <a:lstStyle/>
        <a:p>
          <a:endParaRPr lang="en-GB"/>
        </a:p>
      </dgm:t>
    </dgm:pt>
    <dgm:pt modelId="{4383E971-5C15-422E-8C86-29E386DD491B}" type="sibTrans" cxnId="{66B3F803-30E1-4F96-9A11-637DE2FD8D8F}">
      <dgm:prSet/>
      <dgm:spPr/>
      <dgm:t>
        <a:bodyPr/>
        <a:lstStyle/>
        <a:p>
          <a:endParaRPr lang="en-GB"/>
        </a:p>
      </dgm:t>
    </dgm:pt>
    <dgm:pt modelId="{D018B5E7-501E-4937-90E3-76FD7150A61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Noise</a:t>
          </a:r>
          <a:endParaRPr lang="en-GB" sz="1200" b="1" dirty="0">
            <a:solidFill>
              <a:schemeClr val="tx1"/>
            </a:solidFill>
          </a:endParaRPr>
        </a:p>
      </dgm:t>
    </dgm:pt>
    <dgm:pt modelId="{A45F3ABE-F116-4161-BBB4-EFA35F682C23}" type="parTrans" cxnId="{6F369280-12F0-432A-9B82-3AE7813CC378}">
      <dgm:prSet/>
      <dgm:spPr/>
      <dgm:t>
        <a:bodyPr/>
        <a:lstStyle/>
        <a:p>
          <a:endParaRPr lang="en-GB"/>
        </a:p>
      </dgm:t>
    </dgm:pt>
    <dgm:pt modelId="{4D808500-519D-4C40-968B-CF816F4C45F6}" type="sibTrans" cxnId="{6F369280-12F0-432A-9B82-3AE7813CC378}">
      <dgm:prSet/>
      <dgm:spPr/>
      <dgm:t>
        <a:bodyPr/>
        <a:lstStyle/>
        <a:p>
          <a:endParaRPr lang="en-GB"/>
        </a:p>
      </dgm:t>
    </dgm:pt>
    <dgm:pt modelId="{520D7B4F-7837-4DD0-93D0-F026F56FDBF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Water</a:t>
          </a:r>
          <a:endParaRPr lang="en-GB" sz="1200" b="1" dirty="0">
            <a:solidFill>
              <a:schemeClr val="tx1"/>
            </a:solidFill>
          </a:endParaRPr>
        </a:p>
      </dgm:t>
    </dgm:pt>
    <dgm:pt modelId="{C4E632D2-60D3-4F58-9A5E-F3A45B1EB9BA}" type="parTrans" cxnId="{F30CB103-414D-4ACB-AE52-CDDE9C272890}">
      <dgm:prSet/>
      <dgm:spPr/>
      <dgm:t>
        <a:bodyPr/>
        <a:lstStyle/>
        <a:p>
          <a:endParaRPr lang="en-GB"/>
        </a:p>
      </dgm:t>
    </dgm:pt>
    <dgm:pt modelId="{ED48F838-CA57-4017-801B-233452007E48}" type="sibTrans" cxnId="{F30CB103-414D-4ACB-AE52-CDDE9C272890}">
      <dgm:prSet/>
      <dgm:spPr/>
      <dgm:t>
        <a:bodyPr/>
        <a:lstStyle/>
        <a:p>
          <a:endParaRPr lang="en-GB"/>
        </a:p>
      </dgm:t>
    </dgm:pt>
    <dgm:pt modelId="{351FFEA1-9F2C-406F-A911-5CFEF726256C}">
      <dgm:prSet phldrT="[Text]" custT="1"/>
      <dgm:spPr>
        <a:solidFill>
          <a:srgbClr val="CC3300"/>
        </a:solidFill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Heat</a:t>
          </a:r>
          <a:endParaRPr lang="en-GB" sz="1200" b="1" dirty="0">
            <a:solidFill>
              <a:schemeClr val="tx1"/>
            </a:solidFill>
          </a:endParaRPr>
        </a:p>
      </dgm:t>
    </dgm:pt>
    <dgm:pt modelId="{B00BFED0-343D-414F-ABFE-FAB9FF004128}" type="parTrans" cxnId="{B1AAEF9B-9287-4671-ACBA-E7EC9868DB55}">
      <dgm:prSet/>
      <dgm:spPr/>
      <dgm:t>
        <a:bodyPr/>
        <a:lstStyle/>
        <a:p>
          <a:endParaRPr lang="en-GB"/>
        </a:p>
      </dgm:t>
    </dgm:pt>
    <dgm:pt modelId="{7BFE4A98-F1B5-42AD-B26A-BC74BEFA83A8}" type="sibTrans" cxnId="{B1AAEF9B-9287-4671-ACBA-E7EC9868DB55}">
      <dgm:prSet/>
      <dgm:spPr/>
      <dgm:t>
        <a:bodyPr/>
        <a:lstStyle/>
        <a:p>
          <a:endParaRPr lang="en-GB"/>
        </a:p>
      </dgm:t>
    </dgm:pt>
    <dgm:pt modelId="{C62A6564-BF94-4D19-9348-986D1C9B9CEB}">
      <dgm:prSet phldrT="[Text]" custT="1"/>
      <dgm:spPr>
        <a:solidFill>
          <a:srgbClr val="666633"/>
        </a:solidFill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Chemicals</a:t>
          </a:r>
          <a:endParaRPr lang="en-GB" sz="1200" b="1" dirty="0">
            <a:solidFill>
              <a:schemeClr val="tx1"/>
            </a:solidFill>
          </a:endParaRPr>
        </a:p>
      </dgm:t>
    </dgm:pt>
    <dgm:pt modelId="{076FB4A2-A28E-4264-AADC-2700B57472EE}" type="parTrans" cxnId="{491B2DD2-5E68-4FF0-8781-273F6AA4C04C}">
      <dgm:prSet/>
      <dgm:spPr/>
      <dgm:t>
        <a:bodyPr/>
        <a:lstStyle/>
        <a:p>
          <a:endParaRPr lang="en-GB"/>
        </a:p>
      </dgm:t>
    </dgm:pt>
    <dgm:pt modelId="{5E49C824-80D9-40C3-B106-626E993AAB94}" type="sibTrans" cxnId="{491B2DD2-5E68-4FF0-8781-273F6AA4C04C}">
      <dgm:prSet/>
      <dgm:spPr/>
      <dgm:t>
        <a:bodyPr/>
        <a:lstStyle/>
        <a:p>
          <a:endParaRPr lang="en-GB"/>
        </a:p>
      </dgm:t>
    </dgm:pt>
    <dgm:pt modelId="{B523F0B9-D496-4EE5-BFCB-9B5E1DE53A23}">
      <dgm:prSet phldrT="[Text]" custT="1"/>
      <dgm:spPr>
        <a:solidFill>
          <a:srgbClr val="66FFFF"/>
        </a:solidFill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Infectious agents</a:t>
          </a:r>
          <a:endParaRPr lang="en-GB" sz="1200" b="1" dirty="0">
            <a:solidFill>
              <a:schemeClr val="tx1"/>
            </a:solidFill>
          </a:endParaRPr>
        </a:p>
      </dgm:t>
    </dgm:pt>
    <dgm:pt modelId="{2C15875C-BE41-4710-A572-C201575BF301}" type="parTrans" cxnId="{7998D3D3-F7B1-4D84-977F-3195201CA6F8}">
      <dgm:prSet/>
      <dgm:spPr/>
      <dgm:t>
        <a:bodyPr/>
        <a:lstStyle/>
        <a:p>
          <a:endParaRPr lang="en-GB"/>
        </a:p>
      </dgm:t>
    </dgm:pt>
    <dgm:pt modelId="{10D9B201-50E6-4CD7-9975-DAC8800467F2}" type="sibTrans" cxnId="{7998D3D3-F7B1-4D84-977F-3195201CA6F8}">
      <dgm:prSet/>
      <dgm:spPr/>
      <dgm:t>
        <a:bodyPr/>
        <a:lstStyle/>
        <a:p>
          <a:endParaRPr lang="en-GB"/>
        </a:p>
      </dgm:t>
    </dgm:pt>
    <dgm:pt modelId="{DDC8B4DB-1DCD-4813-981A-FE357C6CD800}">
      <dgm:prSet phldrT="[Text]" custT="1"/>
      <dgm:spPr>
        <a:solidFill>
          <a:srgbClr val="CCFF99"/>
        </a:solidFill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Food</a:t>
          </a:r>
          <a:endParaRPr lang="en-GB" sz="1200" b="1" dirty="0">
            <a:solidFill>
              <a:schemeClr val="tx1"/>
            </a:solidFill>
          </a:endParaRPr>
        </a:p>
      </dgm:t>
    </dgm:pt>
    <dgm:pt modelId="{4D2565BB-7C46-4B41-9A88-43FC382B87D3}" type="parTrans" cxnId="{FE8B1ADD-4580-437B-8094-4334974C4591}">
      <dgm:prSet/>
      <dgm:spPr/>
      <dgm:t>
        <a:bodyPr/>
        <a:lstStyle/>
        <a:p>
          <a:endParaRPr lang="en-GB"/>
        </a:p>
      </dgm:t>
    </dgm:pt>
    <dgm:pt modelId="{4E503648-35C9-47E4-BA53-3CCFD0373B38}" type="sibTrans" cxnId="{FE8B1ADD-4580-437B-8094-4334974C4591}">
      <dgm:prSet/>
      <dgm:spPr/>
      <dgm:t>
        <a:bodyPr/>
        <a:lstStyle/>
        <a:p>
          <a:endParaRPr lang="en-GB"/>
        </a:p>
      </dgm:t>
    </dgm:pt>
    <dgm:pt modelId="{517FFB17-CC4D-4543-B6B4-387227681138}">
      <dgm:prSet phldrT="[Text]" custT="1"/>
      <dgm:spPr>
        <a:solidFill>
          <a:srgbClr val="800080"/>
        </a:solidFill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Lifestyle</a:t>
          </a:r>
          <a:endParaRPr lang="en-GB" sz="1200" b="1" dirty="0">
            <a:solidFill>
              <a:schemeClr val="tx1"/>
            </a:solidFill>
          </a:endParaRPr>
        </a:p>
      </dgm:t>
    </dgm:pt>
    <dgm:pt modelId="{9E30D4F8-C433-4A03-B7CC-DC162AE34AB2}" type="parTrans" cxnId="{03478B2E-73AF-4F62-A11B-F7A7B965FD09}">
      <dgm:prSet/>
      <dgm:spPr/>
      <dgm:t>
        <a:bodyPr/>
        <a:lstStyle/>
        <a:p>
          <a:endParaRPr lang="en-GB"/>
        </a:p>
      </dgm:t>
    </dgm:pt>
    <dgm:pt modelId="{68BED2F6-F416-4FF1-9D8E-EF9BA5ABBD77}" type="sibTrans" cxnId="{03478B2E-73AF-4F62-A11B-F7A7B965FD09}">
      <dgm:prSet/>
      <dgm:spPr/>
      <dgm:t>
        <a:bodyPr/>
        <a:lstStyle/>
        <a:p>
          <a:endParaRPr lang="en-GB"/>
        </a:p>
      </dgm:t>
    </dgm:pt>
    <dgm:pt modelId="{115AD1D1-FC1D-4A69-A735-4B7B68120A1F}">
      <dgm:prSet phldrT="[Text]" custT="1"/>
      <dgm:spPr>
        <a:solidFill>
          <a:srgbClr val="FFFFCC"/>
        </a:solidFill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Air quality</a:t>
          </a:r>
          <a:endParaRPr lang="en-GB" sz="1200" b="1" dirty="0">
            <a:solidFill>
              <a:schemeClr val="tx1"/>
            </a:solidFill>
          </a:endParaRPr>
        </a:p>
      </dgm:t>
    </dgm:pt>
    <dgm:pt modelId="{231D9829-7D50-4690-997C-240EF93755E4}" type="parTrans" cxnId="{CE7F20D1-7E93-482C-8887-2E778DDA2F40}">
      <dgm:prSet/>
      <dgm:spPr/>
      <dgm:t>
        <a:bodyPr/>
        <a:lstStyle/>
        <a:p>
          <a:endParaRPr lang="en-GB"/>
        </a:p>
      </dgm:t>
    </dgm:pt>
    <dgm:pt modelId="{3D9C6FBA-4F54-425F-8B3F-2AB867AC0386}" type="sibTrans" cxnId="{CE7F20D1-7E93-482C-8887-2E778DDA2F40}">
      <dgm:prSet/>
      <dgm:spPr/>
      <dgm:t>
        <a:bodyPr/>
        <a:lstStyle/>
        <a:p>
          <a:endParaRPr lang="en-GB"/>
        </a:p>
      </dgm:t>
    </dgm:pt>
    <dgm:pt modelId="{5BAA0557-6F6B-4813-BFCF-52AFAA823B58}">
      <dgm:prSet phldrT="[Text]" custT="1"/>
      <dgm:spPr>
        <a:solidFill>
          <a:srgbClr val="FF99FF"/>
        </a:solidFill>
      </dgm:spPr>
      <dgm:t>
        <a:bodyPr/>
        <a:lstStyle/>
        <a:p>
          <a:r>
            <a:rPr lang="en-GB" sz="1200" b="1" dirty="0" smtClean="0">
              <a:solidFill>
                <a:schemeClr val="tx1"/>
              </a:solidFill>
            </a:rPr>
            <a:t>Social status</a:t>
          </a:r>
          <a:endParaRPr lang="en-GB" sz="1200" b="1" dirty="0">
            <a:solidFill>
              <a:schemeClr val="tx1"/>
            </a:solidFill>
          </a:endParaRPr>
        </a:p>
      </dgm:t>
    </dgm:pt>
    <dgm:pt modelId="{266AF46B-F0F7-4708-A68E-06A9C5E9A855}" type="parTrans" cxnId="{938A742F-D71C-4353-AE83-9C6940A58E21}">
      <dgm:prSet/>
      <dgm:spPr/>
      <dgm:t>
        <a:bodyPr/>
        <a:lstStyle/>
        <a:p>
          <a:endParaRPr lang="en-GB"/>
        </a:p>
      </dgm:t>
    </dgm:pt>
    <dgm:pt modelId="{13FFA15A-EA37-4369-B73B-F978EBD36E34}" type="sibTrans" cxnId="{938A742F-D71C-4353-AE83-9C6940A58E21}">
      <dgm:prSet/>
      <dgm:spPr/>
      <dgm:t>
        <a:bodyPr/>
        <a:lstStyle/>
        <a:p>
          <a:endParaRPr lang="en-GB"/>
        </a:p>
      </dgm:t>
    </dgm:pt>
    <dgm:pt modelId="{D035A065-87A6-45E0-94D3-8F9C94C17583}">
      <dgm:prSet phldrT="[Text]" custT="1"/>
      <dgm:spPr>
        <a:solidFill>
          <a:srgbClr val="96A519"/>
        </a:solidFill>
        <a:ln>
          <a:noFill/>
        </a:ln>
      </dgm:spPr>
      <dgm:t>
        <a:bodyPr/>
        <a:lstStyle/>
        <a:p>
          <a:r>
            <a:rPr lang="en-GB" sz="1600" b="1" dirty="0" smtClean="0">
              <a:solidFill>
                <a:srgbClr val="FF0000"/>
              </a:solidFill>
            </a:rPr>
            <a:t>Climate</a:t>
          </a:r>
          <a:endParaRPr lang="en-GB" sz="1600" b="1" dirty="0">
            <a:solidFill>
              <a:srgbClr val="FF0000"/>
            </a:solidFill>
          </a:endParaRPr>
        </a:p>
      </dgm:t>
    </dgm:pt>
    <dgm:pt modelId="{FA10238D-5D2F-40E7-AC12-DAAC7EFCBB86}" type="parTrans" cxnId="{C6ED7897-C9C8-445D-8110-E989A81EA1EC}">
      <dgm:prSet/>
      <dgm:spPr/>
      <dgm:t>
        <a:bodyPr/>
        <a:lstStyle/>
        <a:p>
          <a:endParaRPr lang="en-GB"/>
        </a:p>
      </dgm:t>
    </dgm:pt>
    <dgm:pt modelId="{DB1C576D-E0B8-4A02-9515-D3274AB3C5D4}" type="sibTrans" cxnId="{C6ED7897-C9C8-445D-8110-E989A81EA1EC}">
      <dgm:prSet/>
      <dgm:spPr/>
      <dgm:t>
        <a:bodyPr/>
        <a:lstStyle/>
        <a:p>
          <a:endParaRPr lang="en-GB"/>
        </a:p>
      </dgm:t>
    </dgm:pt>
    <dgm:pt modelId="{25D8F42F-2CDB-44E3-BEDA-B27DB0FAF754}" type="pres">
      <dgm:prSet presAssocID="{6C14120C-3189-4090-94FB-87C10CC7515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AA6A15E-798B-4B73-8A04-25DB13E70711}" type="pres">
      <dgm:prSet presAssocID="{7148E89A-2496-4B82-9A18-A101F94BD635}" presName="centerShape" presStyleLbl="node0" presStyleIdx="0" presStyleCnt="1" custScaleX="195927" custScaleY="195927"/>
      <dgm:spPr/>
      <dgm:t>
        <a:bodyPr/>
        <a:lstStyle/>
        <a:p>
          <a:endParaRPr lang="en-GB"/>
        </a:p>
      </dgm:t>
    </dgm:pt>
    <dgm:pt modelId="{5AEF7CE7-C79F-48FB-B003-1F74C05C0C37}" type="pres">
      <dgm:prSet presAssocID="{A45F3ABE-F116-4161-BBB4-EFA35F682C23}" presName="Name9" presStyleLbl="parChTrans1D2" presStyleIdx="0" presStyleCnt="10"/>
      <dgm:spPr/>
      <dgm:t>
        <a:bodyPr/>
        <a:lstStyle/>
        <a:p>
          <a:endParaRPr lang="en-GB"/>
        </a:p>
      </dgm:t>
    </dgm:pt>
    <dgm:pt modelId="{A26E0610-827E-46F3-93D0-D9817853138D}" type="pres">
      <dgm:prSet presAssocID="{A45F3ABE-F116-4161-BBB4-EFA35F682C23}" presName="connTx" presStyleLbl="parChTrans1D2" presStyleIdx="0" presStyleCnt="10"/>
      <dgm:spPr/>
      <dgm:t>
        <a:bodyPr/>
        <a:lstStyle/>
        <a:p>
          <a:endParaRPr lang="en-GB"/>
        </a:p>
      </dgm:t>
    </dgm:pt>
    <dgm:pt modelId="{7A095949-5148-4396-A8ED-79BD1A9A984E}" type="pres">
      <dgm:prSet presAssocID="{D018B5E7-501E-4937-90E3-76FD7150A617}" presName="node" presStyleLbl="node1" presStyleIdx="0" presStyleCnt="10" custScaleX="137149" custScaleY="137149" custRadScaleRad="102289" custRadScaleInc="-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04C78B-E23C-472A-8EB6-D709627BCA4D}" type="pres">
      <dgm:prSet presAssocID="{C4E632D2-60D3-4F58-9A5E-F3A45B1EB9BA}" presName="Name9" presStyleLbl="parChTrans1D2" presStyleIdx="1" presStyleCnt="10"/>
      <dgm:spPr/>
      <dgm:t>
        <a:bodyPr/>
        <a:lstStyle/>
        <a:p>
          <a:endParaRPr lang="en-GB"/>
        </a:p>
      </dgm:t>
    </dgm:pt>
    <dgm:pt modelId="{ADC0A976-18C0-4F1F-A069-E991905FF52E}" type="pres">
      <dgm:prSet presAssocID="{C4E632D2-60D3-4F58-9A5E-F3A45B1EB9BA}" presName="connTx" presStyleLbl="parChTrans1D2" presStyleIdx="1" presStyleCnt="10"/>
      <dgm:spPr/>
      <dgm:t>
        <a:bodyPr/>
        <a:lstStyle/>
        <a:p>
          <a:endParaRPr lang="en-GB"/>
        </a:p>
      </dgm:t>
    </dgm:pt>
    <dgm:pt modelId="{3E3F262D-7676-4F76-91CD-69CA04E179F3}" type="pres">
      <dgm:prSet presAssocID="{520D7B4F-7837-4DD0-93D0-F026F56FDBF1}" presName="node" presStyleLbl="node1" presStyleIdx="1" presStyleCnt="10" custScaleX="137149" custScaleY="1371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898CCF-DCF7-4651-AA8C-2EF9EF20779C}" type="pres">
      <dgm:prSet presAssocID="{B00BFED0-343D-414F-ABFE-FAB9FF004128}" presName="Name9" presStyleLbl="parChTrans1D2" presStyleIdx="2" presStyleCnt="10"/>
      <dgm:spPr/>
      <dgm:t>
        <a:bodyPr/>
        <a:lstStyle/>
        <a:p>
          <a:endParaRPr lang="en-GB"/>
        </a:p>
      </dgm:t>
    </dgm:pt>
    <dgm:pt modelId="{B3C4D625-4DFC-4698-A728-3FDCB4C0482B}" type="pres">
      <dgm:prSet presAssocID="{B00BFED0-343D-414F-ABFE-FAB9FF004128}" presName="connTx" presStyleLbl="parChTrans1D2" presStyleIdx="2" presStyleCnt="10"/>
      <dgm:spPr/>
      <dgm:t>
        <a:bodyPr/>
        <a:lstStyle/>
        <a:p>
          <a:endParaRPr lang="en-GB"/>
        </a:p>
      </dgm:t>
    </dgm:pt>
    <dgm:pt modelId="{C8D65F53-C00D-4BC3-A31C-7C968F0B8D2D}" type="pres">
      <dgm:prSet presAssocID="{351FFEA1-9F2C-406F-A911-5CFEF726256C}" presName="node" presStyleLbl="node1" presStyleIdx="2" presStyleCnt="10" custScaleX="137149" custScaleY="1371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9924F9-34BC-4C9D-A91A-D1D06DFCF78E}" type="pres">
      <dgm:prSet presAssocID="{076FB4A2-A28E-4264-AADC-2700B57472EE}" presName="Name9" presStyleLbl="parChTrans1D2" presStyleIdx="3" presStyleCnt="10"/>
      <dgm:spPr/>
      <dgm:t>
        <a:bodyPr/>
        <a:lstStyle/>
        <a:p>
          <a:endParaRPr lang="en-GB"/>
        </a:p>
      </dgm:t>
    </dgm:pt>
    <dgm:pt modelId="{D84DB4A2-725C-4777-8927-B799E606EEF7}" type="pres">
      <dgm:prSet presAssocID="{076FB4A2-A28E-4264-AADC-2700B57472EE}" presName="connTx" presStyleLbl="parChTrans1D2" presStyleIdx="3" presStyleCnt="10"/>
      <dgm:spPr/>
      <dgm:t>
        <a:bodyPr/>
        <a:lstStyle/>
        <a:p>
          <a:endParaRPr lang="en-GB"/>
        </a:p>
      </dgm:t>
    </dgm:pt>
    <dgm:pt modelId="{B848BEBF-6DEF-41E5-BC08-A1F7FF563D16}" type="pres">
      <dgm:prSet presAssocID="{C62A6564-BF94-4D19-9348-986D1C9B9CEB}" presName="node" presStyleLbl="node1" presStyleIdx="3" presStyleCnt="10" custScaleX="137149" custScaleY="1371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44D63D-70DB-494D-896B-62F7CFE543EA}" type="pres">
      <dgm:prSet presAssocID="{2C15875C-BE41-4710-A572-C201575BF301}" presName="Name9" presStyleLbl="parChTrans1D2" presStyleIdx="4" presStyleCnt="10"/>
      <dgm:spPr/>
      <dgm:t>
        <a:bodyPr/>
        <a:lstStyle/>
        <a:p>
          <a:endParaRPr lang="en-GB"/>
        </a:p>
      </dgm:t>
    </dgm:pt>
    <dgm:pt modelId="{53A4C024-5E1A-42DA-921D-57E23571432F}" type="pres">
      <dgm:prSet presAssocID="{2C15875C-BE41-4710-A572-C201575BF301}" presName="connTx" presStyleLbl="parChTrans1D2" presStyleIdx="4" presStyleCnt="10"/>
      <dgm:spPr/>
      <dgm:t>
        <a:bodyPr/>
        <a:lstStyle/>
        <a:p>
          <a:endParaRPr lang="en-GB"/>
        </a:p>
      </dgm:t>
    </dgm:pt>
    <dgm:pt modelId="{D02C9E51-64B7-4DB6-997A-577C38D9B28F}" type="pres">
      <dgm:prSet presAssocID="{B523F0B9-D496-4EE5-BFCB-9B5E1DE53A23}" presName="node" presStyleLbl="node1" presStyleIdx="4" presStyleCnt="10" custScaleX="137149" custScaleY="1371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56D0E5-957E-4C0E-A7B7-E8F8A5CE0C83}" type="pres">
      <dgm:prSet presAssocID="{4D2565BB-7C46-4B41-9A88-43FC382B87D3}" presName="Name9" presStyleLbl="parChTrans1D2" presStyleIdx="5" presStyleCnt="10"/>
      <dgm:spPr/>
      <dgm:t>
        <a:bodyPr/>
        <a:lstStyle/>
        <a:p>
          <a:endParaRPr lang="en-GB"/>
        </a:p>
      </dgm:t>
    </dgm:pt>
    <dgm:pt modelId="{86B5BA25-5E4B-4CCC-938D-245A1DC4AECE}" type="pres">
      <dgm:prSet presAssocID="{4D2565BB-7C46-4B41-9A88-43FC382B87D3}" presName="connTx" presStyleLbl="parChTrans1D2" presStyleIdx="5" presStyleCnt="10"/>
      <dgm:spPr/>
      <dgm:t>
        <a:bodyPr/>
        <a:lstStyle/>
        <a:p>
          <a:endParaRPr lang="en-GB"/>
        </a:p>
      </dgm:t>
    </dgm:pt>
    <dgm:pt modelId="{85F0BB84-C196-4449-B58A-2249B7A367C1}" type="pres">
      <dgm:prSet presAssocID="{DDC8B4DB-1DCD-4813-981A-FE357C6CD800}" presName="node" presStyleLbl="node1" presStyleIdx="5" presStyleCnt="10" custScaleX="137149" custScaleY="1371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00110E-AB68-428E-A7DD-05581999DF3B}" type="pres">
      <dgm:prSet presAssocID="{9E30D4F8-C433-4A03-B7CC-DC162AE34AB2}" presName="Name9" presStyleLbl="parChTrans1D2" presStyleIdx="6" presStyleCnt="10"/>
      <dgm:spPr/>
      <dgm:t>
        <a:bodyPr/>
        <a:lstStyle/>
        <a:p>
          <a:endParaRPr lang="en-GB"/>
        </a:p>
      </dgm:t>
    </dgm:pt>
    <dgm:pt modelId="{FED187FD-923C-4335-AD1E-8593662BDBD9}" type="pres">
      <dgm:prSet presAssocID="{9E30D4F8-C433-4A03-B7CC-DC162AE34AB2}" presName="connTx" presStyleLbl="parChTrans1D2" presStyleIdx="6" presStyleCnt="10"/>
      <dgm:spPr/>
      <dgm:t>
        <a:bodyPr/>
        <a:lstStyle/>
        <a:p>
          <a:endParaRPr lang="en-GB"/>
        </a:p>
      </dgm:t>
    </dgm:pt>
    <dgm:pt modelId="{57976F5F-C03A-463B-914A-868803F8B20C}" type="pres">
      <dgm:prSet presAssocID="{517FFB17-CC4D-4543-B6B4-387227681138}" presName="node" presStyleLbl="node1" presStyleIdx="6" presStyleCnt="10" custScaleX="137149" custScaleY="1371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E872C2-F435-4B2E-853A-AFE6C5E7AC19}" type="pres">
      <dgm:prSet presAssocID="{231D9829-7D50-4690-997C-240EF93755E4}" presName="Name9" presStyleLbl="parChTrans1D2" presStyleIdx="7" presStyleCnt="10"/>
      <dgm:spPr/>
      <dgm:t>
        <a:bodyPr/>
        <a:lstStyle/>
        <a:p>
          <a:endParaRPr lang="en-GB"/>
        </a:p>
      </dgm:t>
    </dgm:pt>
    <dgm:pt modelId="{018DCE69-F987-434B-B604-31CCA4033EFD}" type="pres">
      <dgm:prSet presAssocID="{231D9829-7D50-4690-997C-240EF93755E4}" presName="connTx" presStyleLbl="parChTrans1D2" presStyleIdx="7" presStyleCnt="10"/>
      <dgm:spPr/>
      <dgm:t>
        <a:bodyPr/>
        <a:lstStyle/>
        <a:p>
          <a:endParaRPr lang="en-GB"/>
        </a:p>
      </dgm:t>
    </dgm:pt>
    <dgm:pt modelId="{F5D4ECCF-C1C6-4908-9A70-BA52A6EE4B34}" type="pres">
      <dgm:prSet presAssocID="{115AD1D1-FC1D-4A69-A735-4B7B68120A1F}" presName="node" presStyleLbl="node1" presStyleIdx="7" presStyleCnt="10" custScaleX="137149" custScaleY="1371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553FE8-E50F-4484-8F40-F59AAAEA1619}" type="pres">
      <dgm:prSet presAssocID="{266AF46B-F0F7-4708-A68E-06A9C5E9A855}" presName="Name9" presStyleLbl="parChTrans1D2" presStyleIdx="8" presStyleCnt="10"/>
      <dgm:spPr/>
      <dgm:t>
        <a:bodyPr/>
        <a:lstStyle/>
        <a:p>
          <a:endParaRPr lang="en-GB"/>
        </a:p>
      </dgm:t>
    </dgm:pt>
    <dgm:pt modelId="{84155326-2169-4E0E-AD78-8D7B555A4698}" type="pres">
      <dgm:prSet presAssocID="{266AF46B-F0F7-4708-A68E-06A9C5E9A855}" presName="connTx" presStyleLbl="parChTrans1D2" presStyleIdx="8" presStyleCnt="10"/>
      <dgm:spPr/>
      <dgm:t>
        <a:bodyPr/>
        <a:lstStyle/>
        <a:p>
          <a:endParaRPr lang="en-GB"/>
        </a:p>
      </dgm:t>
    </dgm:pt>
    <dgm:pt modelId="{F3DB3D1E-483B-4DCA-B8E2-18ADCEFEE8DB}" type="pres">
      <dgm:prSet presAssocID="{5BAA0557-6F6B-4813-BFCF-52AFAA823B58}" presName="node" presStyleLbl="node1" presStyleIdx="8" presStyleCnt="10" custScaleX="137149" custScaleY="1371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EA7CD5-82D3-4630-8DB9-E20300F594EE}" type="pres">
      <dgm:prSet presAssocID="{FA10238D-5D2F-40E7-AC12-DAAC7EFCBB86}" presName="Name9" presStyleLbl="parChTrans1D2" presStyleIdx="9" presStyleCnt="10"/>
      <dgm:spPr/>
      <dgm:t>
        <a:bodyPr/>
        <a:lstStyle/>
        <a:p>
          <a:endParaRPr lang="en-GB"/>
        </a:p>
      </dgm:t>
    </dgm:pt>
    <dgm:pt modelId="{50B0D463-5D62-4DAC-A11E-6CA7A82679E4}" type="pres">
      <dgm:prSet presAssocID="{FA10238D-5D2F-40E7-AC12-DAAC7EFCBB86}" presName="connTx" presStyleLbl="parChTrans1D2" presStyleIdx="9" presStyleCnt="10"/>
      <dgm:spPr/>
      <dgm:t>
        <a:bodyPr/>
        <a:lstStyle/>
        <a:p>
          <a:endParaRPr lang="en-GB"/>
        </a:p>
      </dgm:t>
    </dgm:pt>
    <dgm:pt modelId="{7B62F45D-A79D-47BA-8C20-71694A138FED}" type="pres">
      <dgm:prSet presAssocID="{D035A065-87A6-45E0-94D3-8F9C94C17583}" presName="node" presStyleLbl="node1" presStyleIdx="9" presStyleCnt="10" custScaleX="137149" custScaleY="1371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980945B-7854-4FF3-AADC-0A2A94976930}" type="presOf" srcId="{076FB4A2-A28E-4264-AADC-2700B57472EE}" destId="{4A9924F9-34BC-4C9D-A91A-D1D06DFCF78E}" srcOrd="0" destOrd="0" presId="urn:microsoft.com/office/officeart/2005/8/layout/radial1"/>
    <dgm:cxn modelId="{EAF50693-E93A-4653-8E01-F9E54DCA1021}" type="presOf" srcId="{9E30D4F8-C433-4A03-B7CC-DC162AE34AB2}" destId="{FED187FD-923C-4335-AD1E-8593662BDBD9}" srcOrd="1" destOrd="0" presId="urn:microsoft.com/office/officeart/2005/8/layout/radial1"/>
    <dgm:cxn modelId="{B33F4263-FC37-4E5D-A5C8-D35FA884467E}" type="presOf" srcId="{C4E632D2-60D3-4F58-9A5E-F3A45B1EB9BA}" destId="{4604C78B-E23C-472A-8EB6-D709627BCA4D}" srcOrd="0" destOrd="0" presId="urn:microsoft.com/office/officeart/2005/8/layout/radial1"/>
    <dgm:cxn modelId="{6D8268EF-92A4-4AD9-9FB8-34DCD2F69095}" type="presOf" srcId="{4D2565BB-7C46-4B41-9A88-43FC382B87D3}" destId="{86B5BA25-5E4B-4CCC-938D-245A1DC4AECE}" srcOrd="1" destOrd="0" presId="urn:microsoft.com/office/officeart/2005/8/layout/radial1"/>
    <dgm:cxn modelId="{FE39CD34-F67E-4A6D-B85F-E313B093C52D}" type="presOf" srcId="{4D2565BB-7C46-4B41-9A88-43FC382B87D3}" destId="{7056D0E5-957E-4C0E-A7B7-E8F8A5CE0C83}" srcOrd="0" destOrd="0" presId="urn:microsoft.com/office/officeart/2005/8/layout/radial1"/>
    <dgm:cxn modelId="{C6ED7897-C9C8-445D-8110-E989A81EA1EC}" srcId="{7148E89A-2496-4B82-9A18-A101F94BD635}" destId="{D035A065-87A6-45E0-94D3-8F9C94C17583}" srcOrd="9" destOrd="0" parTransId="{FA10238D-5D2F-40E7-AC12-DAAC7EFCBB86}" sibTransId="{DB1C576D-E0B8-4A02-9515-D3274AB3C5D4}"/>
    <dgm:cxn modelId="{E24C8577-1681-43EC-BE41-6A988E700F05}" type="presOf" srcId="{520D7B4F-7837-4DD0-93D0-F026F56FDBF1}" destId="{3E3F262D-7676-4F76-91CD-69CA04E179F3}" srcOrd="0" destOrd="0" presId="urn:microsoft.com/office/officeart/2005/8/layout/radial1"/>
    <dgm:cxn modelId="{ECD9BE76-382B-4467-BBD7-E8B28ADACB56}" type="presOf" srcId="{A45F3ABE-F116-4161-BBB4-EFA35F682C23}" destId="{A26E0610-827E-46F3-93D0-D9817853138D}" srcOrd="1" destOrd="0" presId="urn:microsoft.com/office/officeart/2005/8/layout/radial1"/>
    <dgm:cxn modelId="{F898AB18-1C41-4F03-A704-B574989FB608}" type="presOf" srcId="{C4E632D2-60D3-4F58-9A5E-F3A45B1EB9BA}" destId="{ADC0A976-18C0-4F1F-A069-E991905FF52E}" srcOrd="1" destOrd="0" presId="urn:microsoft.com/office/officeart/2005/8/layout/radial1"/>
    <dgm:cxn modelId="{D9CC3D62-0862-4FBC-AF1C-3A9DE0FBA515}" type="presOf" srcId="{FA10238D-5D2F-40E7-AC12-DAAC7EFCBB86}" destId="{50B0D463-5D62-4DAC-A11E-6CA7A82679E4}" srcOrd="1" destOrd="0" presId="urn:microsoft.com/office/officeart/2005/8/layout/radial1"/>
    <dgm:cxn modelId="{F30CB103-414D-4ACB-AE52-CDDE9C272890}" srcId="{7148E89A-2496-4B82-9A18-A101F94BD635}" destId="{520D7B4F-7837-4DD0-93D0-F026F56FDBF1}" srcOrd="1" destOrd="0" parTransId="{C4E632D2-60D3-4F58-9A5E-F3A45B1EB9BA}" sibTransId="{ED48F838-CA57-4017-801B-233452007E48}"/>
    <dgm:cxn modelId="{FE8B1ADD-4580-437B-8094-4334974C4591}" srcId="{7148E89A-2496-4B82-9A18-A101F94BD635}" destId="{DDC8B4DB-1DCD-4813-981A-FE357C6CD800}" srcOrd="5" destOrd="0" parTransId="{4D2565BB-7C46-4B41-9A88-43FC382B87D3}" sibTransId="{4E503648-35C9-47E4-BA53-3CCFD0373B38}"/>
    <dgm:cxn modelId="{362C91BE-B8E3-4C0E-BB27-D4F27B423677}" type="presOf" srcId="{D035A065-87A6-45E0-94D3-8F9C94C17583}" destId="{7B62F45D-A79D-47BA-8C20-71694A138FED}" srcOrd="0" destOrd="0" presId="urn:microsoft.com/office/officeart/2005/8/layout/radial1"/>
    <dgm:cxn modelId="{66B3F803-30E1-4F96-9A11-637DE2FD8D8F}" srcId="{6C14120C-3189-4090-94FB-87C10CC7515A}" destId="{7148E89A-2496-4B82-9A18-A101F94BD635}" srcOrd="0" destOrd="0" parTransId="{CA32F8E6-F26C-42AA-816D-960F633E0B81}" sibTransId="{4383E971-5C15-422E-8C86-29E386DD491B}"/>
    <dgm:cxn modelId="{092BCDF2-46D8-4C35-A5ED-CD3636A2495C}" type="presOf" srcId="{7148E89A-2496-4B82-9A18-A101F94BD635}" destId="{0AA6A15E-798B-4B73-8A04-25DB13E70711}" srcOrd="0" destOrd="0" presId="urn:microsoft.com/office/officeart/2005/8/layout/radial1"/>
    <dgm:cxn modelId="{355DB234-98F4-4C67-82B2-2593003C8954}" type="presOf" srcId="{A45F3ABE-F116-4161-BBB4-EFA35F682C23}" destId="{5AEF7CE7-C79F-48FB-B003-1F74C05C0C37}" srcOrd="0" destOrd="0" presId="urn:microsoft.com/office/officeart/2005/8/layout/radial1"/>
    <dgm:cxn modelId="{6F369280-12F0-432A-9B82-3AE7813CC378}" srcId="{7148E89A-2496-4B82-9A18-A101F94BD635}" destId="{D018B5E7-501E-4937-90E3-76FD7150A617}" srcOrd="0" destOrd="0" parTransId="{A45F3ABE-F116-4161-BBB4-EFA35F682C23}" sibTransId="{4D808500-519D-4C40-968B-CF816F4C45F6}"/>
    <dgm:cxn modelId="{D1C2F3BF-1DE8-4853-8EC4-4A3F11C2A5F4}" type="presOf" srcId="{2C15875C-BE41-4710-A572-C201575BF301}" destId="{53A4C024-5E1A-42DA-921D-57E23571432F}" srcOrd="1" destOrd="0" presId="urn:microsoft.com/office/officeart/2005/8/layout/radial1"/>
    <dgm:cxn modelId="{00B0FAB9-B462-4E3F-962B-477C052662CE}" type="presOf" srcId="{266AF46B-F0F7-4708-A68E-06A9C5E9A855}" destId="{10553FE8-E50F-4484-8F40-F59AAAEA1619}" srcOrd="0" destOrd="0" presId="urn:microsoft.com/office/officeart/2005/8/layout/radial1"/>
    <dgm:cxn modelId="{EE5B1F7A-4902-46D8-B1C6-ABE007063B3D}" type="presOf" srcId="{351FFEA1-9F2C-406F-A911-5CFEF726256C}" destId="{C8D65F53-C00D-4BC3-A31C-7C968F0B8D2D}" srcOrd="0" destOrd="0" presId="urn:microsoft.com/office/officeart/2005/8/layout/radial1"/>
    <dgm:cxn modelId="{7998D3D3-F7B1-4D84-977F-3195201CA6F8}" srcId="{7148E89A-2496-4B82-9A18-A101F94BD635}" destId="{B523F0B9-D496-4EE5-BFCB-9B5E1DE53A23}" srcOrd="4" destOrd="0" parTransId="{2C15875C-BE41-4710-A572-C201575BF301}" sibTransId="{10D9B201-50E6-4CD7-9975-DAC8800467F2}"/>
    <dgm:cxn modelId="{AD405E8A-F658-4D4A-8778-1DE905F37020}" type="presOf" srcId="{231D9829-7D50-4690-997C-240EF93755E4}" destId="{DDE872C2-F435-4B2E-853A-AFE6C5E7AC19}" srcOrd="0" destOrd="0" presId="urn:microsoft.com/office/officeart/2005/8/layout/radial1"/>
    <dgm:cxn modelId="{938A742F-D71C-4353-AE83-9C6940A58E21}" srcId="{7148E89A-2496-4B82-9A18-A101F94BD635}" destId="{5BAA0557-6F6B-4813-BFCF-52AFAA823B58}" srcOrd="8" destOrd="0" parTransId="{266AF46B-F0F7-4708-A68E-06A9C5E9A855}" sibTransId="{13FFA15A-EA37-4369-B73B-F978EBD36E34}"/>
    <dgm:cxn modelId="{48E7BA48-6525-4DCE-A4A9-BDAF2581F0A7}" type="presOf" srcId="{9E30D4F8-C433-4A03-B7CC-DC162AE34AB2}" destId="{4300110E-AB68-428E-A7DD-05581999DF3B}" srcOrd="0" destOrd="0" presId="urn:microsoft.com/office/officeart/2005/8/layout/radial1"/>
    <dgm:cxn modelId="{E9E51FF6-4328-439F-933E-B582C26F899B}" type="presOf" srcId="{B00BFED0-343D-414F-ABFE-FAB9FF004128}" destId="{1C898CCF-DCF7-4651-AA8C-2EF9EF20779C}" srcOrd="0" destOrd="0" presId="urn:microsoft.com/office/officeart/2005/8/layout/radial1"/>
    <dgm:cxn modelId="{6BB518F3-7D3C-40D1-9F73-543B813341F3}" type="presOf" srcId="{B00BFED0-343D-414F-ABFE-FAB9FF004128}" destId="{B3C4D625-4DFC-4698-A728-3FDCB4C0482B}" srcOrd="1" destOrd="0" presId="urn:microsoft.com/office/officeart/2005/8/layout/radial1"/>
    <dgm:cxn modelId="{C11546AC-368C-464B-BCD6-57F5DAD98B2D}" type="presOf" srcId="{FA10238D-5D2F-40E7-AC12-DAAC7EFCBB86}" destId="{A5EA7CD5-82D3-4630-8DB9-E20300F594EE}" srcOrd="0" destOrd="0" presId="urn:microsoft.com/office/officeart/2005/8/layout/radial1"/>
    <dgm:cxn modelId="{B1AAEF9B-9287-4671-ACBA-E7EC9868DB55}" srcId="{7148E89A-2496-4B82-9A18-A101F94BD635}" destId="{351FFEA1-9F2C-406F-A911-5CFEF726256C}" srcOrd="2" destOrd="0" parTransId="{B00BFED0-343D-414F-ABFE-FAB9FF004128}" sibTransId="{7BFE4A98-F1B5-42AD-B26A-BC74BEFA83A8}"/>
    <dgm:cxn modelId="{0DC56CEF-F94F-4A79-BE88-9CC88E21A9DF}" type="presOf" srcId="{6C14120C-3189-4090-94FB-87C10CC7515A}" destId="{25D8F42F-2CDB-44E3-BEDA-B27DB0FAF754}" srcOrd="0" destOrd="0" presId="urn:microsoft.com/office/officeart/2005/8/layout/radial1"/>
    <dgm:cxn modelId="{AEEDDDF0-72DD-4D10-81CF-BF6359FC10F8}" type="presOf" srcId="{DDC8B4DB-1DCD-4813-981A-FE357C6CD800}" destId="{85F0BB84-C196-4449-B58A-2249B7A367C1}" srcOrd="0" destOrd="0" presId="urn:microsoft.com/office/officeart/2005/8/layout/radial1"/>
    <dgm:cxn modelId="{52042D95-232D-46E5-ACCC-4FAE8189E699}" type="presOf" srcId="{231D9829-7D50-4690-997C-240EF93755E4}" destId="{018DCE69-F987-434B-B604-31CCA4033EFD}" srcOrd="1" destOrd="0" presId="urn:microsoft.com/office/officeart/2005/8/layout/radial1"/>
    <dgm:cxn modelId="{03478B2E-73AF-4F62-A11B-F7A7B965FD09}" srcId="{7148E89A-2496-4B82-9A18-A101F94BD635}" destId="{517FFB17-CC4D-4543-B6B4-387227681138}" srcOrd="6" destOrd="0" parTransId="{9E30D4F8-C433-4A03-B7CC-DC162AE34AB2}" sibTransId="{68BED2F6-F416-4FF1-9D8E-EF9BA5ABBD77}"/>
    <dgm:cxn modelId="{1C6B97D2-0F5A-448B-B942-2AA8CCD0DD22}" type="presOf" srcId="{2C15875C-BE41-4710-A572-C201575BF301}" destId="{4744D63D-70DB-494D-896B-62F7CFE543EA}" srcOrd="0" destOrd="0" presId="urn:microsoft.com/office/officeart/2005/8/layout/radial1"/>
    <dgm:cxn modelId="{491B2DD2-5E68-4FF0-8781-273F6AA4C04C}" srcId="{7148E89A-2496-4B82-9A18-A101F94BD635}" destId="{C62A6564-BF94-4D19-9348-986D1C9B9CEB}" srcOrd="3" destOrd="0" parTransId="{076FB4A2-A28E-4264-AADC-2700B57472EE}" sibTransId="{5E49C824-80D9-40C3-B106-626E993AAB94}"/>
    <dgm:cxn modelId="{A2850B83-434D-406C-8008-88208C6D6317}" type="presOf" srcId="{B523F0B9-D496-4EE5-BFCB-9B5E1DE53A23}" destId="{D02C9E51-64B7-4DB6-997A-577C38D9B28F}" srcOrd="0" destOrd="0" presId="urn:microsoft.com/office/officeart/2005/8/layout/radial1"/>
    <dgm:cxn modelId="{94B11CD3-EBA2-497D-B1A1-0D0F502BAF02}" type="presOf" srcId="{D018B5E7-501E-4937-90E3-76FD7150A617}" destId="{7A095949-5148-4396-A8ED-79BD1A9A984E}" srcOrd="0" destOrd="0" presId="urn:microsoft.com/office/officeart/2005/8/layout/radial1"/>
    <dgm:cxn modelId="{7F6F3F67-AC28-48F9-8803-97BF6C8A5468}" type="presOf" srcId="{266AF46B-F0F7-4708-A68E-06A9C5E9A855}" destId="{84155326-2169-4E0E-AD78-8D7B555A4698}" srcOrd="1" destOrd="0" presId="urn:microsoft.com/office/officeart/2005/8/layout/radial1"/>
    <dgm:cxn modelId="{8DEFB761-006D-4342-B2B1-06266A2B61A6}" type="presOf" srcId="{076FB4A2-A28E-4264-AADC-2700B57472EE}" destId="{D84DB4A2-725C-4777-8927-B799E606EEF7}" srcOrd="1" destOrd="0" presId="urn:microsoft.com/office/officeart/2005/8/layout/radial1"/>
    <dgm:cxn modelId="{EBCBCC36-9A39-42A1-9CBC-1D782ED5E700}" type="presOf" srcId="{C62A6564-BF94-4D19-9348-986D1C9B9CEB}" destId="{B848BEBF-6DEF-41E5-BC08-A1F7FF563D16}" srcOrd="0" destOrd="0" presId="urn:microsoft.com/office/officeart/2005/8/layout/radial1"/>
    <dgm:cxn modelId="{FD9F586F-679A-4218-9813-08BF53CF0934}" type="presOf" srcId="{517FFB17-CC4D-4543-B6B4-387227681138}" destId="{57976F5F-C03A-463B-914A-868803F8B20C}" srcOrd="0" destOrd="0" presId="urn:microsoft.com/office/officeart/2005/8/layout/radial1"/>
    <dgm:cxn modelId="{ACE4A542-0E0D-4E23-99CF-40A4520FA7A7}" type="presOf" srcId="{115AD1D1-FC1D-4A69-A735-4B7B68120A1F}" destId="{F5D4ECCF-C1C6-4908-9A70-BA52A6EE4B34}" srcOrd="0" destOrd="0" presId="urn:microsoft.com/office/officeart/2005/8/layout/radial1"/>
    <dgm:cxn modelId="{6732BC35-9E67-409C-981D-EA8BB39BE39D}" type="presOf" srcId="{5BAA0557-6F6B-4813-BFCF-52AFAA823B58}" destId="{F3DB3D1E-483B-4DCA-B8E2-18ADCEFEE8DB}" srcOrd="0" destOrd="0" presId="urn:microsoft.com/office/officeart/2005/8/layout/radial1"/>
    <dgm:cxn modelId="{CE7F20D1-7E93-482C-8887-2E778DDA2F40}" srcId="{7148E89A-2496-4B82-9A18-A101F94BD635}" destId="{115AD1D1-FC1D-4A69-A735-4B7B68120A1F}" srcOrd="7" destOrd="0" parTransId="{231D9829-7D50-4690-997C-240EF93755E4}" sibTransId="{3D9C6FBA-4F54-425F-8B3F-2AB867AC0386}"/>
    <dgm:cxn modelId="{1F18FE8D-8221-4E3D-B2D6-B924C9E17BEF}" type="presParOf" srcId="{25D8F42F-2CDB-44E3-BEDA-B27DB0FAF754}" destId="{0AA6A15E-798B-4B73-8A04-25DB13E70711}" srcOrd="0" destOrd="0" presId="urn:microsoft.com/office/officeart/2005/8/layout/radial1"/>
    <dgm:cxn modelId="{67FBAA09-9AB2-436F-83D6-678F99A3C704}" type="presParOf" srcId="{25D8F42F-2CDB-44E3-BEDA-B27DB0FAF754}" destId="{5AEF7CE7-C79F-48FB-B003-1F74C05C0C37}" srcOrd="1" destOrd="0" presId="urn:microsoft.com/office/officeart/2005/8/layout/radial1"/>
    <dgm:cxn modelId="{C54F2B3A-3CB6-4000-92B1-C38729CDF8C5}" type="presParOf" srcId="{5AEF7CE7-C79F-48FB-B003-1F74C05C0C37}" destId="{A26E0610-827E-46F3-93D0-D9817853138D}" srcOrd="0" destOrd="0" presId="urn:microsoft.com/office/officeart/2005/8/layout/radial1"/>
    <dgm:cxn modelId="{8CEA907C-A949-4078-B82A-BCE8886E9618}" type="presParOf" srcId="{25D8F42F-2CDB-44E3-BEDA-B27DB0FAF754}" destId="{7A095949-5148-4396-A8ED-79BD1A9A984E}" srcOrd="2" destOrd="0" presId="urn:microsoft.com/office/officeart/2005/8/layout/radial1"/>
    <dgm:cxn modelId="{2DE80486-7A83-4CC6-843B-231B354BBA59}" type="presParOf" srcId="{25D8F42F-2CDB-44E3-BEDA-B27DB0FAF754}" destId="{4604C78B-E23C-472A-8EB6-D709627BCA4D}" srcOrd="3" destOrd="0" presId="urn:microsoft.com/office/officeart/2005/8/layout/radial1"/>
    <dgm:cxn modelId="{BAE3ED91-8636-4660-945B-0B25E40E701E}" type="presParOf" srcId="{4604C78B-E23C-472A-8EB6-D709627BCA4D}" destId="{ADC0A976-18C0-4F1F-A069-E991905FF52E}" srcOrd="0" destOrd="0" presId="urn:microsoft.com/office/officeart/2005/8/layout/radial1"/>
    <dgm:cxn modelId="{A1D2990D-0B49-4BC8-AB26-D8F2B06987DC}" type="presParOf" srcId="{25D8F42F-2CDB-44E3-BEDA-B27DB0FAF754}" destId="{3E3F262D-7676-4F76-91CD-69CA04E179F3}" srcOrd="4" destOrd="0" presId="urn:microsoft.com/office/officeart/2005/8/layout/radial1"/>
    <dgm:cxn modelId="{ECE1632C-B86D-4F46-B867-7537F5D5A860}" type="presParOf" srcId="{25D8F42F-2CDB-44E3-BEDA-B27DB0FAF754}" destId="{1C898CCF-DCF7-4651-AA8C-2EF9EF20779C}" srcOrd="5" destOrd="0" presId="urn:microsoft.com/office/officeart/2005/8/layout/radial1"/>
    <dgm:cxn modelId="{07F2BFF9-CA25-47D3-8B73-AE0711BFF2BB}" type="presParOf" srcId="{1C898CCF-DCF7-4651-AA8C-2EF9EF20779C}" destId="{B3C4D625-4DFC-4698-A728-3FDCB4C0482B}" srcOrd="0" destOrd="0" presId="urn:microsoft.com/office/officeart/2005/8/layout/radial1"/>
    <dgm:cxn modelId="{741B23CD-E891-436A-BFC1-B9BAB0FE384F}" type="presParOf" srcId="{25D8F42F-2CDB-44E3-BEDA-B27DB0FAF754}" destId="{C8D65F53-C00D-4BC3-A31C-7C968F0B8D2D}" srcOrd="6" destOrd="0" presId="urn:microsoft.com/office/officeart/2005/8/layout/radial1"/>
    <dgm:cxn modelId="{B51B3599-77AC-4D5D-BAC6-D0FF0DF0A87F}" type="presParOf" srcId="{25D8F42F-2CDB-44E3-BEDA-B27DB0FAF754}" destId="{4A9924F9-34BC-4C9D-A91A-D1D06DFCF78E}" srcOrd="7" destOrd="0" presId="urn:microsoft.com/office/officeart/2005/8/layout/radial1"/>
    <dgm:cxn modelId="{F7AFE16C-5C3C-485A-A481-07C5924E2474}" type="presParOf" srcId="{4A9924F9-34BC-4C9D-A91A-D1D06DFCF78E}" destId="{D84DB4A2-725C-4777-8927-B799E606EEF7}" srcOrd="0" destOrd="0" presId="urn:microsoft.com/office/officeart/2005/8/layout/radial1"/>
    <dgm:cxn modelId="{8988AACB-0DE7-411D-B58A-9AEB255CAF41}" type="presParOf" srcId="{25D8F42F-2CDB-44E3-BEDA-B27DB0FAF754}" destId="{B848BEBF-6DEF-41E5-BC08-A1F7FF563D16}" srcOrd="8" destOrd="0" presId="urn:microsoft.com/office/officeart/2005/8/layout/radial1"/>
    <dgm:cxn modelId="{B019DFF3-323F-4734-97F4-A2492298F91D}" type="presParOf" srcId="{25D8F42F-2CDB-44E3-BEDA-B27DB0FAF754}" destId="{4744D63D-70DB-494D-896B-62F7CFE543EA}" srcOrd="9" destOrd="0" presId="urn:microsoft.com/office/officeart/2005/8/layout/radial1"/>
    <dgm:cxn modelId="{1AF07B48-07B5-4179-9E68-F45C46A06B12}" type="presParOf" srcId="{4744D63D-70DB-494D-896B-62F7CFE543EA}" destId="{53A4C024-5E1A-42DA-921D-57E23571432F}" srcOrd="0" destOrd="0" presId="urn:microsoft.com/office/officeart/2005/8/layout/radial1"/>
    <dgm:cxn modelId="{D79B2724-67D1-4737-80E5-97E58AF0109F}" type="presParOf" srcId="{25D8F42F-2CDB-44E3-BEDA-B27DB0FAF754}" destId="{D02C9E51-64B7-4DB6-997A-577C38D9B28F}" srcOrd="10" destOrd="0" presId="urn:microsoft.com/office/officeart/2005/8/layout/radial1"/>
    <dgm:cxn modelId="{FC993DE0-615C-4F76-94EE-44939ED09020}" type="presParOf" srcId="{25D8F42F-2CDB-44E3-BEDA-B27DB0FAF754}" destId="{7056D0E5-957E-4C0E-A7B7-E8F8A5CE0C83}" srcOrd="11" destOrd="0" presId="urn:microsoft.com/office/officeart/2005/8/layout/radial1"/>
    <dgm:cxn modelId="{C3F8164F-0784-4491-8443-5E29A81C2411}" type="presParOf" srcId="{7056D0E5-957E-4C0E-A7B7-E8F8A5CE0C83}" destId="{86B5BA25-5E4B-4CCC-938D-245A1DC4AECE}" srcOrd="0" destOrd="0" presId="urn:microsoft.com/office/officeart/2005/8/layout/radial1"/>
    <dgm:cxn modelId="{82D5C1D6-3511-4F03-9B1E-3C12CCD78176}" type="presParOf" srcId="{25D8F42F-2CDB-44E3-BEDA-B27DB0FAF754}" destId="{85F0BB84-C196-4449-B58A-2249B7A367C1}" srcOrd="12" destOrd="0" presId="urn:microsoft.com/office/officeart/2005/8/layout/radial1"/>
    <dgm:cxn modelId="{47810467-0CBE-4134-B756-ED7E6D350C15}" type="presParOf" srcId="{25D8F42F-2CDB-44E3-BEDA-B27DB0FAF754}" destId="{4300110E-AB68-428E-A7DD-05581999DF3B}" srcOrd="13" destOrd="0" presId="urn:microsoft.com/office/officeart/2005/8/layout/radial1"/>
    <dgm:cxn modelId="{037EB205-F708-4800-B137-A7AF51AD3821}" type="presParOf" srcId="{4300110E-AB68-428E-A7DD-05581999DF3B}" destId="{FED187FD-923C-4335-AD1E-8593662BDBD9}" srcOrd="0" destOrd="0" presId="urn:microsoft.com/office/officeart/2005/8/layout/radial1"/>
    <dgm:cxn modelId="{6F93DD99-6407-48E9-8222-52545C5BEDE2}" type="presParOf" srcId="{25D8F42F-2CDB-44E3-BEDA-B27DB0FAF754}" destId="{57976F5F-C03A-463B-914A-868803F8B20C}" srcOrd="14" destOrd="0" presId="urn:microsoft.com/office/officeart/2005/8/layout/radial1"/>
    <dgm:cxn modelId="{B19C70E8-9894-4D5F-ACAC-B6F3A7697525}" type="presParOf" srcId="{25D8F42F-2CDB-44E3-BEDA-B27DB0FAF754}" destId="{DDE872C2-F435-4B2E-853A-AFE6C5E7AC19}" srcOrd="15" destOrd="0" presId="urn:microsoft.com/office/officeart/2005/8/layout/radial1"/>
    <dgm:cxn modelId="{03D399B6-46B1-462C-9E8A-E39730D5EA6D}" type="presParOf" srcId="{DDE872C2-F435-4B2E-853A-AFE6C5E7AC19}" destId="{018DCE69-F987-434B-B604-31CCA4033EFD}" srcOrd="0" destOrd="0" presId="urn:microsoft.com/office/officeart/2005/8/layout/radial1"/>
    <dgm:cxn modelId="{C5DDD4A8-D562-467B-9FB1-78A23D6287DB}" type="presParOf" srcId="{25D8F42F-2CDB-44E3-BEDA-B27DB0FAF754}" destId="{F5D4ECCF-C1C6-4908-9A70-BA52A6EE4B34}" srcOrd="16" destOrd="0" presId="urn:microsoft.com/office/officeart/2005/8/layout/radial1"/>
    <dgm:cxn modelId="{886A06D5-82EC-48CA-918C-1E385BBEE02D}" type="presParOf" srcId="{25D8F42F-2CDB-44E3-BEDA-B27DB0FAF754}" destId="{10553FE8-E50F-4484-8F40-F59AAAEA1619}" srcOrd="17" destOrd="0" presId="urn:microsoft.com/office/officeart/2005/8/layout/radial1"/>
    <dgm:cxn modelId="{2A0D7F1A-3F06-4935-99EE-7E40439C66E6}" type="presParOf" srcId="{10553FE8-E50F-4484-8F40-F59AAAEA1619}" destId="{84155326-2169-4E0E-AD78-8D7B555A4698}" srcOrd="0" destOrd="0" presId="urn:microsoft.com/office/officeart/2005/8/layout/radial1"/>
    <dgm:cxn modelId="{3227F800-D079-4729-8AE8-9A517C8F5480}" type="presParOf" srcId="{25D8F42F-2CDB-44E3-BEDA-B27DB0FAF754}" destId="{F3DB3D1E-483B-4DCA-B8E2-18ADCEFEE8DB}" srcOrd="18" destOrd="0" presId="urn:microsoft.com/office/officeart/2005/8/layout/radial1"/>
    <dgm:cxn modelId="{91EA472E-95B3-48D5-BF61-3EE3AB234647}" type="presParOf" srcId="{25D8F42F-2CDB-44E3-BEDA-B27DB0FAF754}" destId="{A5EA7CD5-82D3-4630-8DB9-E20300F594EE}" srcOrd="19" destOrd="0" presId="urn:microsoft.com/office/officeart/2005/8/layout/radial1"/>
    <dgm:cxn modelId="{D102ACB1-D712-4490-BFF2-1C166ED98D4C}" type="presParOf" srcId="{A5EA7CD5-82D3-4630-8DB9-E20300F594EE}" destId="{50B0D463-5D62-4DAC-A11E-6CA7A82679E4}" srcOrd="0" destOrd="0" presId="urn:microsoft.com/office/officeart/2005/8/layout/radial1"/>
    <dgm:cxn modelId="{60403770-5775-4968-8F4A-0FF6C3A24365}" type="presParOf" srcId="{25D8F42F-2CDB-44E3-BEDA-B27DB0FAF754}" destId="{7B62F45D-A79D-47BA-8C20-71694A138FED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15986-38D8-4C57-9299-9C1A08F88404}" type="doc">
      <dgm:prSet loTypeId="urn:microsoft.com/office/officeart/2005/8/layout/process3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D99942A-38D4-428F-82D8-24A30B8A6A62}">
      <dgm:prSet phldrT="[Text]"/>
      <dgm:spPr/>
      <dgm:t>
        <a:bodyPr anchor="ctr"/>
        <a:lstStyle/>
        <a:p>
          <a:pPr algn="ctr"/>
          <a:r>
            <a:rPr lang="en-US" b="1" dirty="0" smtClean="0"/>
            <a:t>Receipt of proposals </a:t>
          </a:r>
          <a:endParaRPr lang="en-US" b="1" dirty="0"/>
        </a:p>
      </dgm:t>
    </dgm:pt>
    <dgm:pt modelId="{1CDDAB25-46DA-455F-87A7-98B85B8ADA90}" type="parTrans" cxnId="{B47BEAB8-7352-4D3E-9183-EDB853AFAA6A}">
      <dgm:prSet/>
      <dgm:spPr/>
      <dgm:t>
        <a:bodyPr/>
        <a:lstStyle/>
        <a:p>
          <a:endParaRPr lang="en-US"/>
        </a:p>
      </dgm:t>
    </dgm:pt>
    <dgm:pt modelId="{9DA8E417-3DC2-4BD7-9932-68054CADEF9E}" type="sibTrans" cxnId="{B47BEAB8-7352-4D3E-9183-EDB853AFAA6A}">
      <dgm:prSet/>
      <dgm:spPr/>
      <dgm:t>
        <a:bodyPr/>
        <a:lstStyle/>
        <a:p>
          <a:endParaRPr lang="en-US"/>
        </a:p>
      </dgm:t>
    </dgm:pt>
    <dgm:pt modelId="{020A7FAE-B29E-4092-A722-D758542BE5C6}">
      <dgm:prSet phldrT="[Text]"/>
      <dgm:spPr/>
      <dgm:t>
        <a:bodyPr/>
        <a:lstStyle/>
        <a:p>
          <a:r>
            <a:rPr lang="en-US" dirty="0" smtClean="0"/>
            <a:t>Eligibility check</a:t>
          </a:r>
          <a:endParaRPr lang="en-US" dirty="0"/>
        </a:p>
      </dgm:t>
    </dgm:pt>
    <dgm:pt modelId="{D073DD49-13E6-4ACC-BB25-C2FF1EBF6032}" type="parTrans" cxnId="{AB66767C-DCDA-423A-9EFA-FBE558EE896C}">
      <dgm:prSet/>
      <dgm:spPr/>
      <dgm:t>
        <a:bodyPr/>
        <a:lstStyle/>
        <a:p>
          <a:endParaRPr lang="en-US"/>
        </a:p>
      </dgm:t>
    </dgm:pt>
    <dgm:pt modelId="{0F12AF4A-7B8A-4D89-89CD-891797419F88}" type="sibTrans" cxnId="{AB66767C-DCDA-423A-9EFA-FBE558EE896C}">
      <dgm:prSet/>
      <dgm:spPr/>
      <dgm:t>
        <a:bodyPr/>
        <a:lstStyle/>
        <a:p>
          <a:endParaRPr lang="en-US"/>
        </a:p>
      </dgm:t>
    </dgm:pt>
    <dgm:pt modelId="{690FA246-A905-4042-BAA2-5689AD569EE5}">
      <dgm:prSet phldrT="[Text]"/>
      <dgm:spPr/>
      <dgm:t>
        <a:bodyPr anchor="ctr"/>
        <a:lstStyle/>
        <a:p>
          <a:pPr algn="ctr"/>
          <a:r>
            <a:rPr lang="en-US" b="1" dirty="0" smtClean="0"/>
            <a:t>Individual evaluation</a:t>
          </a:r>
          <a:endParaRPr lang="en-US" b="1" dirty="0"/>
        </a:p>
      </dgm:t>
    </dgm:pt>
    <dgm:pt modelId="{DE1CCB8B-503F-4DE0-98AF-96F8D10AE287}" type="parTrans" cxnId="{0F5540AD-F4FD-49A1-A77C-69A9FC7850F7}">
      <dgm:prSet/>
      <dgm:spPr/>
      <dgm:t>
        <a:bodyPr/>
        <a:lstStyle/>
        <a:p>
          <a:endParaRPr lang="en-US"/>
        </a:p>
      </dgm:t>
    </dgm:pt>
    <dgm:pt modelId="{A4831986-F70E-45B8-AA8A-054808E08FE9}" type="sibTrans" cxnId="{0F5540AD-F4FD-49A1-A77C-69A9FC7850F7}">
      <dgm:prSet/>
      <dgm:spPr/>
      <dgm:t>
        <a:bodyPr/>
        <a:lstStyle/>
        <a:p>
          <a:endParaRPr lang="en-US"/>
        </a:p>
      </dgm:t>
    </dgm:pt>
    <dgm:pt modelId="{66C3E3B2-6747-4334-BC7F-E3120EBA3589}">
      <dgm:prSet phldrT="[Text]"/>
      <dgm:spPr/>
      <dgm:t>
        <a:bodyPr/>
        <a:lstStyle/>
        <a:p>
          <a:r>
            <a:rPr lang="en-US" dirty="0" smtClean="0"/>
            <a:t>Individual evaluation reports (on a remote basis)</a:t>
          </a:r>
          <a:endParaRPr lang="en-US" dirty="0"/>
        </a:p>
      </dgm:t>
    </dgm:pt>
    <dgm:pt modelId="{6F545E5E-B394-46E0-9EA5-5722A8889AAC}" type="parTrans" cxnId="{CC19A5EF-B361-44FA-86A2-3842B915CF20}">
      <dgm:prSet/>
      <dgm:spPr/>
      <dgm:t>
        <a:bodyPr/>
        <a:lstStyle/>
        <a:p>
          <a:endParaRPr lang="en-US"/>
        </a:p>
      </dgm:t>
    </dgm:pt>
    <dgm:pt modelId="{16F19991-E5AE-464F-A5AE-B86AAB65509B}" type="sibTrans" cxnId="{CC19A5EF-B361-44FA-86A2-3842B915CF20}">
      <dgm:prSet/>
      <dgm:spPr/>
      <dgm:t>
        <a:bodyPr/>
        <a:lstStyle/>
        <a:p>
          <a:endParaRPr lang="en-US"/>
        </a:p>
      </dgm:t>
    </dgm:pt>
    <dgm:pt modelId="{7E5E633B-27E2-4288-9532-7D3DB4C3BD9A}">
      <dgm:prSet phldrT="[Text]"/>
      <dgm:spPr/>
      <dgm:t>
        <a:bodyPr anchor="ctr"/>
        <a:lstStyle/>
        <a:p>
          <a:pPr algn="ctr"/>
          <a:r>
            <a:rPr lang="en-US" b="1" dirty="0" smtClean="0"/>
            <a:t>Consensus group</a:t>
          </a:r>
          <a:endParaRPr lang="en-US" b="1" dirty="0"/>
        </a:p>
      </dgm:t>
    </dgm:pt>
    <dgm:pt modelId="{EB00389E-B945-4242-9298-BAD57142ECF9}" type="parTrans" cxnId="{93360F0B-8F2A-432E-89C1-91C6EFC9969B}">
      <dgm:prSet/>
      <dgm:spPr/>
      <dgm:t>
        <a:bodyPr/>
        <a:lstStyle/>
        <a:p>
          <a:endParaRPr lang="en-US"/>
        </a:p>
      </dgm:t>
    </dgm:pt>
    <dgm:pt modelId="{B98FBFA1-2F98-4F4A-9D65-2402500AD777}" type="sibTrans" cxnId="{93360F0B-8F2A-432E-89C1-91C6EFC9969B}">
      <dgm:prSet/>
      <dgm:spPr/>
      <dgm:t>
        <a:bodyPr/>
        <a:lstStyle/>
        <a:p>
          <a:endParaRPr lang="en-US"/>
        </a:p>
      </dgm:t>
    </dgm:pt>
    <dgm:pt modelId="{832DB8D2-D45B-4A4C-9804-D23F0C2D3D9D}">
      <dgm:prSet phldrT="[Text]"/>
      <dgm:spPr/>
      <dgm:t>
        <a:bodyPr/>
        <a:lstStyle/>
        <a:p>
          <a:r>
            <a:rPr lang="en-US" dirty="0" smtClean="0"/>
            <a:t>Consensus report (may also be conducted remotely)</a:t>
          </a:r>
          <a:endParaRPr lang="en-US" dirty="0"/>
        </a:p>
      </dgm:t>
    </dgm:pt>
    <dgm:pt modelId="{0AAD6CA1-90CF-46EF-B261-9E4F396D2E93}" type="parTrans" cxnId="{6AD1B4F7-2CF9-4C7A-B791-219E76C60C22}">
      <dgm:prSet/>
      <dgm:spPr/>
      <dgm:t>
        <a:bodyPr/>
        <a:lstStyle/>
        <a:p>
          <a:endParaRPr lang="en-US"/>
        </a:p>
      </dgm:t>
    </dgm:pt>
    <dgm:pt modelId="{6AAAC0BC-2EB8-4A14-A796-1897D73F105C}" type="sibTrans" cxnId="{6AD1B4F7-2CF9-4C7A-B791-219E76C60C22}">
      <dgm:prSet/>
      <dgm:spPr/>
      <dgm:t>
        <a:bodyPr/>
        <a:lstStyle/>
        <a:p>
          <a:endParaRPr lang="en-US"/>
        </a:p>
      </dgm:t>
    </dgm:pt>
    <dgm:pt modelId="{341FC40D-F99D-4272-B66B-516809C29D11}">
      <dgm:prSet/>
      <dgm:spPr/>
      <dgm:t>
        <a:bodyPr anchor="ctr"/>
        <a:lstStyle/>
        <a:p>
          <a:pPr algn="ctr"/>
          <a:r>
            <a:rPr lang="en-US" b="1" dirty="0" smtClean="0"/>
            <a:t>Panel review</a:t>
          </a:r>
          <a:endParaRPr lang="en-US" b="1" dirty="0"/>
        </a:p>
      </dgm:t>
    </dgm:pt>
    <dgm:pt modelId="{00C05143-AF01-4F96-9241-C956C7C90984}" type="parTrans" cxnId="{2A04144E-F572-4F05-876A-B0B675E058A5}">
      <dgm:prSet/>
      <dgm:spPr/>
      <dgm:t>
        <a:bodyPr/>
        <a:lstStyle/>
        <a:p>
          <a:endParaRPr lang="en-US"/>
        </a:p>
      </dgm:t>
    </dgm:pt>
    <dgm:pt modelId="{79382647-CAAC-4ADF-AD60-5E48ED55AA10}" type="sibTrans" cxnId="{2A04144E-F572-4F05-876A-B0B675E058A5}">
      <dgm:prSet/>
      <dgm:spPr/>
      <dgm:t>
        <a:bodyPr/>
        <a:lstStyle/>
        <a:p>
          <a:endParaRPr lang="en-US"/>
        </a:p>
      </dgm:t>
    </dgm:pt>
    <dgm:pt modelId="{57382037-751A-44A3-AEBA-835FB05F039B}">
      <dgm:prSet/>
      <dgm:spPr/>
      <dgm:t>
        <a:bodyPr anchor="ctr"/>
        <a:lstStyle/>
        <a:p>
          <a:pPr algn="ctr"/>
          <a:r>
            <a:rPr lang="en-US" b="1" dirty="0" smtClean="0"/>
            <a:t>Finalization</a:t>
          </a:r>
          <a:endParaRPr lang="en-US" b="1" dirty="0"/>
        </a:p>
      </dgm:t>
    </dgm:pt>
    <dgm:pt modelId="{F89E76D9-95FA-40A1-B009-A5BEE1D780A8}" type="parTrans" cxnId="{B9FB7644-4EC1-4774-BDC4-C399896E8991}">
      <dgm:prSet/>
      <dgm:spPr/>
      <dgm:t>
        <a:bodyPr/>
        <a:lstStyle/>
        <a:p>
          <a:endParaRPr lang="en-US"/>
        </a:p>
      </dgm:t>
    </dgm:pt>
    <dgm:pt modelId="{2830C3D4-728E-48B9-89EC-FDB7604FA8F9}" type="sibTrans" cxnId="{B9FB7644-4EC1-4774-BDC4-C399896E8991}">
      <dgm:prSet/>
      <dgm:spPr/>
      <dgm:t>
        <a:bodyPr/>
        <a:lstStyle/>
        <a:p>
          <a:endParaRPr lang="en-US"/>
        </a:p>
      </dgm:t>
    </dgm:pt>
    <dgm:pt modelId="{FADEA0B9-3704-41C4-996A-C16013A5453E}">
      <dgm:prSet phldrT="[Text]"/>
      <dgm:spPr/>
      <dgm:t>
        <a:bodyPr/>
        <a:lstStyle/>
        <a:p>
          <a:r>
            <a:rPr lang="en-US" dirty="0" smtClean="0"/>
            <a:t>Allocation of proposals to evaluators</a:t>
          </a:r>
          <a:endParaRPr lang="en-US" dirty="0"/>
        </a:p>
      </dgm:t>
    </dgm:pt>
    <dgm:pt modelId="{2B3F5990-25E3-4C1E-B8F7-3CDAD406A41D}" type="parTrans" cxnId="{87FF4267-380C-464E-9C3D-E8ECEFD8D59D}">
      <dgm:prSet/>
      <dgm:spPr/>
      <dgm:t>
        <a:bodyPr/>
        <a:lstStyle/>
        <a:p>
          <a:endParaRPr lang="en-US"/>
        </a:p>
      </dgm:t>
    </dgm:pt>
    <dgm:pt modelId="{290DF634-1EC4-4F23-AA16-C0AF72387B94}" type="sibTrans" cxnId="{87FF4267-380C-464E-9C3D-E8ECEFD8D59D}">
      <dgm:prSet/>
      <dgm:spPr/>
      <dgm:t>
        <a:bodyPr/>
        <a:lstStyle/>
        <a:p>
          <a:endParaRPr lang="en-US"/>
        </a:p>
      </dgm:t>
    </dgm:pt>
    <dgm:pt modelId="{4CBFE5CE-2C11-4501-B47E-059256542F7F}">
      <dgm:prSet/>
      <dgm:spPr/>
      <dgm:t>
        <a:bodyPr/>
        <a:lstStyle/>
        <a:p>
          <a:r>
            <a:rPr lang="en-US" dirty="0" smtClean="0"/>
            <a:t>Panel report</a:t>
          </a:r>
          <a:endParaRPr lang="en-US" dirty="0"/>
        </a:p>
      </dgm:t>
    </dgm:pt>
    <dgm:pt modelId="{DBEE9FC5-82E3-4249-80ED-0B849DF8C3C4}" type="parTrans" cxnId="{F5BAB353-31BA-4CB7-BB2E-AFEF7BFE049E}">
      <dgm:prSet/>
      <dgm:spPr/>
      <dgm:t>
        <a:bodyPr/>
        <a:lstStyle/>
        <a:p>
          <a:endParaRPr lang="en-US"/>
        </a:p>
      </dgm:t>
    </dgm:pt>
    <dgm:pt modelId="{C63938AF-C875-4D58-87A9-CC7619CEACBA}" type="sibTrans" cxnId="{F5BAB353-31BA-4CB7-BB2E-AFEF7BFE049E}">
      <dgm:prSet/>
      <dgm:spPr/>
      <dgm:t>
        <a:bodyPr/>
        <a:lstStyle/>
        <a:p>
          <a:endParaRPr lang="en-US"/>
        </a:p>
      </dgm:t>
    </dgm:pt>
    <dgm:pt modelId="{A3DC4553-163C-473F-AF48-0B0517BC1A87}">
      <dgm:prSet/>
      <dgm:spPr/>
      <dgm:t>
        <a:bodyPr/>
        <a:lstStyle/>
        <a:p>
          <a:r>
            <a:rPr lang="en-US" dirty="0" smtClean="0"/>
            <a:t>Evaluation summary report</a:t>
          </a:r>
          <a:endParaRPr lang="en-US" dirty="0"/>
        </a:p>
      </dgm:t>
    </dgm:pt>
    <dgm:pt modelId="{2ABFAE01-0FF3-4DD1-8A57-33F2E0057D92}" type="parTrans" cxnId="{5BDD0D98-043A-439D-8B05-19DBDD2BD98A}">
      <dgm:prSet/>
      <dgm:spPr/>
      <dgm:t>
        <a:bodyPr/>
        <a:lstStyle/>
        <a:p>
          <a:endParaRPr lang="en-US"/>
        </a:p>
      </dgm:t>
    </dgm:pt>
    <dgm:pt modelId="{86F0AB5A-4A9C-4020-B009-D68F95AD3B4C}" type="sibTrans" cxnId="{5BDD0D98-043A-439D-8B05-19DBDD2BD98A}">
      <dgm:prSet/>
      <dgm:spPr/>
      <dgm:t>
        <a:bodyPr/>
        <a:lstStyle/>
        <a:p>
          <a:endParaRPr lang="en-US"/>
        </a:p>
      </dgm:t>
    </dgm:pt>
    <dgm:pt modelId="{B7A14FDA-065E-40F9-9842-63C99E01D74B}">
      <dgm:prSet/>
      <dgm:spPr/>
      <dgm:t>
        <a:bodyPr/>
        <a:lstStyle/>
        <a:p>
          <a:r>
            <a:rPr lang="en-US" dirty="0" smtClean="0"/>
            <a:t>Panel ranked list</a:t>
          </a:r>
          <a:endParaRPr lang="en-US" dirty="0"/>
        </a:p>
      </dgm:t>
    </dgm:pt>
    <dgm:pt modelId="{5C27CABA-E173-4AA1-83AC-863747DBE522}" type="parTrans" cxnId="{79764202-E125-4F82-90A1-512397658E29}">
      <dgm:prSet/>
      <dgm:spPr/>
      <dgm:t>
        <a:bodyPr/>
        <a:lstStyle/>
        <a:p>
          <a:endParaRPr lang="en-US"/>
        </a:p>
      </dgm:t>
    </dgm:pt>
    <dgm:pt modelId="{6B513874-DBAD-4326-A919-0BA7A7580796}" type="sibTrans" cxnId="{79764202-E125-4F82-90A1-512397658E29}">
      <dgm:prSet/>
      <dgm:spPr/>
      <dgm:t>
        <a:bodyPr/>
        <a:lstStyle/>
        <a:p>
          <a:endParaRPr lang="en-US"/>
        </a:p>
      </dgm:t>
    </dgm:pt>
    <dgm:pt modelId="{033B498E-A9F5-4CBF-A5DF-283375A8ED7F}">
      <dgm:prSet/>
      <dgm:spPr/>
      <dgm:t>
        <a:bodyPr/>
        <a:lstStyle/>
        <a:p>
          <a:r>
            <a:rPr lang="en-US" dirty="0" smtClean="0"/>
            <a:t>Final ranked list</a:t>
          </a:r>
          <a:endParaRPr lang="en-US" dirty="0"/>
        </a:p>
      </dgm:t>
    </dgm:pt>
    <dgm:pt modelId="{D5E14C14-E111-45A8-B51E-0AA9ABDC3DD6}" type="parTrans" cxnId="{F0A7AA54-3588-4928-AE7B-0947B4DBD347}">
      <dgm:prSet/>
      <dgm:spPr/>
      <dgm:t>
        <a:bodyPr/>
        <a:lstStyle/>
        <a:p>
          <a:endParaRPr lang="en-US"/>
        </a:p>
      </dgm:t>
    </dgm:pt>
    <dgm:pt modelId="{826ED5F1-D85D-4137-BEB3-49EEB1B6E75D}" type="sibTrans" cxnId="{F0A7AA54-3588-4928-AE7B-0947B4DBD347}">
      <dgm:prSet/>
      <dgm:spPr/>
      <dgm:t>
        <a:bodyPr/>
        <a:lstStyle/>
        <a:p>
          <a:endParaRPr lang="en-US"/>
        </a:p>
      </dgm:t>
    </dgm:pt>
    <dgm:pt modelId="{74F18E08-9E6A-4ABE-8A5B-F5582A0A3506}" type="pres">
      <dgm:prSet presAssocID="{07015986-38D8-4C57-9299-9C1A08F884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52314-DDDF-4BB7-8B7F-6E15C57CD363}" type="pres">
      <dgm:prSet presAssocID="{4D99942A-38D4-428F-82D8-24A30B8A6A62}" presName="composite" presStyleCnt="0"/>
      <dgm:spPr/>
    </dgm:pt>
    <dgm:pt modelId="{164C5770-E396-4409-91C3-05ED33CA2662}" type="pres">
      <dgm:prSet presAssocID="{4D99942A-38D4-428F-82D8-24A30B8A6A62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3B160-08A2-4F25-952C-164BCF87B022}" type="pres">
      <dgm:prSet presAssocID="{4D99942A-38D4-428F-82D8-24A30B8A6A62}" presName="parSh" presStyleLbl="node1" presStyleIdx="0" presStyleCnt="5"/>
      <dgm:spPr/>
      <dgm:t>
        <a:bodyPr/>
        <a:lstStyle/>
        <a:p>
          <a:endParaRPr lang="en-US"/>
        </a:p>
      </dgm:t>
    </dgm:pt>
    <dgm:pt modelId="{59012095-79B7-48EE-832F-D8ADBB0B0C1F}" type="pres">
      <dgm:prSet presAssocID="{4D99942A-38D4-428F-82D8-24A30B8A6A62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4A472-0D0B-4EF7-B95D-61DCCE1A31A5}" type="pres">
      <dgm:prSet presAssocID="{9DA8E417-3DC2-4BD7-9932-68054CADEF9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9CA01A1-1FE2-487D-BB38-9190F1EB3E7C}" type="pres">
      <dgm:prSet presAssocID="{9DA8E417-3DC2-4BD7-9932-68054CADEF9E}" presName="connTx" presStyleLbl="sibTrans2D1" presStyleIdx="0" presStyleCnt="4"/>
      <dgm:spPr/>
      <dgm:t>
        <a:bodyPr/>
        <a:lstStyle/>
        <a:p>
          <a:endParaRPr lang="en-US"/>
        </a:p>
      </dgm:t>
    </dgm:pt>
    <dgm:pt modelId="{9E706AED-0C85-4C6B-AA3F-6E63C4465848}" type="pres">
      <dgm:prSet presAssocID="{690FA246-A905-4042-BAA2-5689AD569EE5}" presName="composite" presStyleCnt="0"/>
      <dgm:spPr/>
    </dgm:pt>
    <dgm:pt modelId="{C3C17A95-34CC-4AAD-9076-E02207AEA495}" type="pres">
      <dgm:prSet presAssocID="{690FA246-A905-4042-BAA2-5689AD569EE5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0D479-10DA-4FCC-89AE-657707EAB83A}" type="pres">
      <dgm:prSet presAssocID="{690FA246-A905-4042-BAA2-5689AD569EE5}" presName="parSh" presStyleLbl="node1" presStyleIdx="1" presStyleCnt="5"/>
      <dgm:spPr/>
      <dgm:t>
        <a:bodyPr/>
        <a:lstStyle/>
        <a:p>
          <a:endParaRPr lang="en-US"/>
        </a:p>
      </dgm:t>
    </dgm:pt>
    <dgm:pt modelId="{0DA3EA82-7A42-48A2-9A35-A6879DBBB6EF}" type="pres">
      <dgm:prSet presAssocID="{690FA246-A905-4042-BAA2-5689AD569EE5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81C18-BB39-49B2-BCD6-EF56479B24CE}" type="pres">
      <dgm:prSet presAssocID="{A4831986-F70E-45B8-AA8A-054808E08FE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887B68D-8F18-45B4-BD73-8800EB2A7E23}" type="pres">
      <dgm:prSet presAssocID="{A4831986-F70E-45B8-AA8A-054808E08FE9}" presName="connTx" presStyleLbl="sibTrans2D1" presStyleIdx="1" presStyleCnt="4"/>
      <dgm:spPr/>
      <dgm:t>
        <a:bodyPr/>
        <a:lstStyle/>
        <a:p>
          <a:endParaRPr lang="en-US"/>
        </a:p>
      </dgm:t>
    </dgm:pt>
    <dgm:pt modelId="{7D857579-013C-4186-830D-1740CDF4FD3D}" type="pres">
      <dgm:prSet presAssocID="{7E5E633B-27E2-4288-9532-7D3DB4C3BD9A}" presName="composite" presStyleCnt="0"/>
      <dgm:spPr/>
    </dgm:pt>
    <dgm:pt modelId="{659FBF7A-56CC-43BC-8CEC-E0552025D35B}" type="pres">
      <dgm:prSet presAssocID="{7E5E633B-27E2-4288-9532-7D3DB4C3BD9A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B3E69-7C13-424C-AF0C-8AB6AF99FC2C}" type="pres">
      <dgm:prSet presAssocID="{7E5E633B-27E2-4288-9532-7D3DB4C3BD9A}" presName="parSh" presStyleLbl="node1" presStyleIdx="2" presStyleCnt="5"/>
      <dgm:spPr/>
      <dgm:t>
        <a:bodyPr/>
        <a:lstStyle/>
        <a:p>
          <a:endParaRPr lang="en-US"/>
        </a:p>
      </dgm:t>
    </dgm:pt>
    <dgm:pt modelId="{BCCB64FA-144F-47EE-A2B2-56046C5B79C9}" type="pres">
      <dgm:prSet presAssocID="{7E5E633B-27E2-4288-9532-7D3DB4C3BD9A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175D0-ADA8-4BD4-BDE9-C74F70BA4DEE}" type="pres">
      <dgm:prSet presAssocID="{B98FBFA1-2F98-4F4A-9D65-2402500AD77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FDDA1F2-0A34-4F9A-8797-2932CFFA1D46}" type="pres">
      <dgm:prSet presAssocID="{B98FBFA1-2F98-4F4A-9D65-2402500AD777}" presName="connTx" presStyleLbl="sibTrans2D1" presStyleIdx="2" presStyleCnt="4"/>
      <dgm:spPr/>
      <dgm:t>
        <a:bodyPr/>
        <a:lstStyle/>
        <a:p>
          <a:endParaRPr lang="en-US"/>
        </a:p>
      </dgm:t>
    </dgm:pt>
    <dgm:pt modelId="{5FF8A9D8-E3DA-456D-ACE9-26C758EE1974}" type="pres">
      <dgm:prSet presAssocID="{341FC40D-F99D-4272-B66B-516809C29D11}" presName="composite" presStyleCnt="0"/>
      <dgm:spPr/>
    </dgm:pt>
    <dgm:pt modelId="{1E9017F4-6881-4EFD-AE01-8B534F539FFF}" type="pres">
      <dgm:prSet presAssocID="{341FC40D-F99D-4272-B66B-516809C29D11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E3947-5643-4E00-982F-44C80C04394C}" type="pres">
      <dgm:prSet presAssocID="{341FC40D-F99D-4272-B66B-516809C29D11}" presName="parSh" presStyleLbl="node1" presStyleIdx="3" presStyleCnt="5"/>
      <dgm:spPr/>
      <dgm:t>
        <a:bodyPr/>
        <a:lstStyle/>
        <a:p>
          <a:endParaRPr lang="en-US"/>
        </a:p>
      </dgm:t>
    </dgm:pt>
    <dgm:pt modelId="{EB2E123B-719F-4C80-A4BF-F2A1874E8E21}" type="pres">
      <dgm:prSet presAssocID="{341FC40D-F99D-4272-B66B-516809C29D11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BBDE4-B782-4D00-ACC0-ED3C2801F5D2}" type="pres">
      <dgm:prSet presAssocID="{79382647-CAAC-4ADF-AD60-5E48ED55AA1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9FF89B9-EBA8-4B4E-A6D3-E94AEC4AD766}" type="pres">
      <dgm:prSet presAssocID="{79382647-CAAC-4ADF-AD60-5E48ED55AA10}" presName="connTx" presStyleLbl="sibTrans2D1" presStyleIdx="3" presStyleCnt="4"/>
      <dgm:spPr/>
      <dgm:t>
        <a:bodyPr/>
        <a:lstStyle/>
        <a:p>
          <a:endParaRPr lang="en-US"/>
        </a:p>
      </dgm:t>
    </dgm:pt>
    <dgm:pt modelId="{8D3083DE-4F47-43D3-B4B7-8722FE91FE93}" type="pres">
      <dgm:prSet presAssocID="{57382037-751A-44A3-AEBA-835FB05F039B}" presName="composite" presStyleCnt="0"/>
      <dgm:spPr/>
    </dgm:pt>
    <dgm:pt modelId="{FC6313C5-E1B7-45EF-9532-045B66831890}" type="pres">
      <dgm:prSet presAssocID="{57382037-751A-44A3-AEBA-835FB05F039B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15360-1A3E-4984-BED8-4313388241CF}" type="pres">
      <dgm:prSet presAssocID="{57382037-751A-44A3-AEBA-835FB05F039B}" presName="parSh" presStyleLbl="node1" presStyleIdx="4" presStyleCnt="5"/>
      <dgm:spPr/>
      <dgm:t>
        <a:bodyPr/>
        <a:lstStyle/>
        <a:p>
          <a:endParaRPr lang="en-US"/>
        </a:p>
      </dgm:t>
    </dgm:pt>
    <dgm:pt modelId="{1953D140-04F8-48DC-B3EB-BFEA81A47FFF}" type="pres">
      <dgm:prSet presAssocID="{57382037-751A-44A3-AEBA-835FB05F039B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FB7644-4EC1-4774-BDC4-C399896E8991}" srcId="{07015986-38D8-4C57-9299-9C1A08F88404}" destId="{57382037-751A-44A3-AEBA-835FB05F039B}" srcOrd="4" destOrd="0" parTransId="{F89E76D9-95FA-40A1-B009-A5BEE1D780A8}" sibTransId="{2830C3D4-728E-48B9-89EC-FDB7604FA8F9}"/>
    <dgm:cxn modelId="{9E40DAFD-2213-4990-AD6D-F67CC68AD9C2}" type="presOf" srcId="{033B498E-A9F5-4CBF-A5DF-283375A8ED7F}" destId="{1953D140-04F8-48DC-B3EB-BFEA81A47FFF}" srcOrd="0" destOrd="0" presId="urn:microsoft.com/office/officeart/2005/8/layout/process3"/>
    <dgm:cxn modelId="{79764202-E125-4F82-90A1-512397658E29}" srcId="{341FC40D-F99D-4272-B66B-516809C29D11}" destId="{B7A14FDA-065E-40F9-9842-63C99E01D74B}" srcOrd="2" destOrd="0" parTransId="{5C27CABA-E173-4AA1-83AC-863747DBE522}" sibTransId="{6B513874-DBAD-4326-A919-0BA7A7580796}"/>
    <dgm:cxn modelId="{CC19A5EF-B361-44FA-86A2-3842B915CF20}" srcId="{690FA246-A905-4042-BAA2-5689AD569EE5}" destId="{66C3E3B2-6747-4334-BC7F-E3120EBA3589}" srcOrd="0" destOrd="0" parTransId="{6F545E5E-B394-46E0-9EA5-5722A8889AAC}" sibTransId="{16F19991-E5AE-464F-A5AE-B86AAB65509B}"/>
    <dgm:cxn modelId="{BD4FE2EE-9819-4753-9590-19D111C4A16F}" type="presOf" srcId="{4D99942A-38D4-428F-82D8-24A30B8A6A62}" destId="{0553B160-08A2-4F25-952C-164BCF87B022}" srcOrd="1" destOrd="0" presId="urn:microsoft.com/office/officeart/2005/8/layout/process3"/>
    <dgm:cxn modelId="{66EDFEEF-FC56-47E0-BA58-F727E76B05AA}" type="presOf" srcId="{020A7FAE-B29E-4092-A722-D758542BE5C6}" destId="{59012095-79B7-48EE-832F-D8ADBB0B0C1F}" srcOrd="0" destOrd="0" presId="urn:microsoft.com/office/officeart/2005/8/layout/process3"/>
    <dgm:cxn modelId="{27507732-5613-4BE2-9935-C7AF6735C30E}" type="presOf" srcId="{341FC40D-F99D-4272-B66B-516809C29D11}" destId="{964E3947-5643-4E00-982F-44C80C04394C}" srcOrd="1" destOrd="0" presId="urn:microsoft.com/office/officeart/2005/8/layout/process3"/>
    <dgm:cxn modelId="{B1EF7298-8ED2-452B-A1A4-5B467C10876B}" type="presOf" srcId="{4CBFE5CE-2C11-4501-B47E-059256542F7F}" destId="{EB2E123B-719F-4C80-A4BF-F2A1874E8E21}" srcOrd="0" destOrd="0" presId="urn:microsoft.com/office/officeart/2005/8/layout/process3"/>
    <dgm:cxn modelId="{F3AB6383-CED2-4035-9E6E-53D2D2730909}" type="presOf" srcId="{690FA246-A905-4042-BAA2-5689AD569EE5}" destId="{0D30D479-10DA-4FCC-89AE-657707EAB83A}" srcOrd="1" destOrd="0" presId="urn:microsoft.com/office/officeart/2005/8/layout/process3"/>
    <dgm:cxn modelId="{6AD1B4F7-2CF9-4C7A-B791-219E76C60C22}" srcId="{7E5E633B-27E2-4288-9532-7D3DB4C3BD9A}" destId="{832DB8D2-D45B-4A4C-9804-D23F0C2D3D9D}" srcOrd="0" destOrd="0" parTransId="{0AAD6CA1-90CF-46EF-B261-9E4F396D2E93}" sibTransId="{6AAAC0BC-2EB8-4A14-A796-1897D73F105C}"/>
    <dgm:cxn modelId="{F5BAB353-31BA-4CB7-BB2E-AFEF7BFE049E}" srcId="{341FC40D-F99D-4272-B66B-516809C29D11}" destId="{4CBFE5CE-2C11-4501-B47E-059256542F7F}" srcOrd="0" destOrd="0" parTransId="{DBEE9FC5-82E3-4249-80ED-0B849DF8C3C4}" sibTransId="{C63938AF-C875-4D58-87A9-CC7619CEACBA}"/>
    <dgm:cxn modelId="{800F689A-6989-4353-8D92-4500E7A1C131}" type="presOf" srcId="{A4831986-F70E-45B8-AA8A-054808E08FE9}" destId="{C887B68D-8F18-45B4-BD73-8800EB2A7E23}" srcOrd="1" destOrd="0" presId="urn:microsoft.com/office/officeart/2005/8/layout/process3"/>
    <dgm:cxn modelId="{CBD7CB3B-F765-4C74-97E6-58C4BF5DEB96}" type="presOf" srcId="{690FA246-A905-4042-BAA2-5689AD569EE5}" destId="{C3C17A95-34CC-4AAD-9076-E02207AEA495}" srcOrd="0" destOrd="0" presId="urn:microsoft.com/office/officeart/2005/8/layout/process3"/>
    <dgm:cxn modelId="{0F5540AD-F4FD-49A1-A77C-69A9FC7850F7}" srcId="{07015986-38D8-4C57-9299-9C1A08F88404}" destId="{690FA246-A905-4042-BAA2-5689AD569EE5}" srcOrd="1" destOrd="0" parTransId="{DE1CCB8B-503F-4DE0-98AF-96F8D10AE287}" sibTransId="{A4831986-F70E-45B8-AA8A-054808E08FE9}"/>
    <dgm:cxn modelId="{F8F961E9-AB03-4077-8166-50F42EF4C3D4}" type="presOf" srcId="{B98FBFA1-2F98-4F4A-9D65-2402500AD777}" destId="{6FDDA1F2-0A34-4F9A-8797-2932CFFA1D46}" srcOrd="1" destOrd="0" presId="urn:microsoft.com/office/officeart/2005/8/layout/process3"/>
    <dgm:cxn modelId="{27674577-72B3-4155-A78D-D9874C26286A}" type="presOf" srcId="{9DA8E417-3DC2-4BD7-9932-68054CADEF9E}" destId="{A584A472-0D0B-4EF7-B95D-61DCCE1A31A5}" srcOrd="0" destOrd="0" presId="urn:microsoft.com/office/officeart/2005/8/layout/process3"/>
    <dgm:cxn modelId="{87FF4267-380C-464E-9C3D-E8ECEFD8D59D}" srcId="{4D99942A-38D4-428F-82D8-24A30B8A6A62}" destId="{FADEA0B9-3704-41C4-996A-C16013A5453E}" srcOrd="1" destOrd="0" parTransId="{2B3F5990-25E3-4C1E-B8F7-3CDAD406A41D}" sibTransId="{290DF634-1EC4-4F23-AA16-C0AF72387B94}"/>
    <dgm:cxn modelId="{76866503-938E-4C55-8BAA-BA65F421F016}" type="presOf" srcId="{832DB8D2-D45B-4A4C-9804-D23F0C2D3D9D}" destId="{BCCB64FA-144F-47EE-A2B2-56046C5B79C9}" srcOrd="0" destOrd="0" presId="urn:microsoft.com/office/officeart/2005/8/layout/process3"/>
    <dgm:cxn modelId="{58A29BA9-7BB5-4AF3-941E-1A4736231D9D}" type="presOf" srcId="{7E5E633B-27E2-4288-9532-7D3DB4C3BD9A}" destId="{89EB3E69-7C13-424C-AF0C-8AB6AF99FC2C}" srcOrd="1" destOrd="0" presId="urn:microsoft.com/office/officeart/2005/8/layout/process3"/>
    <dgm:cxn modelId="{5BDD0D98-043A-439D-8B05-19DBDD2BD98A}" srcId="{341FC40D-F99D-4272-B66B-516809C29D11}" destId="{A3DC4553-163C-473F-AF48-0B0517BC1A87}" srcOrd="1" destOrd="0" parTransId="{2ABFAE01-0FF3-4DD1-8A57-33F2E0057D92}" sibTransId="{86F0AB5A-4A9C-4020-B009-D68F95AD3B4C}"/>
    <dgm:cxn modelId="{AB66767C-DCDA-423A-9EFA-FBE558EE896C}" srcId="{4D99942A-38D4-428F-82D8-24A30B8A6A62}" destId="{020A7FAE-B29E-4092-A722-D758542BE5C6}" srcOrd="0" destOrd="0" parTransId="{D073DD49-13E6-4ACC-BB25-C2FF1EBF6032}" sibTransId="{0F12AF4A-7B8A-4D89-89CD-891797419F88}"/>
    <dgm:cxn modelId="{B47BEAB8-7352-4D3E-9183-EDB853AFAA6A}" srcId="{07015986-38D8-4C57-9299-9C1A08F88404}" destId="{4D99942A-38D4-428F-82D8-24A30B8A6A62}" srcOrd="0" destOrd="0" parTransId="{1CDDAB25-46DA-455F-87A7-98B85B8ADA90}" sibTransId="{9DA8E417-3DC2-4BD7-9932-68054CADEF9E}"/>
    <dgm:cxn modelId="{F0A7AA54-3588-4928-AE7B-0947B4DBD347}" srcId="{57382037-751A-44A3-AEBA-835FB05F039B}" destId="{033B498E-A9F5-4CBF-A5DF-283375A8ED7F}" srcOrd="0" destOrd="0" parTransId="{D5E14C14-E111-45A8-B51E-0AA9ABDC3DD6}" sibTransId="{826ED5F1-D85D-4137-BEB3-49EEB1B6E75D}"/>
    <dgm:cxn modelId="{7B1C1F72-171F-4934-8D6E-5E277F5F2120}" type="presOf" srcId="{4D99942A-38D4-428F-82D8-24A30B8A6A62}" destId="{164C5770-E396-4409-91C3-05ED33CA2662}" srcOrd="0" destOrd="0" presId="urn:microsoft.com/office/officeart/2005/8/layout/process3"/>
    <dgm:cxn modelId="{957C5C54-CB48-416B-93D1-BC23D7052FD5}" type="presOf" srcId="{79382647-CAAC-4ADF-AD60-5E48ED55AA10}" destId="{09FF89B9-EBA8-4B4E-A6D3-E94AEC4AD766}" srcOrd="1" destOrd="0" presId="urn:microsoft.com/office/officeart/2005/8/layout/process3"/>
    <dgm:cxn modelId="{2E728713-723B-49D2-8800-6ECD127161A5}" type="presOf" srcId="{7E5E633B-27E2-4288-9532-7D3DB4C3BD9A}" destId="{659FBF7A-56CC-43BC-8CEC-E0552025D35B}" srcOrd="0" destOrd="0" presId="urn:microsoft.com/office/officeart/2005/8/layout/process3"/>
    <dgm:cxn modelId="{56290303-F24F-4E34-9B49-AAAA4D7084B2}" type="presOf" srcId="{A4831986-F70E-45B8-AA8A-054808E08FE9}" destId="{E3E81C18-BB39-49B2-BCD6-EF56479B24CE}" srcOrd="0" destOrd="0" presId="urn:microsoft.com/office/officeart/2005/8/layout/process3"/>
    <dgm:cxn modelId="{64E89076-2F29-4AE5-8AB2-00A5B27F24DA}" type="presOf" srcId="{79382647-CAAC-4ADF-AD60-5E48ED55AA10}" destId="{6ACBBDE4-B782-4D00-ACC0-ED3C2801F5D2}" srcOrd="0" destOrd="0" presId="urn:microsoft.com/office/officeart/2005/8/layout/process3"/>
    <dgm:cxn modelId="{06B659BE-71F9-49BC-A245-C6F28552F8EC}" type="presOf" srcId="{66C3E3B2-6747-4334-BC7F-E3120EBA3589}" destId="{0DA3EA82-7A42-48A2-9A35-A6879DBBB6EF}" srcOrd="0" destOrd="0" presId="urn:microsoft.com/office/officeart/2005/8/layout/process3"/>
    <dgm:cxn modelId="{D7973BB4-663A-420B-9E4D-9D6847A2E2AA}" type="presOf" srcId="{FADEA0B9-3704-41C4-996A-C16013A5453E}" destId="{59012095-79B7-48EE-832F-D8ADBB0B0C1F}" srcOrd="0" destOrd="1" presId="urn:microsoft.com/office/officeart/2005/8/layout/process3"/>
    <dgm:cxn modelId="{E4072C84-6256-4634-9460-97BD7A55650E}" type="presOf" srcId="{B7A14FDA-065E-40F9-9842-63C99E01D74B}" destId="{EB2E123B-719F-4C80-A4BF-F2A1874E8E21}" srcOrd="0" destOrd="2" presId="urn:microsoft.com/office/officeart/2005/8/layout/process3"/>
    <dgm:cxn modelId="{93360F0B-8F2A-432E-89C1-91C6EFC9969B}" srcId="{07015986-38D8-4C57-9299-9C1A08F88404}" destId="{7E5E633B-27E2-4288-9532-7D3DB4C3BD9A}" srcOrd="2" destOrd="0" parTransId="{EB00389E-B945-4242-9298-BAD57142ECF9}" sibTransId="{B98FBFA1-2F98-4F4A-9D65-2402500AD777}"/>
    <dgm:cxn modelId="{8F50049A-29C9-4B25-A750-8E5E0A376F4D}" type="presOf" srcId="{57382037-751A-44A3-AEBA-835FB05F039B}" destId="{FC6313C5-E1B7-45EF-9532-045B66831890}" srcOrd="0" destOrd="0" presId="urn:microsoft.com/office/officeart/2005/8/layout/process3"/>
    <dgm:cxn modelId="{449A73C0-7BD6-4163-9035-4F2D509C544D}" type="presOf" srcId="{A3DC4553-163C-473F-AF48-0B0517BC1A87}" destId="{EB2E123B-719F-4C80-A4BF-F2A1874E8E21}" srcOrd="0" destOrd="1" presId="urn:microsoft.com/office/officeart/2005/8/layout/process3"/>
    <dgm:cxn modelId="{2A04144E-F572-4F05-876A-B0B675E058A5}" srcId="{07015986-38D8-4C57-9299-9C1A08F88404}" destId="{341FC40D-F99D-4272-B66B-516809C29D11}" srcOrd="3" destOrd="0" parTransId="{00C05143-AF01-4F96-9241-C956C7C90984}" sibTransId="{79382647-CAAC-4ADF-AD60-5E48ED55AA10}"/>
    <dgm:cxn modelId="{6752D7ED-4FE9-4A21-9F5C-909C6DB226DD}" type="presOf" srcId="{9DA8E417-3DC2-4BD7-9932-68054CADEF9E}" destId="{F9CA01A1-1FE2-487D-BB38-9190F1EB3E7C}" srcOrd="1" destOrd="0" presId="urn:microsoft.com/office/officeart/2005/8/layout/process3"/>
    <dgm:cxn modelId="{CC9311CA-E658-46CA-A273-F31B2939CDA5}" type="presOf" srcId="{57382037-751A-44A3-AEBA-835FB05F039B}" destId="{00B15360-1A3E-4984-BED8-4313388241CF}" srcOrd="1" destOrd="0" presId="urn:microsoft.com/office/officeart/2005/8/layout/process3"/>
    <dgm:cxn modelId="{56EE0133-D90A-4BE5-A8F2-03EC1716C277}" type="presOf" srcId="{B98FBFA1-2F98-4F4A-9D65-2402500AD777}" destId="{EF7175D0-ADA8-4BD4-BDE9-C74F70BA4DEE}" srcOrd="0" destOrd="0" presId="urn:microsoft.com/office/officeart/2005/8/layout/process3"/>
    <dgm:cxn modelId="{CA658B85-8503-4739-848A-3B94C44257D6}" type="presOf" srcId="{341FC40D-F99D-4272-B66B-516809C29D11}" destId="{1E9017F4-6881-4EFD-AE01-8B534F539FFF}" srcOrd="0" destOrd="0" presId="urn:microsoft.com/office/officeart/2005/8/layout/process3"/>
    <dgm:cxn modelId="{54C540AA-ACBA-4A77-A89C-21D67236F833}" type="presOf" srcId="{07015986-38D8-4C57-9299-9C1A08F88404}" destId="{74F18E08-9E6A-4ABE-8A5B-F5582A0A3506}" srcOrd="0" destOrd="0" presId="urn:microsoft.com/office/officeart/2005/8/layout/process3"/>
    <dgm:cxn modelId="{282B94FA-3CB3-4AA2-AA2A-6A16BA0BE051}" type="presParOf" srcId="{74F18E08-9E6A-4ABE-8A5B-F5582A0A3506}" destId="{72D52314-DDDF-4BB7-8B7F-6E15C57CD363}" srcOrd="0" destOrd="0" presId="urn:microsoft.com/office/officeart/2005/8/layout/process3"/>
    <dgm:cxn modelId="{EA8C6E0A-554F-4C92-8F1B-F2A7A26AE60F}" type="presParOf" srcId="{72D52314-DDDF-4BB7-8B7F-6E15C57CD363}" destId="{164C5770-E396-4409-91C3-05ED33CA2662}" srcOrd="0" destOrd="0" presId="urn:microsoft.com/office/officeart/2005/8/layout/process3"/>
    <dgm:cxn modelId="{324F0AB4-075D-483F-BD9A-1AF10BAD697E}" type="presParOf" srcId="{72D52314-DDDF-4BB7-8B7F-6E15C57CD363}" destId="{0553B160-08A2-4F25-952C-164BCF87B022}" srcOrd="1" destOrd="0" presId="urn:microsoft.com/office/officeart/2005/8/layout/process3"/>
    <dgm:cxn modelId="{E27D7F36-6AAB-4732-8971-7B7BCEB9C8E9}" type="presParOf" srcId="{72D52314-DDDF-4BB7-8B7F-6E15C57CD363}" destId="{59012095-79B7-48EE-832F-D8ADBB0B0C1F}" srcOrd="2" destOrd="0" presId="urn:microsoft.com/office/officeart/2005/8/layout/process3"/>
    <dgm:cxn modelId="{E952F841-BC82-42CA-B2A9-9ED961E5F563}" type="presParOf" srcId="{74F18E08-9E6A-4ABE-8A5B-F5582A0A3506}" destId="{A584A472-0D0B-4EF7-B95D-61DCCE1A31A5}" srcOrd="1" destOrd="0" presId="urn:microsoft.com/office/officeart/2005/8/layout/process3"/>
    <dgm:cxn modelId="{847F08EB-AC7B-408E-BC57-B582BF170797}" type="presParOf" srcId="{A584A472-0D0B-4EF7-B95D-61DCCE1A31A5}" destId="{F9CA01A1-1FE2-487D-BB38-9190F1EB3E7C}" srcOrd="0" destOrd="0" presId="urn:microsoft.com/office/officeart/2005/8/layout/process3"/>
    <dgm:cxn modelId="{AA30D36C-B7B1-40FF-B992-4898F3897ED1}" type="presParOf" srcId="{74F18E08-9E6A-4ABE-8A5B-F5582A0A3506}" destId="{9E706AED-0C85-4C6B-AA3F-6E63C4465848}" srcOrd="2" destOrd="0" presId="urn:microsoft.com/office/officeart/2005/8/layout/process3"/>
    <dgm:cxn modelId="{ABAF1108-B099-4E9A-8596-D14C6362AE80}" type="presParOf" srcId="{9E706AED-0C85-4C6B-AA3F-6E63C4465848}" destId="{C3C17A95-34CC-4AAD-9076-E02207AEA495}" srcOrd="0" destOrd="0" presId="urn:microsoft.com/office/officeart/2005/8/layout/process3"/>
    <dgm:cxn modelId="{94C71781-5E03-4FCE-B919-4119253101C8}" type="presParOf" srcId="{9E706AED-0C85-4C6B-AA3F-6E63C4465848}" destId="{0D30D479-10DA-4FCC-89AE-657707EAB83A}" srcOrd="1" destOrd="0" presId="urn:microsoft.com/office/officeart/2005/8/layout/process3"/>
    <dgm:cxn modelId="{C036EA9B-5CC8-4DDD-85BF-84E7B5DFCDF6}" type="presParOf" srcId="{9E706AED-0C85-4C6B-AA3F-6E63C4465848}" destId="{0DA3EA82-7A42-48A2-9A35-A6879DBBB6EF}" srcOrd="2" destOrd="0" presId="urn:microsoft.com/office/officeart/2005/8/layout/process3"/>
    <dgm:cxn modelId="{ABFC6164-A3FE-4E4D-8A19-88B8DAD51D2C}" type="presParOf" srcId="{74F18E08-9E6A-4ABE-8A5B-F5582A0A3506}" destId="{E3E81C18-BB39-49B2-BCD6-EF56479B24CE}" srcOrd="3" destOrd="0" presId="urn:microsoft.com/office/officeart/2005/8/layout/process3"/>
    <dgm:cxn modelId="{BFE155B2-7D71-485B-AE7F-C18430613C81}" type="presParOf" srcId="{E3E81C18-BB39-49B2-BCD6-EF56479B24CE}" destId="{C887B68D-8F18-45B4-BD73-8800EB2A7E23}" srcOrd="0" destOrd="0" presId="urn:microsoft.com/office/officeart/2005/8/layout/process3"/>
    <dgm:cxn modelId="{891D22A0-0254-4FCE-8FF8-0563F1106FF8}" type="presParOf" srcId="{74F18E08-9E6A-4ABE-8A5B-F5582A0A3506}" destId="{7D857579-013C-4186-830D-1740CDF4FD3D}" srcOrd="4" destOrd="0" presId="urn:microsoft.com/office/officeart/2005/8/layout/process3"/>
    <dgm:cxn modelId="{B5DA1880-D69F-4450-B7BF-8DE8D618F6A5}" type="presParOf" srcId="{7D857579-013C-4186-830D-1740CDF4FD3D}" destId="{659FBF7A-56CC-43BC-8CEC-E0552025D35B}" srcOrd="0" destOrd="0" presId="urn:microsoft.com/office/officeart/2005/8/layout/process3"/>
    <dgm:cxn modelId="{FE3BA0A8-82E9-467B-AF7B-A1DBC85E0BEF}" type="presParOf" srcId="{7D857579-013C-4186-830D-1740CDF4FD3D}" destId="{89EB3E69-7C13-424C-AF0C-8AB6AF99FC2C}" srcOrd="1" destOrd="0" presId="urn:microsoft.com/office/officeart/2005/8/layout/process3"/>
    <dgm:cxn modelId="{158C9BB9-0385-4AA3-8D51-7080FBA2418D}" type="presParOf" srcId="{7D857579-013C-4186-830D-1740CDF4FD3D}" destId="{BCCB64FA-144F-47EE-A2B2-56046C5B79C9}" srcOrd="2" destOrd="0" presId="urn:microsoft.com/office/officeart/2005/8/layout/process3"/>
    <dgm:cxn modelId="{86E86F1D-062C-476D-870B-4C761BD12EFC}" type="presParOf" srcId="{74F18E08-9E6A-4ABE-8A5B-F5582A0A3506}" destId="{EF7175D0-ADA8-4BD4-BDE9-C74F70BA4DEE}" srcOrd="5" destOrd="0" presId="urn:microsoft.com/office/officeart/2005/8/layout/process3"/>
    <dgm:cxn modelId="{37525FEA-1CCB-49CF-B1A6-5C89D1268281}" type="presParOf" srcId="{EF7175D0-ADA8-4BD4-BDE9-C74F70BA4DEE}" destId="{6FDDA1F2-0A34-4F9A-8797-2932CFFA1D46}" srcOrd="0" destOrd="0" presId="urn:microsoft.com/office/officeart/2005/8/layout/process3"/>
    <dgm:cxn modelId="{A1E06B8E-D308-40B0-A525-F23FF8C059BF}" type="presParOf" srcId="{74F18E08-9E6A-4ABE-8A5B-F5582A0A3506}" destId="{5FF8A9D8-E3DA-456D-ACE9-26C758EE1974}" srcOrd="6" destOrd="0" presId="urn:microsoft.com/office/officeart/2005/8/layout/process3"/>
    <dgm:cxn modelId="{8206E253-0DB9-455A-8648-7923BB7FD584}" type="presParOf" srcId="{5FF8A9D8-E3DA-456D-ACE9-26C758EE1974}" destId="{1E9017F4-6881-4EFD-AE01-8B534F539FFF}" srcOrd="0" destOrd="0" presId="urn:microsoft.com/office/officeart/2005/8/layout/process3"/>
    <dgm:cxn modelId="{AF9E1964-BEE2-4DAF-A48D-5884075779A9}" type="presParOf" srcId="{5FF8A9D8-E3DA-456D-ACE9-26C758EE1974}" destId="{964E3947-5643-4E00-982F-44C80C04394C}" srcOrd="1" destOrd="0" presId="urn:microsoft.com/office/officeart/2005/8/layout/process3"/>
    <dgm:cxn modelId="{8D2CB993-7AF1-4A44-B116-F48ECD700C4F}" type="presParOf" srcId="{5FF8A9D8-E3DA-456D-ACE9-26C758EE1974}" destId="{EB2E123B-719F-4C80-A4BF-F2A1874E8E21}" srcOrd="2" destOrd="0" presId="urn:microsoft.com/office/officeart/2005/8/layout/process3"/>
    <dgm:cxn modelId="{2E5291F6-6F9B-41EE-B910-CB6AD65ABFC2}" type="presParOf" srcId="{74F18E08-9E6A-4ABE-8A5B-F5582A0A3506}" destId="{6ACBBDE4-B782-4D00-ACC0-ED3C2801F5D2}" srcOrd="7" destOrd="0" presId="urn:microsoft.com/office/officeart/2005/8/layout/process3"/>
    <dgm:cxn modelId="{047FC7DF-1B1F-4754-ADEA-55B8C1039EE1}" type="presParOf" srcId="{6ACBBDE4-B782-4D00-ACC0-ED3C2801F5D2}" destId="{09FF89B9-EBA8-4B4E-A6D3-E94AEC4AD766}" srcOrd="0" destOrd="0" presId="urn:microsoft.com/office/officeart/2005/8/layout/process3"/>
    <dgm:cxn modelId="{8086FD38-21BC-4BC1-B9CD-704DB0F2DE2F}" type="presParOf" srcId="{74F18E08-9E6A-4ABE-8A5B-F5582A0A3506}" destId="{8D3083DE-4F47-43D3-B4B7-8722FE91FE93}" srcOrd="8" destOrd="0" presId="urn:microsoft.com/office/officeart/2005/8/layout/process3"/>
    <dgm:cxn modelId="{290ECE39-49A8-4EAE-9790-55B5FD249774}" type="presParOf" srcId="{8D3083DE-4F47-43D3-B4B7-8722FE91FE93}" destId="{FC6313C5-E1B7-45EF-9532-045B66831890}" srcOrd="0" destOrd="0" presId="urn:microsoft.com/office/officeart/2005/8/layout/process3"/>
    <dgm:cxn modelId="{9F56D25E-D4A5-4102-9546-A246CE889B9C}" type="presParOf" srcId="{8D3083DE-4F47-43D3-B4B7-8722FE91FE93}" destId="{00B15360-1A3E-4984-BED8-4313388241CF}" srcOrd="1" destOrd="0" presId="urn:microsoft.com/office/officeart/2005/8/layout/process3"/>
    <dgm:cxn modelId="{6D4D60E6-4CC1-428E-9919-BB3BEF518EBE}" type="presParOf" srcId="{8D3083DE-4F47-43D3-B4B7-8722FE91FE93}" destId="{1953D140-04F8-48DC-B3EB-BFEA81A47FF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6A15E-798B-4B73-8A04-25DB13E70711}">
      <dsp:nvSpPr>
        <dsp:cNvPr id="0" name=""/>
        <dsp:cNvSpPr/>
      </dsp:nvSpPr>
      <dsp:spPr>
        <a:xfrm>
          <a:off x="3069038" y="1417303"/>
          <a:ext cx="1685799" cy="168579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Environmental factors impacting health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3315918" y="1664183"/>
        <a:ext cx="1192039" cy="1192039"/>
      </dsp:txXfrm>
    </dsp:sp>
    <dsp:sp modelId="{5AEF7CE7-C79F-48FB-B003-1F74C05C0C37}">
      <dsp:nvSpPr>
        <dsp:cNvPr id="0" name=""/>
        <dsp:cNvSpPr/>
      </dsp:nvSpPr>
      <dsp:spPr>
        <a:xfrm rot="16199890">
          <a:off x="3722077" y="1217578"/>
          <a:ext cx="379655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379655" y="9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902413" y="1217984"/>
        <a:ext cx="18982" cy="18982"/>
      </dsp:txXfrm>
    </dsp:sp>
    <dsp:sp modelId="{7A095949-5148-4396-A8ED-79BD1A9A984E}">
      <dsp:nvSpPr>
        <dsp:cNvPr id="0" name=""/>
        <dsp:cNvSpPr/>
      </dsp:nvSpPr>
      <dsp:spPr>
        <a:xfrm>
          <a:off x="3321849" y="-142411"/>
          <a:ext cx="1180060" cy="118006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Noise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3494665" y="30405"/>
        <a:ext cx="834428" cy="834428"/>
      </dsp:txXfrm>
    </dsp:sp>
    <dsp:sp modelId="{4604C78B-E23C-472A-8EB6-D709627BCA4D}">
      <dsp:nvSpPr>
        <dsp:cNvPr id="0" name=""/>
        <dsp:cNvSpPr/>
      </dsp:nvSpPr>
      <dsp:spPr>
        <a:xfrm rot="18360000">
          <a:off x="4329132" y="1414811"/>
          <a:ext cx="379655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379655" y="9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09468" y="1415218"/>
        <a:ext cx="18982" cy="18982"/>
      </dsp:txXfrm>
    </dsp:sp>
    <dsp:sp modelId="{3E3F262D-7676-4F76-91CD-69CA04E179F3}">
      <dsp:nvSpPr>
        <dsp:cNvPr id="0" name=""/>
        <dsp:cNvSpPr/>
      </dsp:nvSpPr>
      <dsp:spPr>
        <a:xfrm>
          <a:off x="4387318" y="203761"/>
          <a:ext cx="1180060" cy="1180060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Water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4560134" y="376577"/>
        <a:ext cx="834428" cy="834428"/>
      </dsp:txXfrm>
    </dsp:sp>
    <dsp:sp modelId="{1C898CCF-DCF7-4651-AA8C-2EF9EF20779C}">
      <dsp:nvSpPr>
        <dsp:cNvPr id="0" name=""/>
        <dsp:cNvSpPr/>
      </dsp:nvSpPr>
      <dsp:spPr>
        <a:xfrm rot="20520000">
          <a:off x="4704292" y="1931175"/>
          <a:ext cx="379655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379655" y="9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84628" y="1931581"/>
        <a:ext cx="18982" cy="18982"/>
      </dsp:txXfrm>
    </dsp:sp>
    <dsp:sp modelId="{C8D65F53-C00D-4BC3-A31C-7C968F0B8D2D}">
      <dsp:nvSpPr>
        <dsp:cNvPr id="0" name=""/>
        <dsp:cNvSpPr/>
      </dsp:nvSpPr>
      <dsp:spPr>
        <a:xfrm>
          <a:off x="5045778" y="1110053"/>
          <a:ext cx="1180060" cy="1180060"/>
        </a:xfrm>
        <a:prstGeom prst="ellipse">
          <a:avLst/>
        </a:prstGeom>
        <a:solidFill>
          <a:srgbClr val="CC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Heat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5218594" y="1282869"/>
        <a:ext cx="834428" cy="834428"/>
      </dsp:txXfrm>
    </dsp:sp>
    <dsp:sp modelId="{4A9924F9-34BC-4C9D-A91A-D1D06DFCF78E}">
      <dsp:nvSpPr>
        <dsp:cNvPr id="0" name=""/>
        <dsp:cNvSpPr/>
      </dsp:nvSpPr>
      <dsp:spPr>
        <a:xfrm rot="1080000">
          <a:off x="4704292" y="2569436"/>
          <a:ext cx="379655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379655" y="9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84628" y="2569842"/>
        <a:ext cx="18982" cy="18982"/>
      </dsp:txXfrm>
    </dsp:sp>
    <dsp:sp modelId="{B848BEBF-6DEF-41E5-BC08-A1F7FF563D16}">
      <dsp:nvSpPr>
        <dsp:cNvPr id="0" name=""/>
        <dsp:cNvSpPr/>
      </dsp:nvSpPr>
      <dsp:spPr>
        <a:xfrm>
          <a:off x="5045778" y="2230292"/>
          <a:ext cx="1180060" cy="1180060"/>
        </a:xfrm>
        <a:prstGeom prst="ellipse">
          <a:avLst/>
        </a:prstGeom>
        <a:solidFill>
          <a:srgbClr val="6666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Chemicals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5218594" y="2403108"/>
        <a:ext cx="834428" cy="834428"/>
      </dsp:txXfrm>
    </dsp:sp>
    <dsp:sp modelId="{4744D63D-70DB-494D-896B-62F7CFE543EA}">
      <dsp:nvSpPr>
        <dsp:cNvPr id="0" name=""/>
        <dsp:cNvSpPr/>
      </dsp:nvSpPr>
      <dsp:spPr>
        <a:xfrm rot="3240000">
          <a:off x="4329132" y="3085799"/>
          <a:ext cx="379655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379655" y="9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09468" y="3086206"/>
        <a:ext cx="18982" cy="18982"/>
      </dsp:txXfrm>
    </dsp:sp>
    <dsp:sp modelId="{D02C9E51-64B7-4DB6-997A-577C38D9B28F}">
      <dsp:nvSpPr>
        <dsp:cNvPr id="0" name=""/>
        <dsp:cNvSpPr/>
      </dsp:nvSpPr>
      <dsp:spPr>
        <a:xfrm>
          <a:off x="4387318" y="3136585"/>
          <a:ext cx="1180060" cy="1180060"/>
        </a:xfrm>
        <a:prstGeom prst="ellipse">
          <a:avLst/>
        </a:prstGeom>
        <a:solidFill>
          <a:srgbClr val="66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Infectious agents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4560134" y="3309401"/>
        <a:ext cx="834428" cy="834428"/>
      </dsp:txXfrm>
    </dsp:sp>
    <dsp:sp modelId="{7056D0E5-957E-4C0E-A7B7-E8F8A5CE0C83}">
      <dsp:nvSpPr>
        <dsp:cNvPr id="0" name=""/>
        <dsp:cNvSpPr/>
      </dsp:nvSpPr>
      <dsp:spPr>
        <a:xfrm rot="5400000">
          <a:off x="3722110" y="3283033"/>
          <a:ext cx="379655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379655" y="9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902446" y="3283439"/>
        <a:ext cx="18982" cy="18982"/>
      </dsp:txXfrm>
    </dsp:sp>
    <dsp:sp modelId="{85F0BB84-C196-4449-B58A-2249B7A367C1}">
      <dsp:nvSpPr>
        <dsp:cNvPr id="0" name=""/>
        <dsp:cNvSpPr/>
      </dsp:nvSpPr>
      <dsp:spPr>
        <a:xfrm>
          <a:off x="3321907" y="3482758"/>
          <a:ext cx="1180060" cy="1180060"/>
        </a:xfrm>
        <a:prstGeom prst="ellipse">
          <a:avLst/>
        </a:prstGeom>
        <a:solidFill>
          <a:srgbClr val="CC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Food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3494723" y="3655574"/>
        <a:ext cx="834428" cy="834428"/>
      </dsp:txXfrm>
    </dsp:sp>
    <dsp:sp modelId="{4300110E-AB68-428E-A7DD-05581999DF3B}">
      <dsp:nvSpPr>
        <dsp:cNvPr id="0" name=""/>
        <dsp:cNvSpPr/>
      </dsp:nvSpPr>
      <dsp:spPr>
        <a:xfrm rot="7560000">
          <a:off x="3115088" y="3085799"/>
          <a:ext cx="379655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379655" y="9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295424" y="3086206"/>
        <a:ext cx="18982" cy="18982"/>
      </dsp:txXfrm>
    </dsp:sp>
    <dsp:sp modelId="{57976F5F-C03A-463B-914A-868803F8B20C}">
      <dsp:nvSpPr>
        <dsp:cNvPr id="0" name=""/>
        <dsp:cNvSpPr/>
      </dsp:nvSpPr>
      <dsp:spPr>
        <a:xfrm>
          <a:off x="2256497" y="3136585"/>
          <a:ext cx="1180060" cy="1180060"/>
        </a:xfrm>
        <a:prstGeom prst="ellipse">
          <a:avLst/>
        </a:prstGeom>
        <a:solidFill>
          <a:srgbClr val="800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Lifestyle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2429313" y="3309401"/>
        <a:ext cx="834428" cy="834428"/>
      </dsp:txXfrm>
    </dsp:sp>
    <dsp:sp modelId="{DDE872C2-F435-4B2E-853A-AFE6C5E7AC19}">
      <dsp:nvSpPr>
        <dsp:cNvPr id="0" name=""/>
        <dsp:cNvSpPr/>
      </dsp:nvSpPr>
      <dsp:spPr>
        <a:xfrm rot="9720000">
          <a:off x="2739928" y="2569436"/>
          <a:ext cx="379655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379655" y="9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920264" y="2569842"/>
        <a:ext cx="18982" cy="18982"/>
      </dsp:txXfrm>
    </dsp:sp>
    <dsp:sp modelId="{F5D4ECCF-C1C6-4908-9A70-BA52A6EE4B34}">
      <dsp:nvSpPr>
        <dsp:cNvPr id="0" name=""/>
        <dsp:cNvSpPr/>
      </dsp:nvSpPr>
      <dsp:spPr>
        <a:xfrm>
          <a:off x="1598037" y="2230292"/>
          <a:ext cx="1180060" cy="1180060"/>
        </a:xfrm>
        <a:prstGeom prst="ellipse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Air quality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1770853" y="2403108"/>
        <a:ext cx="834428" cy="834428"/>
      </dsp:txXfrm>
    </dsp:sp>
    <dsp:sp modelId="{10553FE8-E50F-4484-8F40-F59AAAEA1619}">
      <dsp:nvSpPr>
        <dsp:cNvPr id="0" name=""/>
        <dsp:cNvSpPr/>
      </dsp:nvSpPr>
      <dsp:spPr>
        <a:xfrm rot="11880000">
          <a:off x="2739928" y="1931175"/>
          <a:ext cx="379655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379655" y="9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920264" y="1931581"/>
        <a:ext cx="18982" cy="18982"/>
      </dsp:txXfrm>
    </dsp:sp>
    <dsp:sp modelId="{F3DB3D1E-483B-4DCA-B8E2-18ADCEFEE8DB}">
      <dsp:nvSpPr>
        <dsp:cNvPr id="0" name=""/>
        <dsp:cNvSpPr/>
      </dsp:nvSpPr>
      <dsp:spPr>
        <a:xfrm>
          <a:off x="1598037" y="1110053"/>
          <a:ext cx="1180060" cy="1180060"/>
        </a:xfrm>
        <a:prstGeom prst="ellipse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chemeClr val="tx1"/>
              </a:solidFill>
            </a:rPr>
            <a:t>Social status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1770853" y="1282869"/>
        <a:ext cx="834428" cy="834428"/>
      </dsp:txXfrm>
    </dsp:sp>
    <dsp:sp modelId="{A5EA7CD5-82D3-4630-8DB9-E20300F594EE}">
      <dsp:nvSpPr>
        <dsp:cNvPr id="0" name=""/>
        <dsp:cNvSpPr/>
      </dsp:nvSpPr>
      <dsp:spPr>
        <a:xfrm rot="14040000">
          <a:off x="3115088" y="1414811"/>
          <a:ext cx="379655" cy="19795"/>
        </a:xfrm>
        <a:custGeom>
          <a:avLst/>
          <a:gdLst/>
          <a:ahLst/>
          <a:cxnLst/>
          <a:rect l="0" t="0" r="0" b="0"/>
          <a:pathLst>
            <a:path>
              <a:moveTo>
                <a:pt x="0" y="9897"/>
              </a:moveTo>
              <a:lnTo>
                <a:pt x="379655" y="9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295424" y="1415218"/>
        <a:ext cx="18982" cy="18982"/>
      </dsp:txXfrm>
    </dsp:sp>
    <dsp:sp modelId="{7B62F45D-A79D-47BA-8C20-71694A138FED}">
      <dsp:nvSpPr>
        <dsp:cNvPr id="0" name=""/>
        <dsp:cNvSpPr/>
      </dsp:nvSpPr>
      <dsp:spPr>
        <a:xfrm>
          <a:off x="2256497" y="203761"/>
          <a:ext cx="1180060" cy="1180060"/>
        </a:xfrm>
        <a:prstGeom prst="ellipse">
          <a:avLst/>
        </a:prstGeom>
        <a:solidFill>
          <a:srgbClr val="96A51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FF0000"/>
              </a:solidFill>
            </a:rPr>
            <a:t>Climate</a:t>
          </a:r>
          <a:endParaRPr lang="en-GB" sz="1600" b="1" kern="1200" dirty="0">
            <a:solidFill>
              <a:srgbClr val="FF0000"/>
            </a:solidFill>
          </a:endParaRPr>
        </a:p>
      </dsp:txBody>
      <dsp:txXfrm>
        <a:off x="2429313" y="376577"/>
        <a:ext cx="834428" cy="834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3B160-08A2-4F25-952C-164BCF87B022}">
      <dsp:nvSpPr>
        <dsp:cNvPr id="0" name=""/>
        <dsp:cNvSpPr/>
      </dsp:nvSpPr>
      <dsp:spPr>
        <a:xfrm>
          <a:off x="6100" y="1381223"/>
          <a:ext cx="1376526" cy="784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Receipt of proposals </a:t>
          </a:r>
          <a:endParaRPr lang="en-US" sz="1400" b="1" kern="1200" dirty="0"/>
        </a:p>
      </dsp:txBody>
      <dsp:txXfrm>
        <a:off x="6100" y="1381223"/>
        <a:ext cx="1376526" cy="522971"/>
      </dsp:txXfrm>
    </dsp:sp>
    <dsp:sp modelId="{59012095-79B7-48EE-832F-D8ADBB0B0C1F}">
      <dsp:nvSpPr>
        <dsp:cNvPr id="0" name=""/>
        <dsp:cNvSpPr/>
      </dsp:nvSpPr>
      <dsp:spPr>
        <a:xfrm>
          <a:off x="288040" y="1904195"/>
          <a:ext cx="1376526" cy="14663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Eligibility check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Allocation of proposals to evaluators</a:t>
          </a:r>
          <a:endParaRPr lang="en-US" sz="1400" kern="1200" dirty="0"/>
        </a:p>
      </dsp:txBody>
      <dsp:txXfrm>
        <a:off x="328357" y="1944512"/>
        <a:ext cx="1295892" cy="1385690"/>
      </dsp:txXfrm>
    </dsp:sp>
    <dsp:sp modelId="{A584A472-0D0B-4EF7-B95D-61DCCE1A31A5}">
      <dsp:nvSpPr>
        <dsp:cNvPr id="0" name=""/>
        <dsp:cNvSpPr/>
      </dsp:nvSpPr>
      <dsp:spPr>
        <a:xfrm>
          <a:off x="1591304" y="1471351"/>
          <a:ext cx="442394" cy="342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91304" y="1539894"/>
        <a:ext cx="339580" cy="205629"/>
      </dsp:txXfrm>
    </dsp:sp>
    <dsp:sp modelId="{0D30D479-10DA-4FCC-89AE-657707EAB83A}">
      <dsp:nvSpPr>
        <dsp:cNvPr id="0" name=""/>
        <dsp:cNvSpPr/>
      </dsp:nvSpPr>
      <dsp:spPr>
        <a:xfrm>
          <a:off x="2217333" y="1381223"/>
          <a:ext cx="1376526" cy="784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Individual evaluation</a:t>
          </a:r>
          <a:endParaRPr lang="en-US" sz="1400" b="1" kern="1200" dirty="0"/>
        </a:p>
      </dsp:txBody>
      <dsp:txXfrm>
        <a:off x="2217333" y="1381223"/>
        <a:ext cx="1376526" cy="522971"/>
      </dsp:txXfrm>
    </dsp:sp>
    <dsp:sp modelId="{0DA3EA82-7A42-48A2-9A35-A6879DBBB6EF}">
      <dsp:nvSpPr>
        <dsp:cNvPr id="0" name=""/>
        <dsp:cNvSpPr/>
      </dsp:nvSpPr>
      <dsp:spPr>
        <a:xfrm>
          <a:off x="2499272" y="1904195"/>
          <a:ext cx="1376526" cy="14663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Individual evaluation reports (on a remote basis)</a:t>
          </a:r>
          <a:endParaRPr lang="en-US" sz="1400" kern="1200" dirty="0"/>
        </a:p>
      </dsp:txBody>
      <dsp:txXfrm>
        <a:off x="2539589" y="1944512"/>
        <a:ext cx="1295892" cy="1385690"/>
      </dsp:txXfrm>
    </dsp:sp>
    <dsp:sp modelId="{E3E81C18-BB39-49B2-BCD6-EF56479B24CE}">
      <dsp:nvSpPr>
        <dsp:cNvPr id="0" name=""/>
        <dsp:cNvSpPr/>
      </dsp:nvSpPr>
      <dsp:spPr>
        <a:xfrm>
          <a:off x="3802536" y="1471351"/>
          <a:ext cx="442394" cy="342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802536" y="1539894"/>
        <a:ext cx="339580" cy="205629"/>
      </dsp:txXfrm>
    </dsp:sp>
    <dsp:sp modelId="{89EB3E69-7C13-424C-AF0C-8AB6AF99FC2C}">
      <dsp:nvSpPr>
        <dsp:cNvPr id="0" name=""/>
        <dsp:cNvSpPr/>
      </dsp:nvSpPr>
      <dsp:spPr>
        <a:xfrm>
          <a:off x="4428566" y="1381223"/>
          <a:ext cx="1376526" cy="784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Consensus group</a:t>
          </a:r>
          <a:endParaRPr lang="en-US" sz="1400" b="1" kern="1200" dirty="0"/>
        </a:p>
      </dsp:txBody>
      <dsp:txXfrm>
        <a:off x="4428566" y="1381223"/>
        <a:ext cx="1376526" cy="522971"/>
      </dsp:txXfrm>
    </dsp:sp>
    <dsp:sp modelId="{BCCB64FA-144F-47EE-A2B2-56046C5B79C9}">
      <dsp:nvSpPr>
        <dsp:cNvPr id="0" name=""/>
        <dsp:cNvSpPr/>
      </dsp:nvSpPr>
      <dsp:spPr>
        <a:xfrm>
          <a:off x="4710505" y="1904195"/>
          <a:ext cx="1376526" cy="14663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Consensus report (may also be conducted remotely)</a:t>
          </a:r>
          <a:endParaRPr lang="en-US" sz="1400" kern="1200" dirty="0"/>
        </a:p>
      </dsp:txBody>
      <dsp:txXfrm>
        <a:off x="4750822" y="1944512"/>
        <a:ext cx="1295892" cy="1385690"/>
      </dsp:txXfrm>
    </dsp:sp>
    <dsp:sp modelId="{EF7175D0-ADA8-4BD4-BDE9-C74F70BA4DEE}">
      <dsp:nvSpPr>
        <dsp:cNvPr id="0" name=""/>
        <dsp:cNvSpPr/>
      </dsp:nvSpPr>
      <dsp:spPr>
        <a:xfrm>
          <a:off x="6013769" y="1471351"/>
          <a:ext cx="442394" cy="342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013769" y="1539894"/>
        <a:ext cx="339580" cy="205629"/>
      </dsp:txXfrm>
    </dsp:sp>
    <dsp:sp modelId="{964E3947-5643-4E00-982F-44C80C04394C}">
      <dsp:nvSpPr>
        <dsp:cNvPr id="0" name=""/>
        <dsp:cNvSpPr/>
      </dsp:nvSpPr>
      <dsp:spPr>
        <a:xfrm>
          <a:off x="6639798" y="1381223"/>
          <a:ext cx="1376526" cy="784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Panel review</a:t>
          </a:r>
          <a:endParaRPr lang="en-US" sz="1400" b="1" kern="1200" dirty="0"/>
        </a:p>
      </dsp:txBody>
      <dsp:txXfrm>
        <a:off x="6639798" y="1381223"/>
        <a:ext cx="1376526" cy="522971"/>
      </dsp:txXfrm>
    </dsp:sp>
    <dsp:sp modelId="{EB2E123B-719F-4C80-A4BF-F2A1874E8E21}">
      <dsp:nvSpPr>
        <dsp:cNvPr id="0" name=""/>
        <dsp:cNvSpPr/>
      </dsp:nvSpPr>
      <dsp:spPr>
        <a:xfrm>
          <a:off x="6921737" y="1904195"/>
          <a:ext cx="1376526" cy="14663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Panel report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Evaluation summary report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Panel ranked list</a:t>
          </a:r>
          <a:endParaRPr lang="en-US" sz="1400" kern="1200" dirty="0"/>
        </a:p>
      </dsp:txBody>
      <dsp:txXfrm>
        <a:off x="6962054" y="1944512"/>
        <a:ext cx="1295892" cy="1385690"/>
      </dsp:txXfrm>
    </dsp:sp>
    <dsp:sp modelId="{6ACBBDE4-B782-4D00-ACC0-ED3C2801F5D2}">
      <dsp:nvSpPr>
        <dsp:cNvPr id="0" name=""/>
        <dsp:cNvSpPr/>
      </dsp:nvSpPr>
      <dsp:spPr>
        <a:xfrm>
          <a:off x="8225001" y="1471351"/>
          <a:ext cx="442394" cy="3427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8225001" y="1539894"/>
        <a:ext cx="339580" cy="205629"/>
      </dsp:txXfrm>
    </dsp:sp>
    <dsp:sp modelId="{00B15360-1A3E-4984-BED8-4313388241CF}">
      <dsp:nvSpPr>
        <dsp:cNvPr id="0" name=""/>
        <dsp:cNvSpPr/>
      </dsp:nvSpPr>
      <dsp:spPr>
        <a:xfrm>
          <a:off x="8851031" y="1381223"/>
          <a:ext cx="1376526" cy="784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Finalization</a:t>
          </a:r>
          <a:endParaRPr lang="en-US" sz="1400" b="1" kern="1200" dirty="0"/>
        </a:p>
      </dsp:txBody>
      <dsp:txXfrm>
        <a:off x="8851031" y="1381223"/>
        <a:ext cx="1376526" cy="522971"/>
      </dsp:txXfrm>
    </dsp:sp>
    <dsp:sp modelId="{1953D140-04F8-48DC-B3EB-BFEA81A47FFF}">
      <dsp:nvSpPr>
        <dsp:cNvPr id="0" name=""/>
        <dsp:cNvSpPr/>
      </dsp:nvSpPr>
      <dsp:spPr>
        <a:xfrm>
          <a:off x="9132970" y="1904195"/>
          <a:ext cx="1376526" cy="14663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Final ranked list</a:t>
          </a:r>
          <a:endParaRPr lang="en-US" sz="1400" kern="1200" dirty="0"/>
        </a:p>
      </dsp:txBody>
      <dsp:txXfrm>
        <a:off x="9173287" y="1944512"/>
        <a:ext cx="1295892" cy="1385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0.8887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304762" cy="3647619"/>
        </a:xfrm>
        <a:prstGeom xmlns:a="http://schemas.openxmlformats.org/drawingml/2006/main" prst="rect">
          <a:avLst/>
        </a:prstGeom>
      </cdr:spPr>
    </cdr:pic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85221" units="1/cm"/>
          <inkml:channelProperty channel="Y" name="resolution" value="36.86007" units="1/cm"/>
          <inkml:channelProperty channel="T" name="resolution" value="1" units="1/dev"/>
        </inkml:channelProperties>
      </inkml:inkSource>
      <inkml:timestamp xml:id="ts0" timeString="2019-03-25T08:32:08.713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343 121 0,'0'-20'110,"0"0"-63,0 1-16,0 0-16,-17 19-15,17-21 16,-17 1 15,0 1 16,0 19 63,17-19-48,-18 19-46,18-21 46,-17 21-46,0 0-1,0 0 48,0 0 31,0 0-16,0 0-47,0 0 16,-1 0 0,1 0-32,17 21 17,-17-21-17,0 19 32,0 0-16,17 1-15,-18-20 0,18 21-16,-17-2 31,17 0-15,0 1 15,0 0-31,0 0 31,0-1 0,0 1 1,0 0-17,0 0 1,0-1-1,17-19 1,-17 40 0,18-40-16,-18 79 15,17-79 1,-17 20 0,17-20-1,0 0 1,0 19 15,1-19-31,-1 21 16,0-21-1,0 18 1,0-18-16,0 0 16,0 0-1,0 0 1,1 0 15,-1 0 0,0 0 110,-17-18-125,0-3-1,17 2 1,-17-1 15,0-1 16,0 2-16,17 19-31,-17-19 16,0-1 31,0 0 31,0 0-31,0 1-32,18 19 17,-18-20-17,0 40 282,17-1-281,0-19-16,-17 20 15,0 20 1,17-40-16,-17 19 16,0 21-16,17-20 15,1-1 1,-18 20-16,17-20 15,-17 2 1,0-2 0,0 1-16,0-1 15,0 21 1,0-20 0,17-1-1,-17 2 1,0-2-16,0 0 15,0 2 1,17-21 0,-17 20-16,0-1 15,0 0 1,0 2 0,0-2 15,0 1-16,0-1 32,-17-19-47,17 21 16,0-2 0,-17-19-16,0 20 15,-1-1 16,1 2-15,0-21 0,0 18-1,0 3 1,17-2-16,-18-19 16,1 0-1,-17 0-15,17 0 31,-1 0-15,-16 0 0,0 0-1,17 0 17,0 0-32,0 0 31,-1 0 0,1-19-15,0-2 15,0 21 0,17-18-31,-17 18 31,-1 0-31,18-21 32,-17 21-17,17-19-15,-17 19 16,17-20 15,0 1 63</inkml:trace>
  <inkml:trace contextRef="#ctx0" brushRef="#br0" timeOffset="1">1461 299 0,'0'-20'78,"0"0"-47,-17 20-15,17-20 15,-17 1 0,17-1-15,-17 20-16,0-20 31,17 0-15,-18 20-1,1-39 17,-17 39-32,34-20 15,-17 20 1,-1 0-16,1-20 15,17 1 1,-17 19-16,0 0 16,17-19-1,-18 19-15,1 0 16,17-21-16,-17 21 16,0-20-1,0 20-15,-1 0 31,-16 0 16,17 0-31,-1 0 15,-16 0-15,17 0 15,0 0-15,-1 0 15,1 0-15,-17 0 15,16 20-31,1-20 15,17 21 1,-17-21-16,0 19 16,17 0-1,-17-19-15,-1 20 16,1 0 0,17 0-16,-17-1 15,0 1 1,17 0-1,-17 0-15,17 19 16,-18-39 0,18 20-16,0 0 15,-17-1-15,0 0 16,0 2 0,17-1-1,0-1 1,0 2-16,0-3 15,0 1 1,-17 2 0,17-2-1,0 1-15,0-1 16,0 2 0,0 18-16,0-20 15,17 21-15,0 0 16,0-20-1,-17 18-15,17-38 16,-17 21-16,18-2 16,-1 1-1,0-1 17,0 2-32,0-21 31,-17 19-31,18-19 15,-1 0-15,0 0 16,0 0 0,0 0-1,1 0-15,-1 0 16,0 0 0,0 0-1,18 0 1,-18 0-1,0 0 1,18 0-16,-18 0 16,0 0-1,0 0-15,1 0 16,-1 0 0,17 0-16,-34-19 15,17 19 1,1-21-1,-1 21 1,0-19 0,0 19-1,1-20 1,-18 1-16,17 19 16,-17-21-16,17 2 15,-17 0 1,17-1-1,-17-1-15,17-17 16,-17 17 0,0 2-16,18-1 15,-1 20 1,-17-19-16,0-2 16,0 2-1,0-1 1,0 1-1,0-2 1,0 2 15,0 1 16,0-3-31,0 2 15,-17-1-15,17-1 15,0 2 0,0 0-31,-18 19 16,18-20 31,-17 0-32,17 0 17,0 1-32,-17-21 31,17 20-31,-17 20 31,17-19 16,0-1 62,-17 20-62</inkml:trace>
  <inkml:trace contextRef="#ctx0" brushRef="#br0" timeOffset="2">2715 318 0,'17'0'203,"1"0"-172,-1 0-31,0 0 31,0 0-31,-17-19 16,18 19-16,-1 0 16,0-20-1,0 20 1,0 0-1,-17-20-15,18 20 16,-18-20-16,17 20 16,-17-19-16,17-1 31,-1 20-15,-16-20-1,0 0-15,18 20 16,-18-19-1,0-1 17,0 0-1,0 0-15,-34 20 124,17 0-124,0 0-1,-18 0 17,18 0-17,0 0 17,0 0-32,-1 0 15,1 0 1,0 20-16,0-20 15,-1 0 1,18 20-16,-17-20 31,0 20-31,17-1 16,0 1 0,-17 0 15,17 0-16,0-1 1,0 1 0,0 20-1,17-40 1,-17 19-16,17-19 16,-17 19-1,17-19-15,-17 41 16,18-41-1,-18 19-15,17 2 16,0-3 0,0 1-1,1-19 1,-1 0 0,-17 21-16,17-21 15,17 0 1,-34 19-16,18-19 15,-1 20-15,0-20 16,-1 0-16,-16 19 16,35-19-1,-18 0-15,-17 21 16,17-21 0,0 0-1,1 0 16</inkml:trace>
  <inkml:trace contextRef="#ctx0" brushRef="#br0" timeOffset="3">3093 121 0,'0'20'125,"0"-1"-125,0 1 16,0 0-16,35 0 16,-35-1-1,0 1-15,0 0 16,0 19-1,0-20-15,0 2 32,17-21-17,-17 20 1,0-1 15,0 2 0,0-3-31,0 1 16,0 2 0,0-2 15,0 1-15,0-1-1,0 2 16,0-81 141,0 41-156,0-21 0,0 22-16,0-3 15,0 2 1,0-1-16,0-1 15,0 2 1,17-20-16,-17 19 16,17-19-1,0 39 1,1-20 0,-1 20-1,0 0 16,0 0-15,0 0 0,-17-20-1,18 20-15,-1 20 203,-17 0-203,0-1 16,17 21 0,-17-20-1,17 18-15,-17-17 0,17-1 16,-17-1 0,0 2-16,0-3 0,0 1 31,0 2-31,0-2 15,0 1 1,0-1 15,0 2 32</inkml:trace>
  <inkml:trace contextRef="#ctx0" brushRef="#br0" timeOffset="4">3437 141 0,'0'19'62,"18"-19"48,-1 20-32,-17 20-63,34-21 1,-34 1-16,35 39 16,-35-40-16,17 22 15,0-1-15,0-3 16,1-16-16,-18-2 15,34 20 1,-34-18 0,0-2-1,17-19 17,0-19 218,-17-2-235,18 21-15,-1-39 16,0-1-16,-17 3 15,17 16-15,0-18 16,1-1-16,-1 21 16,-17-1-1,17 0 1,-17 0 15,0 1 94,0-1-109,0 0-16,17 20 15,-17-20-15</inkml:trace>
  <inkml:trace contextRef="#ctx0" brushRef="#br0" timeOffset="5">3850-273 0,'17'0'47,"-17"19"172</inkml:trace>
  <inkml:trace contextRef="#ctx0" brushRef="#br0" timeOffset="6">3987 180 0,'18'0'125,"-18"20"-109,0 79-1,0-80-15,0 60 16,0-21-16,17 2 15,-17-20-15,17-1 16,-17 1 0,0-21-16,0 0 15,17-19-15,-17 21 16,-17-61 140</inkml:trace>
  <inkml:trace contextRef="#ctx0" brushRef="#br0" timeOffset="7">4125 299 0,'17'0'63,"-17"19"-48,0 0-15,17-19 16,-17 21-16,18 18 16,-18-18-1,0-3-15,0 1 16,17-19 0,-17 21-16,0-2 46,0-38 173,0-2-203,0-16-1,0 16 1,0 2 0,0-1-1,0-1-15,0 2 16,0 0 0,0-1-1,17 20-15,-17-20 16,0 0-16,0 1 31,17 19-15,0 0-1,1 0 1,-1 0-16,-17-20 16,17 20-16,0 0 31</inkml:trace>
  <inkml:trace contextRef="#ctx0" brushRef="#br0" timeOffset="8">2458-135 0,'0'20'157,"0"-1"-142,-34 1-15,34-1 16,0 21-16,-35-21 16,18 22-16,0-3 15,-1 22-15,1-41 16,-17 21-16,17 19 15,-18-19-15,35-21 16,-34 0-16,17 2 16,-1-21-16,1 39 15,0-39-15,0 39 16,0-20-16,-18 2 16,18-2-16,0 1 15,17-1 1,-51 2-16,34 18 15,-18-39 1,18 19-16,0 2 16,0-21-16,-18 19 15,-16 0 17,51 2-32,-18-21 15,1 20-15,0-1 16,0-19-1,0 19 1,-1-19 0,1 21 15</inkml:trace>
  <inkml:trace contextRef="#ctx0" brushRef="#br0" timeOffset="9">2183 43 0,'0'-21'93,"0"1"-46,-18 1-31,1 0 0,17-2-16,-34 21 15,34-19-15,-17 19 16,17-20-16,0 1 31,-18 19-31,18-20 16,-17 20-1,0-19 1,0 19 0,17-21 15,-17 21-16,0 0 17,0 0-17,0 0 1,-1 0 0,1 0 15,0 0-16,0 0-15,0 0 32,-1 0 15,1 0-47,0 21 31,17-2 16,0 1-16,0-1 16,0 1-32,0-1 17,0 2-17,17-21 17,-17 19-32,17-19 15,-17 19 1,18-19-1,-18 20 1,0 1 0,17-21-1,17 0 17,-17 0-1,1 0-16,-1 0 17,0 0-1,0 0 0,0 0-15,0 0-1,0 0 32,0 0 47,-17-41-78,18 41-1,-1-19 17,0 0 30,-17-2 251</inkml:trace>
  <inkml:trace contextRef="#ctx0" brushRef="#br0" timeOffset="10">2303 634 0,'-17'0'94,"0"0"-16,-1 0-62,18 19-1,-17 0 16,17 2-31,-17-21 32,17 20-32,0-1 15,0 0 1,0 2 31,0-2-16,0 1 16,17-20-31,0 0 30,1 0-14,-18 19-17,17-19 1,0 0 15,0 0 0,0 0-15,1 0 0,-1 0-1,17 0 17,-16 0-1,-1-19 0,0 19-15,-17-20-1,17 20 17,0 0-32,-17-19 15,0-2 1,0 2-1,0 0 32,17 19-47,-17-20 32,0-1 30,0 2-46,0 0 140,-17 19-140,0 0-16,0 0 46,17-21 17,-17 21-47,0 0 15,-1 0-16,1 0 110,0 0-15</inkml:trace>
  <inkml:trace contextRef="#ctx0" brushRef="#br0" timeOffset="11">5379 81 0,'0'20'31,"0"0"16,17 0-31,-17-1-16,17 1 16,-17 0-16,18 0 15,-18 19-15,0-19 16,17 19-1,-17 1 1,0-20 15,0-1-15,0 2 0,0-3 15,0 1-16,0-38 142,0 1-48,0-22-93,0-1-1,0 3 1,0 18 0,0-20-16,0 21 15,0-1-15,17 0 16,0-19-16,-17 19 15,17 20-15,1-40 16,-1 21-16,0 0 16,-17-2-16,0 1 15,17 20 1,0 0 31,1 0 62,-18 20-78,0 1-15,0 17-16,0 22 16,17-41-16,-17 21 15,17-1-15,-17-19 16,0 20-16,0-21 16,0 41-16,0-41 15,0 2-15,0 16 16,0 3-16,0-20 15,0-1 1,0 2-16,-17-2 16,17 1-1,0-1 17,-17 2-17,17-61 79,0 1-78,0 18-1,-35-18 1,35-1-16,0 21 15,0-20-15,0 0 16,0-1-16,17 21 16,-17-21-16,0 1 15,35-1-15,-18 20 16,-17 1-16,0-1 16,17 0-16,-17 0 15,18 1 1,-18 0-16,17 19 31,-17-21-15,17 21-1,0 0 48,1 0-32,-1 0 0,0 0 47,-17 21-62,0-2 15,0 0-15,0 1 0,17-20-16,-17 40 15,17-21 1,-17 21-1,0-20-15,0-1 16,0 1-16,0 0 16,0 0-1,18-1-15,-18 0 0,0 2 16,0-1-16,0-1 16,0 2-1,0-3 1,0 1 15</inkml:trace>
  <inkml:trace contextRef="#ctx0" brushRef="#br0" timeOffset="12">4692 239 0,'-17'0'125,"0"0"-109,0 0-1,-1 0-15,-33 0 47,33 0-31,1 0-1,0 0 1,0 0 0,0 0-1,17 20-15,0 0 32,0 0-1,0-1-16,0 0 1,0 2 15,0-1 1,0-1-17,0 2-15,17-21 16,-17 18-16,0 1 15,17-19 1,0 21-16,-17-2 0,0 1 16,17-20-1,-17 19 1,18-19 31,-1 0-32,-17 21 1,17-21 0,0 0-1,18 0 17,-18 0-1,0 0-16,0 0 17,1-21-17,-18 2 1,0-1 0,17 20-1,-17-19 1,0-2-16,0 2 15,0 1-15,0-22 16,0 20 0,0-1-1,0 2 1,0 0 0,0-1 15,-17 0-16</inkml:trace>
  <inkml:trace contextRef="#ctx0" brushRef="#br0" timeOffset="13">4812 239 0,'17'0'110,"-17"40"-79,34-40-31,-16 39 16,-18 1-16,0-1 15,17-39 1,-17 21-16,17 16 15,-17-16-15,0-2 16,0 1-16,17-20 16,-17 19-16,0 2 15,17-21 17,-17-21 155,-17 2-187,17-1 16,-17 1-1,17-39-15,0 18 16,-17 20 0,17-39-16,0 39 15,0 0-15,0 0 16,0-19-16,0 19 15,0 0-15,17-19 16,-17 19-16,17 0 16,-17 1-16,17 0 15,-17-2-15,18 21 16,-18-20 0,17 20-16,0 0 15,0 0-15,1 0 16,-1 0-1,0 0 17,0 60 30,0-21-46,1-19-1,-18 0-15,0-1 16,17-19-16,0 20 16,-17 0-16,0 0 15,0-1 1,17-19-16,-17 20 16,0 20-16,0-2 15,17-17-15,1-1 16,-18 20-16,0-22 15,0 1-15,0 21 32,17-20-32,-17-1 15,0 2-15,16-21 16,-16 19 0,0 1 15</inkml:trace>
  <inkml:trace contextRef="#ctx0" brushRef="#br0" timeOffset="14">6067 239 0,'18'0'32,"-1"0"-1,0 0 47,0 0-78,0 0 31,0 0-15,0-19-1,0 19 1,-17-20 0,0 0 15,0 0-15,0 1-1,-17 19 110,-17 0-94,17 0-15,-17 19 15,34 1-15,0 0 15,-17 0-31,-1-1 16,18 21-1,-17-40 1,0 20-16,0-1 16,17 60 31,0-58-32,0-3-15,0 1 16,0 2-1,17-2 1,-17 1-16,0-1 16,17-19-1,-17 21 1,17-21 15,-17 19-15,18-19-1,-1 0 1,0 0-16,0 0 31,0 0 1,0 0 77,0 0-78,-17-19 32</inkml:trace>
  <inkml:trace contextRef="#ctx0" brushRef="#br0" timeOffset="15">6789 101 0,'17'0'94,"0"0"-63,18 0 1,-1 0-32,0 0 15,1 0-15,34 0 0,-1 0 16,-17-20-16,-16 20 16,34 0-16,-35 0 15,-34-19 1,17 19-16</inkml:trace>
  <inkml:trace contextRef="#ctx0" brushRef="#br0" timeOffset="16">6978-254 0,'0'40'94,"17"-20"-78,0-1-1,-17 41-15,35 275 47,-35-276-47,0-1 16,0-17-16,0 36 15,16-17-15,-16-20 16,0-1-16,17 1 16,1-21-1,-18 0-15,17-19 94,-17 21-78,17-21 93,0 0-62,0-21-16,-17 2-15,0 0-1,0-2 1,0-18 0,0-1 15</inkml:trace>
  <inkml:trace contextRef="#ctx0" brushRef="#br0" timeOffset="17">6445 574 0,'0'-19'203,"0"-21"-187,0 20-16,0 1 16,0-2-16,-17 2 15,17 1-15,0-22 16,0 20-16,0-20 15,0 1-15,0-1 16,0 1-16,0 19 16,0-19-16,0 19 15,0-20-15,0 21 16,0 0 0,17 19 15,0 0 0,1 0-31,-1 0 16,0 19 62,-17 0-47,17-19-15,-17 20-16,18-20 15,-18 20-15,17-20 16,0 118 31,-17-78-47,0-1 15,34-20-15,-17 22 16,-17-22-16,17 20 16,-17 20-16,0 1 15,17-21-15,-17 1 16,0-21-16,0 41 16,0-22-16,0 22 15,17-60 1,-17 19-16,0-38 187</inkml:trace>
  <inkml:trace contextRef="#ctx0" brushRef="#br0" timeOffset="18">7476 653 0,'17'0'156,"-17"19"-109,0 22-32,0-3 1,-17-38 0,0 21-16,17-2 31,-17 1-15,0-20 30,-1 0-30,18 19-16,-17-19 16,-17 0 15</inkml:trace>
  <inkml:trace contextRef="#ctx0" brushRef="#br0" timeOffset="19">8009-96 0,'0'20'62,"17"-20"-62,-17 19 16,0 21-16,0-21 15,18 22-15,-18-3 16,0 2-16,0 19 31,0 0-31,0-19 0,17 18 0,-17-17 31,0-1-31,0-3 0,0-16 16,0 18-16,0-20 16,0 2 93</inkml:trace>
  <inkml:trace contextRef="#ctx0" brushRef="#br0" timeOffset="20">10467 121 0,'0'20'93,"17"-1"-93,-17 1 16,0 0-16,0 0 16,17-1-16,-17 21 15,0 18-15,35-17 16,-35-1-16,0-3 15,0 3-15,0-20 16,0 20-16,0-1 16,0-20-1,0 2 1,-69-160 187,69 80-203,0 20 0,0 20 16,0-1-1,0-1-15,0-17 16,17-2-16,-17 20 16,17-19-16,1 19 15,-18-19 1,17 19-1,0 20 1,0-20 0,-17 0 15,18 20-31,-1 0 16,0 0-1,0 0 16,0 0 16,-17-19-31,18 19-16,-1 0 16,-1 0 46,-16 19-15,0 1-31,17 20 15,35 156 16,-35-175-16,-17 18-31,0-18 0,0-3 16,0 22-16,0-1 31,0-20-16</inkml:trace>
  <inkml:trace contextRef="#ctx0" brushRef="#br0" timeOffset="21">8388 2 0,'-17'0'32,"-1"0"-1,18 20-16,0 1 17,-17-2-17,0 0 1,17 1 0,0 0-1,0 0 1,0-1-1,0 1-15,0 0 16,0 0-16,0-1 16,0 1-16,0 0 15,0 0 1,0-1 0,0 0-16,0 2 15,0 18 1,0-18-1,0-3-15,0 1 16,0 2-16,0-2 16,0 1-16,17-1 15,-17 21 1,17-20-16,-17-1 16,0 2-1,18-21-15,-18 19 16,17-19-16,-17 19 62,17-19-46,-17 21 0,0-1-1,16-20-15,2 0 31,-1 0 1,-17-20-17,17-1 1,-17 2 0,17 19-1,-17-40-15,17 1 16,1 20-1,-18-41 1,0 41 0,17-21-16,-17 22 15,17-22-15,-17 20 16,0-1 0,0 2-16,0-20 15,0 19-15,0-19 16,0 19-1,0 0 1,0 0-16,0 1 16,0-1-1,0-20 1,-17 21 0,17 0-1,0-2-15,-17 21 16,-1 0 46,18-20-46,-17 20 0,0-19-1,0 19 1,17-19-16,0-2 15,-17 21-15,-1 0 32,18-19-17,-16 19 1,-18 0 0,16 0 30</inkml:trace>
  <inkml:trace contextRef="#ctx0" brushRef="#br0" timeOffset="22">9126-76 0,'0'19'63,"0"2"-48,0-2-15,0 20 0,0-18 16,0 17-1,-17-18-15,17 20 0,-17-21 16,0 21-16,17-20 16,0 19-16,-35 1 15,18-2-15,0 3 16,-18-22-16,35 20 16,-17-20-1,0 2-15,-18-21 16,-33 58 15,34-37-31,17-21 16,0 19-1,-1 1-15,1-20 16,0 19 0,0-19-1,17 21-15,-35-21 16,18 0-1,0 19-15,0 0 16,-1-19 0</inkml:trace>
  <inkml:trace contextRef="#ctx0" brushRef="#br0" timeOffset="23">8748-96 0,'0'20'47,"0"-1"-16,0 21 0,0-21-15,0 1-16,0 1 15,0-2 1,0 0-16,0 1 16,0 0-1,0 0-15,18-20 16,-18 19-16,17-19 31,0 0 32,0 0-17,0 0-46,-17-39 16,18 39 0,-18-20-1,17 0 1,-17 1 0,0-100 30,0 100-30,0-1 0,0 1 31,-17 19-32,-1 0 16,1 0-31,0 0 16,17-20 0</inkml:trace>
  <inkml:trace contextRef="#ctx0" brushRef="#br0" timeOffset="24">9281 534 0,'-17'0'15,"17"-19"-15,-35 19 16,18 0-16,-17 0 16,-18 0-1,35 0 1,0 0-1,0 0 17,-18 19-1,35 2 0,-34-21-15,34 19 15,17-19 16,-17 20-31,0-1-1,17-19 1,0 21-16,1-21 78,-1 0-62,0 0 15,0 0-31,0 0 31,1 0-31,-1 0 31,-17-21-15,34 2 0,-17-1 15,1 20-16,-1-40 1,-17 21 15,0-1-15,0-39 62</inkml:trace>
  <inkml:trace contextRef="#ctx0" brushRef="#br0" timeOffset="25">9882 121 0,'-35'0'0,"18"0"31,0 0-15,17 20 0,-17-20-16,0 0 15,0 0 1,17 19-1,-17-19 17,0 0-1,17 20 0,-18 0 0,1 0-31,17-1 32,-17 1-32,17 0 31,-17-20-31,17 39 16,0-20-16,-17 22 15,17-22 1,0 2-16,0-3 15,0 1-15,0 2 16,0 18-16,0-20 16,0 21-1,17-40 1,17 0-16,-34 39 16,17-39 15,1 0 31,-1-19-62,-17-1 16,17 20 0,0-19-16,0-2 15,-17 2-15,17-1 16,-17 1-16,17-2 15,0 2-15,-17 1 16,0-3-16,0 2 16,18-1-16,-1-1 15,-17-17-15,0-2 16,0 1 0,0 19-16,0-20 15,0 21-15,0-1 16,0 0-16,0 0 31,17 20 188,-17 20-219,0 0 15,17 19-15,0 1 16,1-1-16,-18-19 16,0 0-16,17 38 15,0-37-15,-17 18 16,0-18-16,17 37 0,-17-39 16,17 1-16,-17 20 15,0-21 1,0 1-16,0-1 15,0 2 1,0-2 0,0 0-1,0 2-15,0-1 16,0-1 15,0 0-31,0 2 16,0-2-16,0 1 15,-34-1 1,34 2-16,-17-2 16,0 1-16,-1-1 15,1-19-15,17 21 16,-69-3 0,52 22-16,-85-1 46,84-39-30,1 0-16,0 0 16,0 0-16,0 0 15,-1 0-15,-16 0 16,0 0 0,16 0-16,1 0 15,0 0-15,0 0 16,0 0 15,17-19-15,-18-1-1,1 1-15,17-2 16,-17 21 15,17-18-31,0-3 16,0 2-1</inkml:trace>
  <inkml:trace contextRef="#ctx0" brushRef="#br0" timeOffset="26">10226 200 0,'17'0'110,"1"0"-48,-1 0-31,-17-20-15,17 20-16,0 0 31,0-20-15,-17 1 15,0-21 0,-17 40 79,0 0-95,-17 0 17,16 0-17,1 0 17,-52 0 14,52 0-46,0 20 16,-1-20-16,18 20 16,-17-20-16,17 19 15,-17 1-15,0 0 32,17 0-1,0-1 0,0 1-31,0 0 16,0 0-1,0-1 1,0 0 0,0 2-16,17-21 15,-34 39-15,17-18 16,0-3-1,0 1 1,17-19-16,-17 21 16,17-2-1,-17 1 1,17-1-16,1-19 16,-1 0-1,0 0 1,0 0-1,1 0-15,-1 0 16,0 0-16,0 0 16,1-19 15,-18-1-15,17 20-16,0 0 62,-17-19-46,17 19-1</inkml:trace>
  <inkml:trace contextRef="#ctx0" brushRef="#br0" timeOffset="27">12048-154 0,'16'0'141,"2"0"-32,-1 0-93</inkml:trace>
  <inkml:trace contextRef="#ctx0" brushRef="#br0" timeOffset="28">12099 141 0,'17'0'125,"0"0"-93,-17 19-32,17 41 15,18-21-15,-18 20 16,-17-19-16,0-1 16,17 19-1,-17-18 1,0 20-16,0-21 15,0-20-15,0 2 16,17 17-16,1-38 16,-53 0 31</inkml:trace>
  <inkml:trace contextRef="#ctx0" brushRef="#br0" timeOffset="29">10931 279 0,'17'0'109,"18"20"-93,-18-20-1,34 0 1,-33 0 0,-1 0-16,17 0 15,-17 0-15,0-20 0,0 0 0,0 20 31,-17-20-31,17 20 16,-17-19 0,0-1-1,0 0 1,0 0 31,0 1-32,0-1 1,-17 20 15,17-20-15,-34 20 46,17 0-62,0 0 32,17 20-17,-17 0 1,0-20-16,17 19 16,-17-19-1,-1 20 32,1-20-31,17 20-1,-17 0-15,-17 19 16,34 1 0,0-21-1,0 0-15,0 2 16,0 18-16,-18-18 15,18-3-15,0 1 16,0 2-16,0-2 16,0 1-1,18-20-15,-18 19 16,0 2-16,0-2 47,17 1-47,-17-1 0,0 2 0,17-21 15,0 19-15,0-19 16,-17 19 0,18-19-1,-1 21 1,0-21 0,0 0 15,34 0 16,-34 0-47,0 0 31,-17-21 16,0 2-47,0 0 31,18 19-31,-18-21 31</inkml:trace>
  <inkml:trace contextRef="#ctx0" brushRef="#br0" timeOffset="30">11171 43 0,'17'0'250,"18"0"-250,16 0 0,18 0 15,52 0-15,-18 0 16,-35 0-16,1 0 16,0 0-16,-1 0 15,-16 0-15,0 0 32,-18 0-32,-17 0 15</inkml:trace>
  <inkml:trace contextRef="#ctx0" brushRef="#br0" timeOffset="31">11481-352 0,'34'0'0,"-34"40"16,17-21 0,1 1-16,-1-20 0,-17 40 15,0-21 1,0 20-16,34 1 15,-34-1-15,0 21 16,0-2-16,0 1 31,0-19-31,0 19 0,0 20 0,0-20 32,0-19-32,0-1 15,0 19-15,0-18 16,-17 20-16,17-41 15,0 20-15,0-18 16,0 58 109,-17-79-16,-18 0-109,18 0 16,0 0-16</inkml:trace>
  <inkml:trace contextRef="#ctx0" brushRef="#br0" timeOffset="32">12719 62 0,'0'-19'94,"-52"19"15,17-21-93,18 21-1,0 0-15,0 0 16,-18 0 0,18 0-1,0 0 1,0 0-1,17 21-15,-18-2 16,18 0 0,-34 1-1,34 0-15,-34 19 16,34-19 0,-18 20-1,1-21 1,17 1-16,-17 0 15,17 0 1,0-1 0,0 0-16,0 2 15,0-1 1,0-1 0,0 2-16,0-3 15,17 1 1,0 2-16,-17 18 15,0-20-15,0 2 16,0-2 0,0 1-1,0-1-15,18-19 16,-1 21 0,0-2 15,52 0 16,-35-19-16,-16-19 0,16 0-15,-17 19-1,-17-21-15,17 21 16,1 0 0,-18-19-1,0-1 48,0 1-32,17 19-15</inkml:trace>
  <inkml:trace contextRef="#ctx0" brushRef="#br0" timeOffset="33">13423-36 0,'-34'0'46,"17"0"-14,-1 0-17,1 0 1,17-21-16,-17 21 16,-35 0 30,35 0-30,0 0 0,-17 0 15,16 0-31,1 0 16,0 21-1,0-2 1,0-19-1,-1 19-15,1-19 16,17 20-16,-17-20 16,0 21-16,17-2 15,-18 20 1,1-39 0,17 20-16,-34 0 15,17-1 1,17 1-1,17 0 1,-17 0 0,17-20-16,-17 19 15,17-19 1,0 0 15,1 0-15,-1 20-16,0-20 15,52 0 17,-17 0-32,-35 0 15,-17 20-15,51-20 16,-33 0-16,33 0 16,-51 20-16,17-1 15,69 60 32,-69-58-31,0-21-16,-17 18 15,17-18 1,-17 19 0,18 2-1,-18-2 1,0 1-1,0-1 1,0 2 15,0-2-15,0 1 0,-35-20-1,35 40-15,-17-21 16,0-19-1,17 19 1,-17-19-16,0 21 31,0-21-31,0 0 16,-18 0-16,18 0 16,-17 0-1,16 0-15,1 0 16,-17 0-16,-1 0 15,18-21-15,0 21 16,-17 0-16,16-19 16,1 19-16,-17 0 15,16-19-15,-16-2 16,17 21-16,0-19 16,0 19-16,17-20 15,-34 20-15,34-40 16,-35 40-16,35-19 15,-17 19-15,17-20 16,-17 20-16,17-19 16,-17 19-1,0 0-15</inkml:trace>
  <inkml:trace contextRef="#ctx0" brushRef="#br0" timeOffset="34">13629-273 0,'0'40'93,"0"-21"-77,17 1 0,-17 20-16,17 18 0,-17 2 15,0-22-15,18 3 16,-18-3-16,0 22 15,17-21-15,-17 20 16,0-19-16,17 18 16,-17-37-16,0-1 15,0-1 1,17-19 125</inkml:trace>
  <inkml:trace contextRef="#ctx0" brushRef="#br0" timeOffset="35">13681 811 0,'0'-20'125,"0"1"-47,0-2-31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85BE4-BFD9-4E85-BAFE-EFD9616769F8}" type="datetimeFigureOut">
              <a:rPr lang="lt-LT" smtClean="0"/>
              <a:t>2021-06-11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8E86E-A9DA-422C-88DF-B18FE99995B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515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1219200"/>
            <a:ext cx="5853112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693920"/>
            <a:ext cx="5733891" cy="3840480"/>
          </a:xfrm>
        </p:spPr>
        <p:txBody>
          <a:bodyPr/>
          <a:lstStyle/>
          <a:p>
            <a:r>
              <a:rPr lang="en-GB" sz="2000" b="1" dirty="0"/>
              <a:t>Environment and health is about the impact of the environment on our health and</a:t>
            </a:r>
            <a:r>
              <a:rPr lang="en-GB" sz="2000" b="1" baseline="0" dirty="0"/>
              <a:t> well-being.</a:t>
            </a:r>
          </a:p>
          <a:p>
            <a:endParaRPr lang="en-GB" sz="2000" b="1" dirty="0"/>
          </a:p>
          <a:p>
            <a:r>
              <a:rPr lang="en-GB" sz="2000" b="1" dirty="0"/>
              <a:t>It is an area of high concern for the general public as shown by many opinion polls.</a:t>
            </a:r>
            <a:endParaRPr lang="en-GB" sz="2000" b="1" baseline="0" dirty="0"/>
          </a:p>
          <a:p>
            <a:endParaRPr lang="en-GB" sz="2000" b="1" dirty="0"/>
          </a:p>
          <a:p>
            <a:r>
              <a:rPr lang="en-US" sz="2000" b="1" dirty="0"/>
              <a:t>The environmental factors of concern are numerous, and exposure to them can lead to many health outcomes, proven or suspected. </a:t>
            </a:r>
          </a:p>
          <a:p>
            <a:endParaRPr lang="en-US" sz="2000" b="1" dirty="0"/>
          </a:p>
          <a:p>
            <a:r>
              <a:rPr lang="en-US" sz="2000" b="1" dirty="0"/>
              <a:t>It is thought that up to 90% of the chronic diseases are related to the environment.</a:t>
            </a: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64DE0-B9C9-407B-ADB2-CE43620BDB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6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452" fontAlgn="auto">
              <a:spcBef>
                <a:spcPts val="0"/>
              </a:spcBef>
              <a:spcAft>
                <a:spcPts val="0"/>
              </a:spcAft>
              <a:defRPr/>
            </a:pPr>
            <a:fld id="{C6CA9466-E0DD-4928-B660-F76F7E03095B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896452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660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4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24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79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4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Is </a:t>
            </a:r>
            <a:r>
              <a:rPr lang="fr-BE" dirty="0" err="1" smtClean="0"/>
              <a:t>it</a:t>
            </a:r>
            <a:r>
              <a:rPr lang="fr-BE" dirty="0" smtClean="0"/>
              <a:t> good to </a:t>
            </a:r>
            <a:r>
              <a:rPr lang="fr-BE" dirty="0" err="1" smtClean="0"/>
              <a:t>cut</a:t>
            </a:r>
            <a:r>
              <a:rPr lang="fr-BE" dirty="0" smtClean="0"/>
              <a:t> up the cake </a:t>
            </a:r>
            <a:r>
              <a:rPr lang="fr-BE" dirty="0" err="1" smtClean="0"/>
              <a:t>into</a:t>
            </a:r>
            <a:r>
              <a:rPr lang="fr-BE" dirty="0" smtClean="0"/>
              <a:t> </a:t>
            </a:r>
            <a:r>
              <a:rPr lang="fr-BE" dirty="0" err="1" smtClean="0"/>
              <a:t>so</a:t>
            </a:r>
            <a:r>
              <a:rPr lang="fr-BE" dirty="0" smtClean="0"/>
              <a:t> </a:t>
            </a:r>
            <a:r>
              <a:rPr lang="fr-BE" dirty="0" err="1" smtClean="0"/>
              <a:t>many</a:t>
            </a:r>
            <a:r>
              <a:rPr lang="fr-BE" dirty="0" smtClean="0"/>
              <a:t> </a:t>
            </a:r>
            <a:r>
              <a:rPr lang="fr-BE" dirty="0" err="1" smtClean="0"/>
              <a:t>pieces</a:t>
            </a:r>
            <a:r>
              <a:rPr lang="fr-BE" dirty="0" smtClean="0"/>
              <a:t>? </a:t>
            </a:r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right </a:t>
            </a:r>
            <a:r>
              <a:rPr lang="fr-BE" dirty="0" err="1" smtClean="0"/>
              <a:t>approach</a:t>
            </a:r>
            <a:r>
              <a:rPr lang="fr-BE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452" fontAlgn="auto">
              <a:spcBef>
                <a:spcPts val="0"/>
              </a:spcBef>
              <a:spcAft>
                <a:spcPts val="0"/>
              </a:spcAft>
              <a:defRPr/>
            </a:pPr>
            <a:fld id="{C6CA9466-E0DD-4928-B660-F76F7E03095B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896452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178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1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65B5-E07B-43B8-957D-81D61D91B5FD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2021-06-11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CA0F-7E2C-4CCE-A880-5861AE9317C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058400" cy="1232927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1524000" y="60301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black"/>
                </a:solidFill>
              </a:rPr>
              <a:t>Virtual tenth meeting of the European Environment and Health Task Force</a:t>
            </a:r>
          </a:p>
          <a:p>
            <a:r>
              <a:rPr lang="en-US" sz="2000" dirty="0">
                <a:solidFill>
                  <a:prstClr val="black"/>
                </a:solidFill>
              </a:rPr>
              <a:t>17-18 February 2021</a:t>
            </a:r>
            <a:endParaRPr lang="lt-LT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1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CC7F-DB96-40EC-BB54-0EBEE0DE5094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2021-06-11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CA0F-7E2C-4CCE-A880-5861AE9317C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2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17F5-3BF9-42EA-9C47-BDC21A8C544C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2021-06-11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CA0F-7E2C-4CCE-A880-5861AE9317C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80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ED8D2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407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ED8D2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178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ED8D2F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140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962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74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628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73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D5B6-23BE-42BB-ACB2-CAAEB2735734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2021-06-11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CA0F-7E2C-4CCE-A880-5861AE9317C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88548"/>
            <a:ext cx="10058400" cy="12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3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817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097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630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88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835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27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956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280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86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51" y="548680"/>
            <a:ext cx="3072341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847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635A-3943-484B-9F94-8CC9F578A310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2021-06-11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CA0F-7E2C-4CCE-A880-5861AE9317C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90971"/>
            <a:ext cx="10058400" cy="12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94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3393" y="980728"/>
            <a:ext cx="10945216" cy="576064"/>
          </a:xfrm>
        </p:spPr>
        <p:txBody>
          <a:bodyPr/>
          <a:lstStyle>
            <a:lvl1pPr marL="269081" indent="-269081">
              <a:defRPr sz="1500">
                <a:solidFill>
                  <a:srgbClr val="578DA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3392" y="1988840"/>
            <a:ext cx="10945216" cy="3969256"/>
          </a:xfrm>
        </p:spPr>
        <p:txBody>
          <a:bodyPr/>
          <a:lstStyle>
            <a:lvl1pPr marL="135731" indent="-135731">
              <a:spcAft>
                <a:spcPts val="45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2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00025" indent="-200025">
              <a:buClr>
                <a:srgbClr val="C2001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271463" indent="-135731">
              <a:spcAft>
                <a:spcPts val="450"/>
              </a:spcAft>
              <a:buFontTx/>
              <a:buChar char="-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476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smtClean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 and Innovation </a:t>
              </a:r>
              <a:endParaRPr lang="en-GB" sz="930" b="0" i="1" dirty="0" err="1" smtClean="0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Name of the </a:t>
            </a:r>
            <a:r>
              <a:rPr lang="fr-BE" dirty="0" err="1" smtClean="0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 smtClean="0"/>
              <a:t>Date of the </a:t>
            </a:r>
            <a:r>
              <a:rPr lang="fr-BE" dirty="0" err="1" smtClean="0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2"/>
                </a:solidFill>
              </a:rPr>
              <a:t>THE EU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 smtClean="0">
                <a:solidFill>
                  <a:schemeClr val="tx2"/>
                </a:solidFill>
              </a:rPr>
              <a:t>PROGRAMME</a:t>
            </a:r>
            <a:endParaRPr lang="en-GB" sz="1900" spc="80" baseline="0" dirty="0" smtClean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 smtClean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0970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74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 smtClean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 smtClean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 smtClean="0">
                <a:solidFill>
                  <a:schemeClr val="tx1"/>
                </a:solidFill>
              </a:rPr>
              <a:t>authorised</a:t>
            </a:r>
            <a:r>
              <a:rPr lang="en-US" sz="600" b="0" kern="0" dirty="0" smtClean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 smtClean="0">
                <a:solidFill>
                  <a:schemeClr val="tx1"/>
                </a:solidFill>
              </a:rPr>
              <a:t>CC BY 4.0</a:t>
            </a:r>
            <a:r>
              <a:rPr lang="en-US" sz="600" b="1" kern="0" dirty="0" smtClean="0">
                <a:solidFill>
                  <a:schemeClr val="tx1"/>
                </a:solidFill>
              </a:rPr>
              <a:t>  </a:t>
            </a:r>
            <a:r>
              <a:rPr lang="en-US" sz="600" b="0" kern="0" dirty="0" smtClean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 smtClean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</a:t>
            </a:r>
            <a:r>
              <a:rPr lang="en-GB" sz="600" kern="0" dirty="0" smtClean="0">
                <a:solidFill>
                  <a:schemeClr val="tx1"/>
                </a:solidFill>
              </a:rPr>
              <a:t>252508849, 2020. </a:t>
            </a:r>
            <a:r>
              <a:rPr lang="en-GB" sz="600" kern="0" dirty="0">
                <a:solidFill>
                  <a:schemeClr val="tx1"/>
                </a:solidFill>
              </a:rPr>
              <a:t>Source: </a:t>
            </a:r>
            <a:r>
              <a:rPr lang="en-GB" sz="600" kern="0" dirty="0" smtClean="0">
                <a:solidFill>
                  <a:schemeClr val="tx1"/>
                </a:solidFill>
              </a:rPr>
              <a:t>Stock.Adobe.com. </a:t>
            </a:r>
            <a:r>
              <a:rPr lang="en-US" sz="600" kern="0" dirty="0" smtClean="0">
                <a:solidFill>
                  <a:schemeClr val="tx1"/>
                </a:solidFill>
              </a:rPr>
              <a:t>Icons </a:t>
            </a:r>
            <a:r>
              <a:rPr lang="en-US" sz="600" kern="0" dirty="0">
                <a:solidFill>
                  <a:schemeClr val="tx1"/>
                </a:solidFill>
              </a:rPr>
              <a:t>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75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96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97D4-21EF-454B-B3E8-F6ED3FFECFAF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2021-06-11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CA0F-7E2C-4CCE-A880-5861AE9317C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88548"/>
            <a:ext cx="10058400" cy="12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2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B7A91-F973-4A30-8D16-9376B3F830F4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2021-06-11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CA0F-7E2C-4CCE-A880-5861AE9317C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88548"/>
            <a:ext cx="10058400" cy="12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0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57BD-6198-4297-A8A2-B919F9FBE2C1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2021-06-11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CA0F-7E2C-4CCE-A880-5861AE9317C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88548"/>
            <a:ext cx="10058400" cy="12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9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FD8C-1825-4EC6-8A4A-166C7DFD3118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2021-06-11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CA0F-7E2C-4CCE-A880-5861AE9317C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6B5A5-5949-4F2F-9AFA-C02026631BEA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2021-06-11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CA0F-7E2C-4CCE-A880-5861AE9317C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9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F184-E7CE-4F09-A1E9-A0F39B81D975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2021-06-11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CA0F-7E2C-4CCE-A880-5861AE9317C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0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21A4-3466-4FEF-B8F1-3E9650612581}" type="datetime1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2021-06-11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0CA0F-7E2C-4CCE-A880-5861AE9317C1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7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5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2" r:id="rId20"/>
    <p:sldLayoutId id="2147483713" r:id="rId21"/>
    <p:sldLayoutId id="2147483715" r:id="rId22"/>
    <p:sldLayoutId id="2147483716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6.png"/><Relationship Id="rId3" Type="http://schemas.openxmlformats.org/officeDocument/2006/relationships/hyperlink" Target="http://ec.europa.eu/research/environment/pdf/env_health_projects/env_health_brochure.pdf" TargetMode="External"/><Relationship Id="rId7" Type="http://schemas.openxmlformats.org/officeDocument/2006/relationships/image" Target="../media/image52.png"/><Relationship Id="rId12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ec.europa.eu/research/environment/pdf/eur23460_en.pdf" TargetMode="External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25.jpe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https://cutt.ly/9kAws7o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jpeg"/><Relationship Id="rId5" Type="http://schemas.openxmlformats.org/officeDocument/2006/relationships/image" Target="../media/image58.jpe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research-and-innovation/funding/funding-opportunities/funding-programmes-and-open-calls/horizon-europe/strategic-plan_en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emf"/><Relationship Id="rId5" Type="http://schemas.openxmlformats.org/officeDocument/2006/relationships/customXml" Target="../ink/ink1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" TargetMode="External"/><Relationship Id="rId2" Type="http://schemas.openxmlformats.org/officeDocument/2006/relationships/hyperlink" Target="https://ec.europa.eu/info/research-and-innovation/funding/funding-opportunities/funding-programmes-and-open-calls/horizon-europe_en" TargetMode="External"/><Relationship Id="rId1" Type="http://schemas.openxmlformats.org/officeDocument/2006/relationships/slideLayout" Target="../slideLayouts/slideLayout33.xml"/><Relationship Id="rId5" Type="http://schemas.openxmlformats.org/officeDocument/2006/relationships/hyperlink" Target="https://ec.europa.eu/info/funding-tenders/opportunities/portal/screen/work-as-an-expert" TargetMode="External"/><Relationship Id="rId4" Type="http://schemas.openxmlformats.org/officeDocument/2006/relationships/hyperlink" Target="https://ec.europa.eu/info/research-and-innovation/research-area/health-research-and-innovation/environment-and-health_en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portal/screen/work-as-an-expert" TargetMode="Externa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health/endocrine_disruptors/overview_en" TargetMode="External"/><Relationship Id="rId13" Type="http://schemas.openxmlformats.org/officeDocument/2006/relationships/hyperlink" Target="https://ec.europa.eu/environment/water/water-dangersub/pharmaceuticals.htm" TargetMode="External"/><Relationship Id="rId3" Type="http://schemas.openxmlformats.org/officeDocument/2006/relationships/image" Target="../media/image25.jpeg"/><Relationship Id="rId7" Type="http://schemas.openxmlformats.org/officeDocument/2006/relationships/hyperlink" Target="https://ec.europa.eu/environment/strategy/plastics-strategy_en" TargetMode="External"/><Relationship Id="rId12" Type="http://schemas.openxmlformats.org/officeDocument/2006/relationships/hyperlink" Target="https://ec.europa.eu/environment/topics/waste-and-recycling/waste-law_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ec.europa.eu/environment/strategy/chemicals-strategy_en" TargetMode="External"/><Relationship Id="rId11" Type="http://schemas.openxmlformats.org/officeDocument/2006/relationships/hyperlink" Target="https://eur-lex.europa.eu/LexUriServ/LexUriServ.do?uri=OJ:L:2010:276:0033:0079:en:PDF" TargetMode="External"/><Relationship Id="rId5" Type="http://schemas.openxmlformats.org/officeDocument/2006/relationships/hyperlink" Target="https://myintracomm.ec.europa.eu/news/EuropeandBeyond/Pages/zero-pollution-action-plan-2021.aspx" TargetMode="External"/><Relationship Id="rId15" Type="http://schemas.openxmlformats.org/officeDocument/2006/relationships/image" Target="../media/image27.jpeg"/><Relationship Id="rId10" Type="http://schemas.openxmlformats.org/officeDocument/2006/relationships/hyperlink" Target="https://ec.europa.eu/growth/sectors/chemicals/reach_en" TargetMode="External"/><Relationship Id="rId4" Type="http://schemas.openxmlformats.org/officeDocument/2006/relationships/image" Target="../media/image26.png"/><Relationship Id="rId9" Type="http://schemas.openxmlformats.org/officeDocument/2006/relationships/hyperlink" Target="https://ec.europa.eu/environment/water/water-framework/index_en.html" TargetMode="External"/><Relationship Id="rId14" Type="http://schemas.openxmlformats.org/officeDocument/2006/relationships/hyperlink" Target="https://ec.europa.eu/commission/presscorner/detail/en/ip_21_66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12842" y="1929721"/>
            <a:ext cx="10825180" cy="241834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Environment and Health Research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in Horizon 2020 </a:t>
            </a:r>
            <a:br>
              <a:rPr lang="en-US" sz="5400" dirty="0" smtClean="0"/>
            </a:br>
            <a:r>
              <a:rPr lang="en-US" sz="5400" dirty="0" smtClean="0"/>
              <a:t>and </a:t>
            </a:r>
            <a:r>
              <a:rPr lang="en-US" sz="5400" dirty="0"/>
              <a:t>Horizon </a:t>
            </a:r>
            <a:r>
              <a:rPr lang="en-US" sz="5400" dirty="0" smtClean="0"/>
              <a:t>Europe: </a:t>
            </a:r>
            <a:br>
              <a:rPr lang="en-US" sz="5400" dirty="0" smtClean="0"/>
            </a:br>
            <a:r>
              <a:rPr lang="en-US" sz="5400" dirty="0" smtClean="0"/>
              <a:t>An Overview and Guidance</a:t>
            </a:r>
            <a:endParaRPr lang="en-GB" sz="5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2924" y="5445936"/>
            <a:ext cx="4756113" cy="897754"/>
          </a:xfrm>
        </p:spPr>
        <p:txBody>
          <a:bodyPr/>
          <a:lstStyle/>
          <a:p>
            <a:r>
              <a:rPr lang="en-GB" dirty="0"/>
              <a:t>17th RECETOX Summer </a:t>
            </a:r>
            <a:r>
              <a:rPr lang="en-GB" dirty="0" smtClean="0"/>
              <a:t>School, 21 June 2021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36205" y="5269977"/>
            <a:ext cx="6332445" cy="1436284"/>
          </a:xfrm>
        </p:spPr>
        <p:txBody>
          <a:bodyPr/>
          <a:lstStyle/>
          <a:p>
            <a:r>
              <a:rPr lang="fr-BE" dirty="0" smtClean="0"/>
              <a:t>Dr Tuomo </a:t>
            </a:r>
            <a:r>
              <a:rPr lang="fr-BE" dirty="0" err="1"/>
              <a:t>Karjalainen</a:t>
            </a:r>
            <a:r>
              <a:rPr lang="fr-BE" dirty="0"/>
              <a:t>,                                                             Senior Expert </a:t>
            </a:r>
            <a:r>
              <a:rPr lang="fr-BE" dirty="0" err="1"/>
              <a:t>Environment</a:t>
            </a:r>
            <a:r>
              <a:rPr lang="fr-BE" dirty="0"/>
              <a:t> and Health,                                DG </a:t>
            </a:r>
            <a:r>
              <a:rPr lang="fr-BE" dirty="0" err="1"/>
              <a:t>Research</a:t>
            </a:r>
            <a:r>
              <a:rPr lang="fr-BE" dirty="0"/>
              <a:t> and Innovation, People </a:t>
            </a:r>
            <a:r>
              <a:rPr lang="fr-BE" dirty="0" err="1"/>
              <a:t>Directorate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0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4193" y="160611"/>
            <a:ext cx="8351906" cy="5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defTabSz="336947"/>
            <a:r>
              <a:rPr lang="fr-BE" altLang="en-US" sz="20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Driver 4: Public </a:t>
            </a:r>
            <a:r>
              <a:rPr lang="fr-BE" altLang="en-US" sz="2000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concerns</a:t>
            </a:r>
            <a:endParaRPr lang="en-GB" altLang="en-US" sz="20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3587201" y="1679673"/>
            <a:ext cx="8229600" cy="9366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/>
              <a:t/>
            </a:r>
            <a:br>
              <a:rPr lang="en-GB" sz="1600"/>
            </a:br>
            <a:r>
              <a:rPr lang="en-GB" sz="1600"/>
              <a:t/>
            </a:r>
            <a:br>
              <a:rPr lang="en-GB" sz="1600"/>
            </a:br>
            <a:r>
              <a:rPr lang="en-GB" sz="1600"/>
              <a:t/>
            </a:r>
            <a:br>
              <a:rPr lang="en-GB" sz="1600"/>
            </a:br>
            <a:r>
              <a:rPr lang="en-GB" sz="1600"/>
              <a:t/>
            </a:r>
            <a:br>
              <a:rPr lang="en-GB" sz="1600"/>
            </a:br>
            <a:r>
              <a:rPr lang="en-GB" sz="1600"/>
              <a:t/>
            </a:r>
            <a:br>
              <a:rPr lang="en-GB" sz="1600"/>
            </a:br>
            <a:r>
              <a:rPr lang="en-GB" sz="1600"/>
              <a:t/>
            </a:r>
            <a:br>
              <a:rPr lang="en-GB" sz="1600"/>
            </a:br>
            <a:r>
              <a:rPr lang="en-GB" sz="1600"/>
              <a:t/>
            </a:r>
            <a:br>
              <a:rPr lang="en-GB" sz="1600"/>
            </a:br>
            <a:r>
              <a:rPr lang="en-GB" sz="1600"/>
              <a:t/>
            </a:r>
            <a:br>
              <a:rPr lang="en-GB" sz="1600"/>
            </a:br>
            <a:r>
              <a:rPr lang="en-GB" sz="1600"/>
              <a:t/>
            </a:r>
            <a:br>
              <a:rPr lang="en-GB" sz="1600"/>
            </a:br>
            <a:r>
              <a:rPr lang="en-GB" sz="1600"/>
              <a:t/>
            </a:r>
            <a:br>
              <a:rPr lang="en-GB" sz="1600"/>
            </a:br>
            <a:r>
              <a:rPr lang="en-GB" sz="1600"/>
              <a:t/>
            </a:r>
            <a:br>
              <a:rPr lang="en-GB" sz="1600"/>
            </a:br>
            <a:r>
              <a:rPr lang="en-GB" sz="1600"/>
              <a:t/>
            </a:r>
            <a:br>
              <a:rPr lang="en-GB" sz="1600"/>
            </a:br>
            <a:r>
              <a:rPr lang="en-GB" sz="1600"/>
              <a:t/>
            </a:r>
            <a:br>
              <a:rPr lang="en-GB" sz="1600"/>
            </a:br>
            <a:r>
              <a:rPr lang="en-GB" sz="1600"/>
              <a:t/>
            </a:r>
            <a:br>
              <a:rPr lang="en-GB" sz="1600"/>
            </a:br>
            <a:r>
              <a:rPr lang="en-GB" sz="1600"/>
              <a:t/>
            </a:r>
            <a:br>
              <a:rPr lang="en-GB" sz="1600"/>
            </a:br>
            <a:endParaRPr lang="en-GB" sz="1600" dirty="0"/>
          </a:p>
        </p:txBody>
      </p:sp>
      <p:sp>
        <p:nvSpPr>
          <p:cNvPr id="52" name="Title 1"/>
          <p:cNvSpPr txBox="1">
            <a:spLocks/>
          </p:cNvSpPr>
          <p:nvPr/>
        </p:nvSpPr>
        <p:spPr bwMode="auto">
          <a:xfrm>
            <a:off x="3587201" y="354481"/>
            <a:ext cx="4680520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endParaRPr lang="en-GB" altLang="en-US" sz="16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Flowchart: Summing Junction 11"/>
          <p:cNvSpPr>
            <a:spLocks noChangeArrowheads="1"/>
          </p:cNvSpPr>
          <p:nvPr/>
        </p:nvSpPr>
        <p:spPr bwMode="auto">
          <a:xfrm>
            <a:off x="4604987" y="3185271"/>
            <a:ext cx="792163" cy="1584325"/>
          </a:xfrm>
          <a:prstGeom prst="flowChartSummingJunct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600"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94948" y="1404553"/>
            <a:ext cx="8229600" cy="9366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/>
              <a:t/>
            </a:r>
            <a:br>
              <a:rPr lang="en-GB" sz="1400"/>
            </a:br>
            <a:r>
              <a:rPr lang="en-GB" sz="1400"/>
              <a:t/>
            </a:r>
            <a:br>
              <a:rPr lang="en-GB" sz="1400"/>
            </a:br>
            <a:r>
              <a:rPr lang="en-GB" sz="1400"/>
              <a:t/>
            </a:r>
            <a:br>
              <a:rPr lang="en-GB" sz="1400"/>
            </a:br>
            <a:r>
              <a:rPr lang="en-GB" sz="1400"/>
              <a:t/>
            </a:r>
            <a:br>
              <a:rPr lang="en-GB" sz="1400"/>
            </a:br>
            <a:r>
              <a:rPr lang="en-GB" sz="1400"/>
              <a:t/>
            </a:r>
            <a:br>
              <a:rPr lang="en-GB" sz="1400"/>
            </a:br>
            <a:r>
              <a:rPr lang="en-GB" sz="1400"/>
              <a:t/>
            </a:r>
            <a:br>
              <a:rPr lang="en-GB" sz="1400"/>
            </a:br>
            <a:r>
              <a:rPr lang="en-GB" sz="1400"/>
              <a:t/>
            </a:r>
            <a:br>
              <a:rPr lang="en-GB" sz="1400"/>
            </a:br>
            <a:r>
              <a:rPr lang="en-GB" sz="1400"/>
              <a:t/>
            </a:r>
            <a:br>
              <a:rPr lang="en-GB" sz="1400"/>
            </a:br>
            <a:r>
              <a:rPr lang="en-GB" sz="1400"/>
              <a:t/>
            </a:r>
            <a:br>
              <a:rPr lang="en-GB" sz="1400"/>
            </a:br>
            <a:r>
              <a:rPr lang="en-GB" sz="1400"/>
              <a:t/>
            </a:r>
            <a:br>
              <a:rPr lang="en-GB" sz="1400"/>
            </a:br>
            <a:r>
              <a:rPr lang="en-GB" sz="1400"/>
              <a:t/>
            </a:r>
            <a:br>
              <a:rPr lang="en-GB" sz="1400"/>
            </a:br>
            <a:r>
              <a:rPr lang="en-GB" sz="1400"/>
              <a:t/>
            </a:r>
            <a:br>
              <a:rPr lang="en-GB" sz="1400"/>
            </a:br>
            <a:r>
              <a:rPr lang="en-GB" sz="1400"/>
              <a:t/>
            </a:r>
            <a:br>
              <a:rPr lang="en-GB" sz="1400"/>
            </a:br>
            <a:r>
              <a:rPr lang="en-GB" sz="1400"/>
              <a:t/>
            </a:r>
            <a:br>
              <a:rPr lang="en-GB" sz="1400"/>
            </a:br>
            <a:r>
              <a:rPr lang="en-GB" sz="1400"/>
              <a:t/>
            </a:r>
            <a:br>
              <a:rPr lang="en-GB" sz="1400"/>
            </a:br>
            <a:endParaRPr lang="en-GB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94948" y="79361"/>
            <a:ext cx="4680520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endParaRPr lang="en-GB" altLang="en-US" sz="14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lowchart: Summing Junction 11"/>
          <p:cNvSpPr>
            <a:spLocks noChangeArrowheads="1"/>
          </p:cNvSpPr>
          <p:nvPr/>
        </p:nvSpPr>
        <p:spPr bwMode="auto">
          <a:xfrm>
            <a:off x="5712734" y="2910151"/>
            <a:ext cx="792163" cy="1584325"/>
          </a:xfrm>
          <a:prstGeom prst="flowChartSummingJunct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400"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662" y="867712"/>
            <a:ext cx="1148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/>
              <a:t>Eurobarometer</a:t>
            </a:r>
            <a:r>
              <a:rPr lang="fr-BE" sz="1400" dirty="0"/>
              <a:t> </a:t>
            </a:r>
            <a:r>
              <a:rPr lang="fr-BE" sz="1400" dirty="0" smtClean="0"/>
              <a:t>501 </a:t>
            </a:r>
            <a:r>
              <a:rPr lang="fr-BE" sz="1400" dirty="0"/>
              <a:t>(</a:t>
            </a:r>
            <a:r>
              <a:rPr lang="fr-BE" sz="1400" dirty="0" err="1"/>
              <a:t>November</a:t>
            </a:r>
            <a:r>
              <a:rPr lang="fr-BE" sz="1400" dirty="0"/>
              <a:t> </a:t>
            </a:r>
            <a:r>
              <a:rPr lang="fr-BE" sz="1400" dirty="0" smtClean="0"/>
              <a:t>2019: </a:t>
            </a:r>
            <a:r>
              <a:rPr lang="fr-BE" sz="1400" i="1" dirty="0"/>
              <a:t>Attitudes of European </a:t>
            </a:r>
            <a:r>
              <a:rPr lang="fr-BE" sz="1400" i="1" dirty="0" err="1"/>
              <a:t>Citizens</a:t>
            </a:r>
            <a:r>
              <a:rPr lang="fr-BE" sz="1400" i="1" dirty="0"/>
              <a:t> </a:t>
            </a:r>
            <a:r>
              <a:rPr lang="fr-BE" sz="1400" i="1" dirty="0" err="1"/>
              <a:t>towards</a:t>
            </a:r>
            <a:r>
              <a:rPr lang="fr-BE" sz="1400" i="1" dirty="0"/>
              <a:t> the </a:t>
            </a:r>
            <a:r>
              <a:rPr lang="fr-BE" sz="1400" i="1" dirty="0" err="1"/>
              <a:t>Environment</a:t>
            </a:r>
            <a:r>
              <a:rPr lang="fr-BE" sz="1400" dirty="0"/>
              <a:t>): </a:t>
            </a:r>
            <a:r>
              <a:rPr lang="en-US" sz="1400" dirty="0"/>
              <a:t>94</a:t>
            </a:r>
            <a:r>
              <a:rPr lang="en-US" sz="1400" dirty="0" smtClean="0"/>
              <a:t>% of Europeans say that </a:t>
            </a:r>
            <a:r>
              <a:rPr lang="en-US" sz="1400" dirty="0"/>
              <a:t>PROTECTING THE ENVIRONMENT IS IMPORTANT TO THEM PERSONALLY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366" y="1417909"/>
            <a:ext cx="8248650" cy="139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476" y="3372075"/>
            <a:ext cx="6084020" cy="2002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92" y="2808559"/>
            <a:ext cx="5289639" cy="40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5926712" y="4024358"/>
            <a:ext cx="3955054" cy="25649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726294" y="3993466"/>
            <a:ext cx="3880685" cy="26266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761537"/>
              </p:ext>
            </p:extLst>
          </p:nvPr>
        </p:nvGraphicFramePr>
        <p:xfrm>
          <a:off x="5732993" y="1016208"/>
          <a:ext cx="5221520" cy="336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2" y="1051192"/>
            <a:ext cx="4477886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3686" y="100104"/>
            <a:ext cx="9144000" cy="66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defTabSz="336947"/>
            <a:r>
              <a:rPr lang="fr-BE" altLang="en-US" sz="21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Driver 5: Science</a:t>
            </a:r>
            <a:endParaRPr lang="en-US" altLang="en-US" sz="21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336947"/>
            <a:r>
              <a:rPr lang="fr-BE" altLang="en-US" sz="2100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altLang="en-US" sz="2100" kern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8" descr="fp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82" y="906079"/>
            <a:ext cx="537454" cy="5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1"/>
          <a:stretch>
            <a:fillRect/>
          </a:stretch>
        </p:blipFill>
        <p:spPr bwMode="auto">
          <a:xfrm>
            <a:off x="7079108" y="923528"/>
            <a:ext cx="1650262" cy="31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2267" y="4548375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/>
              <a:t>Ecotoxicology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47101" y="4220425"/>
            <a:ext cx="2145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One </a:t>
            </a:r>
            <a:r>
              <a:rPr lang="fr-BE" sz="1200" dirty="0" err="1"/>
              <a:t>exposure</a:t>
            </a:r>
            <a:r>
              <a:rPr lang="fr-BE" sz="1200" dirty="0"/>
              <a:t> – one </a:t>
            </a:r>
            <a:r>
              <a:rPr lang="fr-BE" sz="1200" dirty="0" err="1"/>
              <a:t>disease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0252" y="4741143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/>
              <a:t>Biomarker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65381" y="5691953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/>
              <a:t>Epidemiology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24766" y="4843781"/>
            <a:ext cx="1640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/>
              <a:t>Human</a:t>
            </a:r>
            <a:r>
              <a:rPr lang="fr-BE" sz="1200" dirty="0"/>
              <a:t> </a:t>
            </a:r>
            <a:r>
              <a:rPr lang="fr-BE" sz="1200" dirty="0" err="1"/>
              <a:t>biomonitoring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80654" y="5093453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Animal </a:t>
            </a:r>
            <a:r>
              <a:rPr lang="fr-BE" sz="1200" dirty="0" err="1"/>
              <a:t>models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21393" y="5235403"/>
            <a:ext cx="1590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Endocrine </a:t>
            </a:r>
            <a:r>
              <a:rPr lang="fr-BE" sz="1200" dirty="0" err="1"/>
              <a:t>disruptors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5640" y="5761692"/>
            <a:ext cx="1446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Chemical mixtures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90837" y="6108431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Noise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644580" y="5415892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Ambient air pollution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070492" y="4677954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EMF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594449" y="5136976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/>
              <a:t>Exposome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454845" y="417015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/>
              <a:t>Omics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76583" y="4494505"/>
            <a:ext cx="152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/>
              <a:t>Artificial</a:t>
            </a:r>
            <a:r>
              <a:rPr lang="fr-BE" sz="1200" dirty="0"/>
              <a:t> intelligence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253613" y="4720566"/>
            <a:ext cx="135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Machine </a:t>
            </a:r>
            <a:r>
              <a:rPr lang="fr-BE" sz="1200" dirty="0" err="1"/>
              <a:t>learning</a:t>
            </a:r>
            <a:endParaRPr lang="en-GB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113388" y="5010614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/>
              <a:t>Epidemiology</a:t>
            </a:r>
            <a:endParaRPr lang="en-GB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8536675" y="5409617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/>
              <a:t>Nanoparticles</a:t>
            </a:r>
            <a:endParaRPr lang="en-GB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143260" y="5235667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/>
              <a:t>Climate</a:t>
            </a:r>
            <a:r>
              <a:rPr lang="fr-BE" sz="1200" dirty="0"/>
              <a:t> change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191218" y="4725003"/>
            <a:ext cx="1446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Chemical mixtures</a:t>
            </a:r>
            <a:endParaRPr lang="en-GB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6366563" y="5806223"/>
            <a:ext cx="1640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/>
              <a:t>Human</a:t>
            </a:r>
            <a:r>
              <a:rPr lang="fr-BE" sz="1200" dirty="0"/>
              <a:t> </a:t>
            </a:r>
            <a:r>
              <a:rPr lang="fr-BE" sz="1200" dirty="0" err="1"/>
              <a:t>biomonitoring</a:t>
            </a:r>
            <a:endParaRPr lang="en-GB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829329" y="5538511"/>
            <a:ext cx="1590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Endocrine </a:t>
            </a:r>
            <a:r>
              <a:rPr lang="fr-BE" sz="1200" dirty="0" err="1"/>
              <a:t>disruptors</a:t>
            </a:r>
            <a:endParaRPr lang="en-GB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8460689" y="5790777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Life-course </a:t>
            </a:r>
            <a:endParaRPr lang="en-GB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7156502" y="6081602"/>
            <a:ext cx="1914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/>
              <a:t>Lifestyles</a:t>
            </a:r>
            <a:r>
              <a:rPr lang="fr-BE" sz="1200" dirty="0"/>
              <a:t> and </a:t>
            </a:r>
            <a:r>
              <a:rPr lang="fr-BE" sz="1200" dirty="0" err="1"/>
              <a:t>behaviours</a:t>
            </a:r>
            <a:endParaRPr lang="en-GB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8167695" y="4340676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/>
              <a:t>Sensors</a:t>
            </a:r>
            <a:endParaRPr lang="en-GB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510951" y="4816454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/>
              <a:t>Data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187537" y="181082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/>
              <a:t>2020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9409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92333" y="2607381"/>
            <a:ext cx="8280641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>
            <a:lvl1pPr marL="390525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128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4335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9558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4765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9337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3909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8481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3053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53" y="109728"/>
            <a:ext cx="10515600" cy="1234440"/>
          </a:xfrm>
        </p:spPr>
        <p:txBody>
          <a:bodyPr/>
          <a:lstStyle/>
          <a:p>
            <a:pPr algn="ctr"/>
            <a:r>
              <a:rPr lang="en-US" b="1" dirty="0"/>
              <a:t>EC structures and roles dealing with environment and health issues</a:t>
            </a:r>
          </a:p>
        </p:txBody>
      </p:sp>
      <p:pic>
        <p:nvPicPr>
          <p:cNvPr id="1026" name="Picture 2" descr="Sponsor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31" y="1815623"/>
            <a:ext cx="5793012" cy="388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2257" y="837214"/>
            <a:ext cx="6378482" cy="43161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3354" y="837214"/>
            <a:ext cx="8504643" cy="431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69081" indent="-269081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rgbClr val="578DA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2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2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084711" y="3833522"/>
            <a:ext cx="3092249" cy="114402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505312" y="3765961"/>
            <a:ext cx="2494474" cy="115728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3037697" y="1053022"/>
            <a:ext cx="2792356" cy="2689147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78451" y="1084168"/>
            <a:ext cx="2389881" cy="2608306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6068056" y="1061402"/>
            <a:ext cx="2371856" cy="2631072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6856" y="3996354"/>
            <a:ext cx="270662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DG </a:t>
            </a:r>
            <a:r>
              <a:rPr lang="fr-BE" sz="12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fr-BE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Innovation (RTD</a:t>
            </a:r>
            <a:r>
              <a:rPr lang="fr-BE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ctr"/>
            <a:r>
              <a:rPr lang="fr-BE" sz="1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fr-BE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Innovation Framework </a:t>
            </a:r>
            <a:r>
              <a:rPr lang="fr-BE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Programmes</a:t>
            </a:r>
            <a:endParaRPr lang="fr-BE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5120" y="3932601"/>
            <a:ext cx="216458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DG Joint </a:t>
            </a:r>
            <a:r>
              <a:rPr lang="en-US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fr-BE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  (JRC)</a:t>
            </a:r>
          </a:p>
          <a:p>
            <a:pPr algn="ctr"/>
            <a:r>
              <a:rPr lang="fr-BE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Scientific </a:t>
            </a:r>
            <a:r>
              <a:rPr lang="fr-BE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fr-BE" sz="1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</a:t>
            </a:r>
            <a:r>
              <a:rPr lang="fr-BE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support</a:t>
            </a:r>
            <a:endParaRPr lang="en-GB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2791459" y="5337694"/>
            <a:ext cx="2047056" cy="1527551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394899" y="5317744"/>
            <a:ext cx="2039851" cy="1527551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5154882" y="5343151"/>
            <a:ext cx="2209271" cy="150214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6988" y="5057118"/>
            <a:ext cx="1846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Advisory</a:t>
            </a:r>
            <a:r>
              <a:rPr lang="fr-BE" sz="12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Bodies</a:t>
            </a:r>
            <a:endParaRPr lang="en-GB" sz="120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26" y="5597194"/>
            <a:ext cx="1414253" cy="2908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414" y="5592347"/>
            <a:ext cx="1271323" cy="391542"/>
          </a:xfrm>
          <a:prstGeom prst="rect">
            <a:avLst/>
          </a:prstGeom>
        </p:spPr>
      </p:pic>
      <p:pic>
        <p:nvPicPr>
          <p:cNvPr id="21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70" y="5580088"/>
            <a:ext cx="770767" cy="35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414592" y="1436265"/>
            <a:ext cx="2031177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DG Environment (ENV)</a:t>
            </a:r>
          </a:p>
          <a:p>
            <a:pPr algn="ctr"/>
            <a:r>
              <a:rPr lang="en-GB" altLang="en-US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Chemicals strategy, Zero Pollution Action Plan, REACH, </a:t>
            </a:r>
            <a:r>
              <a:rPr lang="en-GB" alt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air/water                        quality, noise, waste</a:t>
            </a:r>
            <a:r>
              <a:rPr lang="en-GB" altLang="en-US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pharmaceuticals in the environment, 8</a:t>
            </a:r>
            <a:r>
              <a:rPr lang="en-GB" altLang="en-US" sz="1200" i="1" baseline="30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altLang="en-US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 Action Programme, Life+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7741" y="1436265"/>
            <a:ext cx="1717009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alt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DG Health and Food Safety (SANTE)</a:t>
            </a:r>
          </a:p>
          <a:p>
            <a:pPr algn="ctr"/>
            <a:r>
              <a:rPr lang="fr-BE" altLang="en-US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Pesticides</a:t>
            </a:r>
            <a:r>
              <a:rPr lang="fr-BE" alt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            endocrine </a:t>
            </a:r>
            <a:r>
              <a:rPr lang="fr-BE" altLang="en-US" sz="1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disruptors</a:t>
            </a:r>
            <a:r>
              <a:rPr lang="fr-BE" alt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                                        </a:t>
            </a:r>
            <a:r>
              <a:rPr lang="fr-BE" altLang="en-US" sz="1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</a:t>
            </a:r>
            <a:r>
              <a:rPr lang="fr-BE" alt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contaminants, </a:t>
            </a:r>
            <a:r>
              <a:rPr lang="fr-BE" altLang="en-US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EMF,                              </a:t>
            </a:r>
            <a:r>
              <a:rPr lang="fr-BE" alt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</a:t>
            </a:r>
            <a:r>
              <a:rPr lang="fr-BE" altLang="en-US" sz="1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lang="fr-BE" altLang="en-US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ctr"/>
            <a:r>
              <a:rPr lang="fr-BE" altLang="en-US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EU4Health</a:t>
            </a:r>
            <a:r>
              <a:rPr lang="fr-BE" altLang="en-US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  <a:endParaRPr lang="fr-BE" altLang="en-US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8052" y="1380576"/>
            <a:ext cx="1720964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DG Employment, Social Affairs and Inclusion (EMPL</a:t>
            </a:r>
            <a:r>
              <a:rPr lang="en-GB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algn="ctr"/>
            <a:endParaRPr lang="en-GB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Occupational safety and health</a:t>
            </a:r>
            <a:r>
              <a:rPr lang="en-US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Strategic Framework on Health and Safety at Work</a:t>
            </a:r>
            <a:endParaRPr lang="en-GB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8676025" y="1071141"/>
            <a:ext cx="2404794" cy="2258236"/>
          </a:xfrm>
          <a:prstGeom prst="fra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09125" y="1402498"/>
            <a:ext cx="176571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DG Internal Market, Industry, Entrepreneurship and SMEs </a:t>
            </a: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(GROW</a:t>
            </a:r>
            <a:r>
              <a:rPr lang="en-GB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en-GB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 </a:t>
            </a:r>
            <a:r>
              <a:rPr lang="en-GB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safety,     cosmetics, REACH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4630" y="5964388"/>
            <a:ext cx="162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on the state of the environment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65660" y="6007391"/>
            <a:ext cx="167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Implementation</a:t>
            </a:r>
            <a:r>
              <a:rPr lang="fr-BE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EU </a:t>
            </a:r>
            <a:r>
              <a:rPr lang="fr-BE" sz="1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</a:t>
            </a:r>
            <a:r>
              <a:rPr lang="fr-BE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20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legislations</a:t>
            </a:r>
            <a:endParaRPr lang="en-GB" sz="12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74811" y="5845829"/>
            <a:ext cx="199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 and communication on risks associated with the food chain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2723" y="855585"/>
            <a:ext cx="63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20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Bevel 30"/>
          <p:cNvSpPr/>
          <p:nvPr/>
        </p:nvSpPr>
        <p:spPr>
          <a:xfrm>
            <a:off x="7812358" y="5343151"/>
            <a:ext cx="2091277" cy="150214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58078" y="5946770"/>
            <a:ext cx="180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Advice on occupational health and safety issues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79" y="5539524"/>
            <a:ext cx="941846" cy="561945"/>
          </a:xfrm>
          <a:prstGeom prst="rect">
            <a:avLst/>
          </a:prstGeom>
        </p:spPr>
      </p:pic>
      <p:sp>
        <p:nvSpPr>
          <p:cNvPr id="35" name="Title 2"/>
          <p:cNvSpPr>
            <a:spLocks noGrp="1"/>
          </p:cNvSpPr>
          <p:nvPr>
            <p:ph type="title"/>
          </p:nvPr>
        </p:nvSpPr>
        <p:spPr>
          <a:xfrm>
            <a:off x="810256" y="658223"/>
            <a:ext cx="10515600" cy="782357"/>
          </a:xfrm>
        </p:spPr>
        <p:txBody>
          <a:bodyPr/>
          <a:lstStyle/>
          <a:p>
            <a:r>
              <a:rPr lang="en-US" sz="3200" b="1" dirty="0" smtClean="0"/>
              <a:t>EU </a:t>
            </a:r>
            <a:r>
              <a:rPr lang="en-US" sz="3200" b="1" dirty="0"/>
              <a:t>Environment and Health Policies, </a:t>
            </a:r>
            <a:r>
              <a:rPr lang="en-US" sz="3200" b="1" dirty="0" err="1"/>
              <a:t>Programmes</a:t>
            </a:r>
            <a:r>
              <a:rPr lang="en-US" sz="3200" b="1" dirty="0"/>
              <a:t> and Legislation</a:t>
            </a:r>
            <a:br>
              <a:rPr lang="en-US" sz="3200" b="1" dirty="0"/>
            </a:b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233043" y="3765961"/>
            <a:ext cx="16724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European Green Deal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4852" y="812044"/>
            <a:ext cx="10515600" cy="782357"/>
          </a:xfrm>
        </p:spPr>
        <p:txBody>
          <a:bodyPr/>
          <a:lstStyle/>
          <a:p>
            <a:r>
              <a:rPr lang="en-US" sz="3200" b="1" dirty="0" smtClean="0"/>
              <a:t>Short </a:t>
            </a:r>
            <a:r>
              <a:rPr lang="en-US" sz="3200" b="1" dirty="0"/>
              <a:t>history of </a:t>
            </a:r>
            <a:r>
              <a:rPr lang="en-US" sz="3200" b="1" dirty="0" err="1"/>
              <a:t>enviroment</a:t>
            </a:r>
            <a:r>
              <a:rPr lang="en-US" sz="3200" b="1" dirty="0"/>
              <a:t> and health research in the EU</a:t>
            </a:r>
            <a:br>
              <a:rPr lang="en-US" sz="3200" b="1" dirty="0"/>
            </a:br>
            <a:endParaRPr lang="en-GB" sz="3200" b="1" dirty="0"/>
          </a:p>
        </p:txBody>
      </p:sp>
      <p:pic>
        <p:nvPicPr>
          <p:cNvPr id="7" name="Picture 2" descr="Dinosaur, History, Prehistoric, Extinct, Palaeont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48" y="1203222"/>
            <a:ext cx="5806312" cy="47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46136" y="6016752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Pixabay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386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92333" y="2607381"/>
            <a:ext cx="8280641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>
            <a:lvl1pPr marL="390525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128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4335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9558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4765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9337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3909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8481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3053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7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885084"/>
              </p:ext>
            </p:extLst>
          </p:nvPr>
        </p:nvGraphicFramePr>
        <p:xfrm>
          <a:off x="179387" y="981075"/>
          <a:ext cx="11474547" cy="5819774"/>
        </p:xfrm>
        <a:graphic>
          <a:graphicData uri="http://schemas.openxmlformats.org/drawingml/2006/table">
            <a:tbl>
              <a:tblPr/>
              <a:tblGrid>
                <a:gridCol w="2869025">
                  <a:extLst>
                    <a:ext uri="{9D8B030D-6E8A-4147-A177-3AD203B41FA5}">
                      <a16:colId xmlns:a16="http://schemas.microsoft.com/office/drawing/2014/main" val="3726763793"/>
                    </a:ext>
                  </a:extLst>
                </a:gridCol>
                <a:gridCol w="3035147">
                  <a:extLst>
                    <a:ext uri="{9D8B030D-6E8A-4147-A177-3AD203B41FA5}">
                      <a16:colId xmlns:a16="http://schemas.microsoft.com/office/drawing/2014/main" val="3537206638"/>
                    </a:ext>
                  </a:extLst>
                </a:gridCol>
                <a:gridCol w="2920482">
                  <a:extLst>
                    <a:ext uri="{9D8B030D-6E8A-4147-A177-3AD203B41FA5}">
                      <a16:colId xmlns:a16="http://schemas.microsoft.com/office/drawing/2014/main" val="2899621571"/>
                    </a:ext>
                  </a:extLst>
                </a:gridCol>
                <a:gridCol w="2649893">
                  <a:extLst>
                    <a:ext uri="{9D8B030D-6E8A-4147-A177-3AD203B41FA5}">
                      <a16:colId xmlns:a16="http://schemas.microsoft.com/office/drawing/2014/main" val="4243675874"/>
                    </a:ext>
                  </a:extLst>
                </a:gridCol>
              </a:tblGrid>
              <a:tr h="15578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alt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Fifth Framework Programme (1998-2002)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altLang="en-US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Sixth Framework Programme (2002-2006)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altLang="en-US" sz="16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alt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Seventh Framework Programme (2006-2013)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Horizon 2020 (2014-2020)</a:t>
                      </a:r>
                      <a:endParaRPr kumimoji="0" lang="en-GB" altLang="en-US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602916"/>
                  </a:ext>
                </a:extLst>
              </a:tr>
              <a:tr h="13495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Exposure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/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health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effects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of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environmental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chemicals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,        air pollution, and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electromagnetic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fields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3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Methods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and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tools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for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integrated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environment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and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health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risk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assessment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3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Exposure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to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chemicals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and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nanoparticles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and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health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risks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Exposure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/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health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effects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of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environmental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chemicals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,       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nanoparticles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Climate change and health risks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Urbanisation, nature-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based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solutions,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exposome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human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biomonitoring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862105"/>
                  </a:ext>
                </a:extLst>
              </a:tr>
              <a:tr h="9894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92 multinational,                             multi-centre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projects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                                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€160m EC contribution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66 multinational,                           multi-centre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projects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                                             €283m EC contribution</a:t>
                      </a: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147</a:t>
                      </a: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multinational, multi-centre projects                                                    €550m EC contribution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First 6 </a:t>
                      </a:r>
                      <a:r>
                        <a:rPr kumimoji="0" lang="fr-BE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years</a:t>
                      </a:r>
                      <a:r>
                        <a:rPr kumimoji="0" lang="fr-BE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: 269</a:t>
                      </a:r>
                      <a:r>
                        <a:rPr kumimoji="0" lang="en-GB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 projects €1.1b EC contribution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79982"/>
                  </a:ext>
                </a:extLst>
              </a:tr>
              <a:tr h="19229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fr-BE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GB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 2" panose="05020102010507070707" pitchFamily="18" charset="2"/>
                        <a:defRPr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3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618674"/>
                  </a:ext>
                </a:extLst>
              </a:tr>
            </a:tbl>
          </a:graphicData>
        </a:graphic>
      </p:graphicFrame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6246475" y="6823075"/>
            <a:ext cx="611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BE" altLang="en-US" sz="1800" i="1">
                <a:solidFill>
                  <a:schemeClr val="accent2"/>
                </a:solidFill>
              </a:rPr>
              <a:t>    </a:t>
            </a:r>
            <a:endParaRPr lang="en-GB" altLang="en-US" sz="1800" i="1"/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1311275" y="2954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US" altLang="en-US" sz="1800"/>
          </a:p>
        </p:txBody>
      </p:sp>
      <p:pic>
        <p:nvPicPr>
          <p:cNvPr id="11" name="Picture 28" descr="f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7207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563938" y="42926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 sz="1400" b="1"/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892300" y="53975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 sz="1400" b="1"/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892300" y="649605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 sz="1400" b="1"/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5814675" y="6391275"/>
            <a:ext cx="611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BE" altLang="en-US" sz="1800" i="1">
                <a:solidFill>
                  <a:schemeClr val="accent2"/>
                </a:solidFill>
              </a:rPr>
              <a:t>    </a:t>
            </a:r>
            <a:endParaRPr lang="en-GB" altLang="en-US" sz="1800" i="1"/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879475" y="25209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US" altLang="en-US" sz="1800"/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2876213" y="6542088"/>
            <a:ext cx="484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BE" altLang="en-US" sz="1600" i="1">
                <a:solidFill>
                  <a:schemeClr val="accent2"/>
                </a:solidFill>
              </a:rPr>
              <a:t>    </a:t>
            </a:r>
            <a:endParaRPr lang="en-GB" altLang="en-US" sz="1600" i="1"/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971550" y="4427538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US" altLang="en-US" sz="1600"/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1939925" y="467677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 sz="1600" b="1"/>
          </a:p>
        </p:txBody>
      </p:sp>
      <p:pic>
        <p:nvPicPr>
          <p:cNvPr id="20" name="Picture 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4" y="4954587"/>
            <a:ext cx="1173162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107950" y="3141663"/>
            <a:ext cx="2447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SzPct val="130000"/>
              <a:buFont typeface="Arial" panose="020B0604020202020204" pitchFamily="34" charset="0"/>
              <a:buNone/>
            </a:pPr>
            <a:endParaRPr lang="en-US" altLang="en-US" sz="1400"/>
          </a:p>
        </p:txBody>
      </p:sp>
      <p:pic>
        <p:nvPicPr>
          <p:cNvPr id="22" name="Picture 39" descr="6fpweb2v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557338"/>
            <a:ext cx="12192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4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t="6276" r="32475" b="28793"/>
          <a:stretch>
            <a:fillRect/>
          </a:stretch>
        </p:blipFill>
        <p:spPr bwMode="auto">
          <a:xfrm>
            <a:off x="3995738" y="4932363"/>
            <a:ext cx="1201737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1" descr="FP7-coo-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08125"/>
            <a:ext cx="9286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7" t="12920" r="32771" b="29901"/>
          <a:stretch>
            <a:fillRect/>
          </a:stretch>
        </p:blipFill>
        <p:spPr bwMode="auto">
          <a:xfrm>
            <a:off x="6210348" y="5004449"/>
            <a:ext cx="1173162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3" descr="Scal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5181424"/>
            <a:ext cx="16573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8" t="22145" r="31299" b="16978"/>
          <a:stretch>
            <a:fillRect/>
          </a:stretch>
        </p:blipFill>
        <p:spPr bwMode="auto">
          <a:xfrm>
            <a:off x="7611317" y="5004449"/>
            <a:ext cx="1292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879475" y="122165"/>
            <a:ext cx="10515600" cy="782357"/>
          </a:xfrm>
        </p:spPr>
        <p:txBody>
          <a:bodyPr/>
          <a:lstStyle/>
          <a:p>
            <a:r>
              <a:rPr lang="en-US" sz="3200" b="1" dirty="0" smtClean="0"/>
              <a:t>Environment </a:t>
            </a:r>
            <a:r>
              <a:rPr lang="en-US" sz="3200" b="1" dirty="0"/>
              <a:t>and health research funded through Framework </a:t>
            </a:r>
            <a:r>
              <a:rPr lang="en-US" sz="3200" b="1" dirty="0" err="1"/>
              <a:t>Programmes</a:t>
            </a:r>
            <a:endParaRPr lang="en-US" sz="3200" b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1"/>
          <a:stretch>
            <a:fillRect/>
          </a:stretch>
        </p:blipFill>
        <p:spPr bwMode="auto">
          <a:xfrm>
            <a:off x="9287243" y="1557338"/>
            <a:ext cx="2222435" cy="4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91520" y="4921246"/>
            <a:ext cx="1171704" cy="16779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9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1325879" y="1209139"/>
            <a:ext cx="48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4D4D4D"/>
                </a:solidFill>
              </a:rPr>
              <a:t>€</a:t>
            </a: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8136" y="6508760"/>
            <a:ext cx="964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>
                <a:solidFill>
                  <a:srgbClr val="4D4D4D"/>
                </a:solidFill>
              </a:rPr>
              <a:t>2000   2001   2002  2003   2004  2005  2006  2007  2008  2009  2010  2011   2012  2013   2014  2015  2016  2017  2018  2019   2020  </a:t>
            </a:r>
            <a:endParaRPr lang="en-GB" sz="1200" dirty="0">
              <a:solidFill>
                <a:srgbClr val="4D4D4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24" y="1029187"/>
            <a:ext cx="8979804" cy="54989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356616" y="313639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4D4D4D"/>
                </a:solidFill>
              </a:rPr>
              <a:t>Million EUR</a:t>
            </a:r>
            <a:endParaRPr lang="en-GB" dirty="0">
              <a:solidFill>
                <a:srgbClr val="4D4D4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270" y="885664"/>
            <a:ext cx="631254" cy="571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700" dirty="0">
                <a:solidFill>
                  <a:srgbClr val="4D4D4D"/>
                </a:solidFill>
              </a:rPr>
              <a:t>200</a:t>
            </a:r>
          </a:p>
          <a:p>
            <a:endParaRPr lang="fr-BE" sz="1700" dirty="0">
              <a:solidFill>
                <a:srgbClr val="4D4D4D"/>
              </a:solidFill>
            </a:endParaRPr>
          </a:p>
          <a:p>
            <a:r>
              <a:rPr lang="fr-BE" sz="1700" dirty="0">
                <a:solidFill>
                  <a:srgbClr val="4D4D4D"/>
                </a:solidFill>
              </a:rPr>
              <a:t>180</a:t>
            </a:r>
          </a:p>
          <a:p>
            <a:endParaRPr lang="fr-BE" sz="1700" dirty="0">
              <a:solidFill>
                <a:srgbClr val="4D4D4D"/>
              </a:solidFill>
            </a:endParaRPr>
          </a:p>
          <a:p>
            <a:r>
              <a:rPr lang="fr-BE" sz="1700" dirty="0">
                <a:solidFill>
                  <a:srgbClr val="4D4D4D"/>
                </a:solidFill>
              </a:rPr>
              <a:t>160</a:t>
            </a:r>
          </a:p>
          <a:p>
            <a:endParaRPr lang="fr-BE" sz="1700" dirty="0">
              <a:solidFill>
                <a:srgbClr val="4D4D4D"/>
              </a:solidFill>
            </a:endParaRPr>
          </a:p>
          <a:p>
            <a:r>
              <a:rPr lang="fr-BE" sz="1700" dirty="0">
                <a:solidFill>
                  <a:srgbClr val="4D4D4D"/>
                </a:solidFill>
              </a:rPr>
              <a:t>140</a:t>
            </a:r>
          </a:p>
          <a:p>
            <a:endParaRPr lang="fr-BE" sz="1700" dirty="0">
              <a:solidFill>
                <a:srgbClr val="4D4D4D"/>
              </a:solidFill>
            </a:endParaRPr>
          </a:p>
          <a:p>
            <a:r>
              <a:rPr lang="fr-BE" sz="1700" dirty="0">
                <a:solidFill>
                  <a:srgbClr val="4D4D4D"/>
                </a:solidFill>
              </a:rPr>
              <a:t>120</a:t>
            </a:r>
          </a:p>
          <a:p>
            <a:endParaRPr lang="fr-BE" sz="1700" dirty="0">
              <a:solidFill>
                <a:srgbClr val="4D4D4D"/>
              </a:solidFill>
            </a:endParaRPr>
          </a:p>
          <a:p>
            <a:r>
              <a:rPr lang="fr-BE" sz="1700" dirty="0">
                <a:solidFill>
                  <a:srgbClr val="4D4D4D"/>
                </a:solidFill>
              </a:rPr>
              <a:t>100</a:t>
            </a:r>
          </a:p>
          <a:p>
            <a:endParaRPr lang="fr-BE" sz="1700" dirty="0">
              <a:solidFill>
                <a:srgbClr val="4D4D4D"/>
              </a:solidFill>
            </a:endParaRPr>
          </a:p>
          <a:p>
            <a:r>
              <a:rPr lang="fr-BE" sz="1700" dirty="0">
                <a:solidFill>
                  <a:srgbClr val="4D4D4D"/>
                </a:solidFill>
              </a:rPr>
              <a:t>80</a:t>
            </a:r>
          </a:p>
          <a:p>
            <a:endParaRPr lang="fr-BE" sz="1700" dirty="0">
              <a:solidFill>
                <a:srgbClr val="4D4D4D"/>
              </a:solidFill>
            </a:endParaRPr>
          </a:p>
          <a:p>
            <a:pPr>
              <a:lnSpc>
                <a:spcPts val="2200"/>
              </a:lnSpc>
            </a:pPr>
            <a:r>
              <a:rPr lang="fr-BE" sz="1700" dirty="0">
                <a:solidFill>
                  <a:srgbClr val="4D4D4D"/>
                </a:solidFill>
              </a:rPr>
              <a:t>60</a:t>
            </a:r>
          </a:p>
          <a:p>
            <a:pPr>
              <a:lnSpc>
                <a:spcPts val="2200"/>
              </a:lnSpc>
            </a:pPr>
            <a:endParaRPr lang="fr-BE" sz="1700" dirty="0">
              <a:solidFill>
                <a:srgbClr val="4D4D4D"/>
              </a:solidFill>
            </a:endParaRPr>
          </a:p>
          <a:p>
            <a:pPr>
              <a:lnSpc>
                <a:spcPts val="2200"/>
              </a:lnSpc>
            </a:pPr>
            <a:r>
              <a:rPr lang="fr-BE" sz="1700" dirty="0">
                <a:solidFill>
                  <a:srgbClr val="4D4D4D"/>
                </a:solidFill>
              </a:rPr>
              <a:t>40</a:t>
            </a:r>
          </a:p>
          <a:p>
            <a:pPr>
              <a:lnSpc>
                <a:spcPts val="2200"/>
              </a:lnSpc>
            </a:pPr>
            <a:endParaRPr lang="fr-BE" sz="1700" dirty="0">
              <a:solidFill>
                <a:srgbClr val="4D4D4D"/>
              </a:solidFill>
            </a:endParaRPr>
          </a:p>
          <a:p>
            <a:pPr>
              <a:lnSpc>
                <a:spcPts val="2200"/>
              </a:lnSpc>
            </a:pPr>
            <a:r>
              <a:rPr lang="fr-BE" sz="1700" dirty="0">
                <a:solidFill>
                  <a:srgbClr val="4D4D4D"/>
                </a:solidFill>
              </a:rPr>
              <a:t>20</a:t>
            </a:r>
          </a:p>
          <a:p>
            <a:endParaRPr lang="fr-BE" dirty="0">
              <a:solidFill>
                <a:srgbClr val="4D4D4D"/>
              </a:solidFill>
            </a:endParaRPr>
          </a:p>
          <a:p>
            <a:endParaRPr lang="en-GB" dirty="0">
              <a:solidFill>
                <a:srgbClr val="4D4D4D"/>
              </a:solidFill>
            </a:endParaRPr>
          </a:p>
        </p:txBody>
      </p:sp>
      <p:pic>
        <p:nvPicPr>
          <p:cNvPr id="11" name="Picture 28" descr="fp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16" y="5571455"/>
            <a:ext cx="661278" cy="66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39" descr="6fpweb2v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79" y="5354565"/>
            <a:ext cx="1132524" cy="60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1" descr="FP7-coo-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48" y="4559726"/>
            <a:ext cx="1122124" cy="91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11"/>
          <a:stretch>
            <a:fillRect/>
          </a:stretch>
        </p:blipFill>
        <p:spPr bwMode="auto">
          <a:xfrm>
            <a:off x="8117118" y="4489711"/>
            <a:ext cx="1650262" cy="31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128328" y="2843286"/>
            <a:ext cx="202792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rgbClr val="4D4D4D"/>
                </a:solidFill>
              </a:rPr>
              <a:t>Over 500 </a:t>
            </a:r>
            <a:r>
              <a:rPr lang="fr-BE" b="1" dirty="0" err="1">
                <a:solidFill>
                  <a:srgbClr val="4D4D4D"/>
                </a:solidFill>
              </a:rPr>
              <a:t>projects</a:t>
            </a:r>
            <a:r>
              <a:rPr lang="fr-BE" b="1" dirty="0">
                <a:solidFill>
                  <a:srgbClr val="4D4D4D"/>
                </a:solidFill>
              </a:rPr>
              <a:t>,  </a:t>
            </a:r>
            <a:r>
              <a:rPr lang="fr-BE" b="1" dirty="0" smtClean="0">
                <a:solidFill>
                  <a:srgbClr val="4D4D4D"/>
                </a:solidFill>
              </a:rPr>
              <a:t>               €</a:t>
            </a:r>
            <a:r>
              <a:rPr lang="fr-BE" b="1" dirty="0">
                <a:solidFill>
                  <a:srgbClr val="4D4D4D"/>
                </a:solidFill>
              </a:rPr>
              <a:t>2</a:t>
            </a:r>
            <a:r>
              <a:rPr lang="fr-BE" b="1" dirty="0" smtClean="0">
                <a:solidFill>
                  <a:srgbClr val="4D4D4D"/>
                </a:solidFill>
              </a:rPr>
              <a:t> </a:t>
            </a:r>
            <a:r>
              <a:rPr lang="fr-BE" b="1" dirty="0" err="1">
                <a:solidFill>
                  <a:srgbClr val="4D4D4D"/>
                </a:solidFill>
              </a:rPr>
              <a:t>bn</a:t>
            </a:r>
            <a:r>
              <a:rPr lang="fr-BE" b="1" dirty="0">
                <a:solidFill>
                  <a:srgbClr val="4D4D4D"/>
                </a:solidFill>
              </a:rPr>
              <a:t> total EU </a:t>
            </a:r>
            <a:r>
              <a:rPr lang="fr-BE" b="1" dirty="0" smtClean="0">
                <a:solidFill>
                  <a:srgbClr val="4D4D4D"/>
                </a:solidFill>
              </a:rPr>
              <a:t>contribution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2014" y="1253840"/>
            <a:ext cx="4737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4D4D4D"/>
                </a:solidFill>
              </a:rPr>
              <a:t>All project info and </a:t>
            </a:r>
            <a:r>
              <a:rPr lang="fr-BE" dirty="0" err="1">
                <a:solidFill>
                  <a:srgbClr val="4D4D4D"/>
                </a:solidFill>
              </a:rPr>
              <a:t>activities</a:t>
            </a:r>
            <a:r>
              <a:rPr lang="fr-BE" dirty="0">
                <a:solidFill>
                  <a:srgbClr val="4D4D4D"/>
                </a:solidFill>
              </a:rPr>
              <a:t> </a:t>
            </a:r>
            <a:r>
              <a:rPr lang="fr-BE" dirty="0" err="1">
                <a:solidFill>
                  <a:srgbClr val="4D4D4D"/>
                </a:solidFill>
              </a:rPr>
              <a:t>available</a:t>
            </a:r>
            <a:r>
              <a:rPr lang="fr-BE" dirty="0">
                <a:solidFill>
                  <a:srgbClr val="4D4D4D"/>
                </a:solidFill>
              </a:rPr>
              <a:t> at:</a:t>
            </a:r>
          </a:p>
          <a:p>
            <a:r>
              <a:rPr lang="en-GB" dirty="0">
                <a:solidFill>
                  <a:srgbClr val="4D4D4D"/>
                </a:solidFill>
                <a:hlinkClick r:id="rId7"/>
              </a:rPr>
              <a:t>https://cutt.ly/9kAws7o</a:t>
            </a:r>
            <a:r>
              <a:rPr lang="en-GB" dirty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925002" y="263404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EU </a:t>
            </a:r>
            <a:r>
              <a:rPr lang="en-US" sz="3200" b="1" dirty="0"/>
              <a:t>Environment and Health research </a:t>
            </a:r>
            <a:r>
              <a:rPr lang="en-US" sz="3200" b="1" dirty="0" smtClean="0"/>
              <a:t>2000-2020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3100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5002" y="263404"/>
            <a:ext cx="10515600" cy="782357"/>
          </a:xfrm>
        </p:spPr>
        <p:txBody>
          <a:bodyPr/>
          <a:lstStyle/>
          <a:p>
            <a:r>
              <a:rPr lang="en-US" sz="3200" b="1" dirty="0" smtClean="0"/>
              <a:t>Environment and health research </a:t>
            </a:r>
            <a:r>
              <a:rPr lang="en-US" sz="3200" b="1" dirty="0"/>
              <a:t>under Horizon 2020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92333" y="2607381"/>
            <a:ext cx="8280641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>
            <a:lvl1pPr marL="390525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128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4335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9558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4765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9337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3909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8481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3053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360" y="1464813"/>
            <a:ext cx="3641600" cy="52151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7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5002" y="263404"/>
            <a:ext cx="10515600" cy="782357"/>
          </a:xfrm>
        </p:spPr>
        <p:txBody>
          <a:bodyPr/>
          <a:lstStyle/>
          <a:p>
            <a:r>
              <a:rPr lang="en-US" sz="3200" b="1" dirty="0"/>
              <a:t>Sources of environment and health research funding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92333" y="2607381"/>
            <a:ext cx="8280641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>
            <a:lvl1pPr marL="390525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128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4335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9558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4765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9337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3909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8481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3053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1" y="1146239"/>
            <a:ext cx="5866499" cy="5016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653" y="1198017"/>
            <a:ext cx="5866499" cy="125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802" y="2506903"/>
            <a:ext cx="5816350" cy="3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5002" y="263404"/>
            <a:ext cx="10515600" cy="782357"/>
          </a:xfrm>
        </p:spPr>
        <p:txBody>
          <a:bodyPr/>
          <a:lstStyle/>
          <a:p>
            <a:r>
              <a:rPr lang="en-US" sz="3200" b="1" dirty="0" smtClean="0"/>
              <a:t>Country of origin of coordinating institutions</a:t>
            </a:r>
            <a:endParaRPr lang="en-US" sz="32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92333" y="2607381"/>
            <a:ext cx="8280641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>
            <a:lvl1pPr marL="390525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128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4335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9558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4765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9337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3909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8481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3053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405062"/>
            <a:ext cx="111252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5002" y="263404"/>
            <a:ext cx="10515600" cy="782357"/>
          </a:xfrm>
        </p:spPr>
        <p:txBody>
          <a:bodyPr/>
          <a:lstStyle/>
          <a:p>
            <a:r>
              <a:rPr lang="fr-BE" sz="3200" b="1" dirty="0" smtClean="0"/>
              <a:t>Issues </a:t>
            </a:r>
            <a:r>
              <a:rPr lang="fr-BE" sz="3200" b="1" dirty="0" err="1" smtClean="0"/>
              <a:t>covered</a:t>
            </a:r>
            <a:r>
              <a:rPr lang="fr-BE" sz="3200" b="1" dirty="0" smtClean="0"/>
              <a:t> </a:t>
            </a:r>
            <a:r>
              <a:rPr lang="fr-BE" sz="3200" b="1" dirty="0" err="1" smtClean="0"/>
              <a:t>during</a:t>
            </a:r>
            <a:r>
              <a:rPr lang="fr-BE" sz="3200" b="1" dirty="0" smtClean="0"/>
              <a:t> the </a:t>
            </a:r>
            <a:r>
              <a:rPr lang="fr-BE" sz="3200" b="1" dirty="0" err="1" smtClean="0"/>
              <a:t>presentation</a:t>
            </a:r>
            <a:endParaRPr lang="en-GB" sz="32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92333" y="2607381"/>
            <a:ext cx="8280641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>
            <a:lvl1pPr marL="390525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128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4335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9558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4765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9337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3909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8481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3053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9260" y="1759128"/>
            <a:ext cx="11019339" cy="403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 anchor="ctr">
            <a:spAutoFit/>
          </a:bodyPr>
          <a:lstStyle>
            <a:lvl1pPr marL="407988" indent="-407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913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42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652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859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Definition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of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environment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and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health</a:t>
            </a:r>
            <a:endParaRPr lang="fr-BE" altLang="en-US" sz="3200" dirty="0" smtClean="0">
              <a:solidFill>
                <a:srgbClr val="000000"/>
              </a:solidFill>
              <a:latin typeface="+mn-lt"/>
            </a:endParaRPr>
          </a:p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Drivers of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environment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and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health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research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in the EU</a:t>
            </a:r>
          </a:p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Relevant EU structures and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their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roles</a:t>
            </a:r>
            <a:endParaRPr lang="fr-BE" altLang="en-US" sz="3200" dirty="0" smtClean="0">
              <a:solidFill>
                <a:srgbClr val="000000"/>
              </a:solidFill>
              <a:latin typeface="+mn-lt"/>
            </a:endParaRPr>
          </a:p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Short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history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of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enviroment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and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health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research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in the EU</a:t>
            </a:r>
          </a:p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Environment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and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health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research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under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Horizon 2020</a:t>
            </a:r>
          </a:p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How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does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a call for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proposals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come about? </a:t>
            </a:r>
          </a:p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Horizon Europe: structure, first calls</a:t>
            </a:r>
          </a:p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Some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guidance on how to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get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BE" altLang="en-US" sz="3200" dirty="0" err="1" smtClean="0">
                <a:solidFill>
                  <a:srgbClr val="000000"/>
                </a:solidFill>
                <a:latin typeface="+mn-lt"/>
              </a:rPr>
              <a:t>engaged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43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010" y="159475"/>
            <a:ext cx="10515600" cy="782357"/>
          </a:xfrm>
        </p:spPr>
        <p:txBody>
          <a:bodyPr/>
          <a:lstStyle/>
          <a:p>
            <a:r>
              <a:rPr lang="en-US" sz="3200" b="1" dirty="0"/>
              <a:t>The most active institutions participating in </a:t>
            </a:r>
            <a:r>
              <a:rPr lang="en-US" sz="3200" b="1" dirty="0">
                <a:solidFill>
                  <a:srgbClr val="FF0000"/>
                </a:solidFill>
              </a:rPr>
              <a:t>FP7</a:t>
            </a:r>
            <a:r>
              <a:rPr lang="en-US" sz="3200" b="1" dirty="0"/>
              <a:t> projects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92333" y="2607381"/>
            <a:ext cx="8280641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>
            <a:lvl1pPr marL="390525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128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4335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9558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4765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9337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3909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8481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3053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10" y="993796"/>
            <a:ext cx="6844069" cy="56502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690079" y="1572768"/>
            <a:ext cx="658393" cy="9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48472" y="1171317"/>
            <a:ext cx="363931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No </a:t>
            </a:r>
            <a:r>
              <a:rPr lang="fr-BE" dirty="0" err="1" smtClean="0"/>
              <a:t>funding</a:t>
            </a:r>
            <a:r>
              <a:rPr lang="fr-BE" dirty="0" smtClean="0"/>
              <a:t> in FP7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kind</a:t>
            </a:r>
            <a:r>
              <a:rPr lang="fr-BE" dirty="0" smtClean="0"/>
              <a:t> of participation in H2020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0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5002" y="263404"/>
            <a:ext cx="10515600" cy="782357"/>
          </a:xfrm>
        </p:spPr>
        <p:txBody>
          <a:bodyPr/>
          <a:lstStyle/>
          <a:p>
            <a:r>
              <a:rPr lang="en-US" sz="3200" b="1" dirty="0" smtClean="0"/>
              <a:t>New in H2020: Increased clustering of projects</a:t>
            </a:r>
            <a:endParaRPr lang="en-US" sz="32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92333" y="2607381"/>
            <a:ext cx="8280641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>
            <a:lvl1pPr marL="390525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128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4335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9558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4765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9337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3909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8481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3053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2" y="1579695"/>
            <a:ext cx="1882206" cy="2055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392" y="1579695"/>
            <a:ext cx="2619375" cy="1571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681" y="4169000"/>
            <a:ext cx="2432941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i="1" dirty="0" smtClean="0"/>
              <a:t>European </a:t>
            </a:r>
            <a:r>
              <a:rPr lang="fr-BE" b="1" i="1" dirty="0" err="1" smtClean="0"/>
              <a:t>Human</a:t>
            </a:r>
            <a:r>
              <a:rPr lang="fr-BE" b="1" i="1" dirty="0" smtClean="0"/>
              <a:t> </a:t>
            </a:r>
            <a:r>
              <a:rPr lang="fr-BE" b="1" i="1" dirty="0" err="1" smtClean="0"/>
              <a:t>Exposome</a:t>
            </a:r>
            <a:r>
              <a:rPr lang="fr-BE" b="1" i="1" dirty="0" smtClean="0"/>
              <a:t> Network:                            </a:t>
            </a:r>
            <a:r>
              <a:rPr lang="fr-BE" dirty="0" smtClean="0"/>
              <a:t>9 </a:t>
            </a:r>
            <a:r>
              <a:rPr lang="fr-BE" dirty="0" err="1" smtClean="0"/>
              <a:t>projects</a:t>
            </a:r>
            <a:r>
              <a:rPr lang="fr-BE" dirty="0" smtClean="0"/>
              <a:t>                      €105m </a:t>
            </a:r>
            <a:r>
              <a:rPr lang="fr-BE" dirty="0" err="1" smtClean="0"/>
              <a:t>from</a:t>
            </a:r>
            <a:r>
              <a:rPr lang="fr-BE" dirty="0" smtClean="0"/>
              <a:t> the EU</a:t>
            </a:r>
          </a:p>
          <a:p>
            <a:pPr algn="ctr"/>
            <a:r>
              <a:rPr lang="fr-BE" dirty="0" smtClean="0"/>
              <a:t>24 countries</a:t>
            </a:r>
          </a:p>
          <a:p>
            <a:pPr algn="ctr"/>
            <a:r>
              <a:rPr lang="fr-BE" dirty="0" smtClean="0"/>
              <a:t>Over 120 </a:t>
            </a:r>
            <a:r>
              <a:rPr lang="fr-BE" dirty="0" err="1" smtClean="0"/>
              <a:t>research</a:t>
            </a:r>
            <a:r>
              <a:rPr lang="fr-BE" dirty="0" smtClean="0"/>
              <a:t> groups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715434" y="4168998"/>
            <a:ext cx="2284542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i="1" dirty="0"/>
              <a:t>European Urban Health </a:t>
            </a:r>
            <a:r>
              <a:rPr lang="fr-BE" b="1" i="1" dirty="0" smtClean="0"/>
              <a:t>Cluster:</a:t>
            </a:r>
            <a:endParaRPr lang="en-GB" b="1" i="1" dirty="0"/>
          </a:p>
          <a:p>
            <a:pPr algn="ctr"/>
            <a:r>
              <a:rPr lang="fr-BE" dirty="0" smtClean="0"/>
              <a:t>6 </a:t>
            </a:r>
            <a:r>
              <a:rPr lang="fr-BE" dirty="0" err="1" smtClean="0"/>
              <a:t>projects</a:t>
            </a:r>
            <a:r>
              <a:rPr lang="fr-BE" dirty="0" smtClean="0"/>
              <a:t>                      €30m </a:t>
            </a:r>
            <a:r>
              <a:rPr lang="fr-BE" dirty="0" err="1" smtClean="0"/>
              <a:t>from</a:t>
            </a:r>
            <a:r>
              <a:rPr lang="fr-BE" dirty="0" smtClean="0"/>
              <a:t> the EU</a:t>
            </a:r>
          </a:p>
          <a:p>
            <a:pPr algn="ctr"/>
            <a:r>
              <a:rPr lang="fr-BE" dirty="0" smtClean="0"/>
              <a:t>26 countries</a:t>
            </a:r>
          </a:p>
          <a:p>
            <a:pPr algn="ctr"/>
            <a:r>
              <a:rPr lang="fr-BE" dirty="0" smtClean="0"/>
              <a:t>99 </a:t>
            </a:r>
            <a:r>
              <a:rPr lang="fr-BE" dirty="0" err="1" smtClean="0"/>
              <a:t>research</a:t>
            </a:r>
            <a:r>
              <a:rPr lang="fr-BE" dirty="0" smtClean="0"/>
              <a:t> groups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04225" y="4168998"/>
            <a:ext cx="2284542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i="1" dirty="0" smtClean="0"/>
              <a:t>CUSP</a:t>
            </a:r>
            <a:r>
              <a:rPr lang="fr-BE" i="1" dirty="0" smtClean="0"/>
              <a:t>:                      </a:t>
            </a:r>
            <a:r>
              <a:rPr lang="fr-BE" dirty="0" smtClean="0"/>
              <a:t>5 </a:t>
            </a:r>
            <a:r>
              <a:rPr lang="fr-BE" dirty="0" err="1" smtClean="0"/>
              <a:t>projects</a:t>
            </a:r>
            <a:r>
              <a:rPr lang="fr-BE" dirty="0" smtClean="0"/>
              <a:t>                      €30m </a:t>
            </a:r>
            <a:r>
              <a:rPr lang="fr-BE" dirty="0" err="1" smtClean="0"/>
              <a:t>from</a:t>
            </a:r>
            <a:r>
              <a:rPr lang="fr-BE" dirty="0" smtClean="0"/>
              <a:t> the EU</a:t>
            </a:r>
          </a:p>
          <a:p>
            <a:pPr algn="ctr"/>
            <a:r>
              <a:rPr lang="fr-BE" dirty="0" smtClean="0"/>
              <a:t>22 countries</a:t>
            </a:r>
          </a:p>
          <a:p>
            <a:pPr algn="ctr"/>
            <a:r>
              <a:rPr lang="fr-BE" dirty="0" smtClean="0"/>
              <a:t>Over 70 </a:t>
            </a:r>
            <a:r>
              <a:rPr lang="fr-BE" dirty="0" err="1" smtClean="0"/>
              <a:t>research</a:t>
            </a:r>
            <a:r>
              <a:rPr lang="fr-BE" dirty="0" smtClean="0"/>
              <a:t> groups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7722" y="4168999"/>
            <a:ext cx="293167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i="1" dirty="0" smtClean="0"/>
              <a:t>EURION:</a:t>
            </a:r>
          </a:p>
          <a:p>
            <a:pPr algn="ctr"/>
            <a:r>
              <a:rPr lang="fr-BE" dirty="0" smtClean="0"/>
              <a:t>8 </a:t>
            </a:r>
            <a:r>
              <a:rPr lang="fr-BE" dirty="0" err="1" smtClean="0"/>
              <a:t>projects</a:t>
            </a:r>
            <a:r>
              <a:rPr lang="fr-BE" dirty="0" smtClean="0"/>
              <a:t>                      €49m </a:t>
            </a:r>
            <a:r>
              <a:rPr lang="fr-BE" dirty="0" err="1" smtClean="0"/>
              <a:t>from</a:t>
            </a:r>
            <a:r>
              <a:rPr lang="fr-BE" dirty="0" smtClean="0"/>
              <a:t> the EU</a:t>
            </a:r>
          </a:p>
          <a:p>
            <a:pPr algn="ctr"/>
            <a:r>
              <a:rPr lang="fr-BE" dirty="0" smtClean="0"/>
              <a:t>19 countries</a:t>
            </a:r>
          </a:p>
          <a:p>
            <a:pPr algn="ctr"/>
            <a:r>
              <a:rPr lang="fr-BE" dirty="0" smtClean="0"/>
              <a:t>Over 70 </a:t>
            </a:r>
            <a:r>
              <a:rPr lang="fr-BE" dirty="0" err="1" smtClean="0"/>
              <a:t>research</a:t>
            </a:r>
            <a:r>
              <a:rPr lang="fr-BE" dirty="0" smtClean="0"/>
              <a:t> groups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545" y="1635791"/>
            <a:ext cx="3021935" cy="12806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44402" y="1969076"/>
            <a:ext cx="181965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i="1" dirty="0" smtClean="0"/>
              <a:t>European Urban Health Cluster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1867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5002" y="263404"/>
            <a:ext cx="10515600" cy="782357"/>
          </a:xfrm>
        </p:spPr>
        <p:txBody>
          <a:bodyPr/>
          <a:lstStyle/>
          <a:p>
            <a:r>
              <a:rPr lang="en-US" sz="3200" b="1" dirty="0" smtClean="0"/>
              <a:t>New in H2020: European Joint </a:t>
            </a:r>
            <a:r>
              <a:rPr lang="en-US" sz="3200" b="1" dirty="0" err="1" smtClean="0"/>
              <a:t>Programmes</a:t>
            </a:r>
            <a:endParaRPr lang="en-US" sz="32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92333" y="2607381"/>
            <a:ext cx="8280641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>
            <a:lvl1pPr marL="390525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128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4335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9558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4765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9337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3909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8481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3053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53116" y="3530695"/>
            <a:ext cx="3290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04040"/>
                </a:solidFill>
                <a:latin typeface="Arial" panose="020B0604020202020204" pitchFamily="34" charset="0"/>
              </a:rPr>
              <a:t>Horizon Europe candidate Partnership for the Assessment of Risks from Chemicals (PARC)</a:t>
            </a:r>
            <a:endParaRPr lang="en-US" b="1" i="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Grafik 34"/>
          <p:cNvPicPr>
            <a:picLocks noChangeAspect="1"/>
          </p:cNvPicPr>
          <p:nvPr/>
        </p:nvPicPr>
        <p:blipFill rotWithShape="1">
          <a:blip r:embed="rId2"/>
          <a:srcRect l="481" r="-481"/>
          <a:stretch/>
        </p:blipFill>
        <p:spPr>
          <a:xfrm>
            <a:off x="9861494" y="211924"/>
            <a:ext cx="1686265" cy="1667674"/>
          </a:xfrm>
          <a:prstGeom prst="ellipse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0671048" y="2130552"/>
            <a:ext cx="27432" cy="1400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1132"/>
            <a:ext cx="9203191" cy="520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5002" y="263404"/>
            <a:ext cx="10515600" cy="782357"/>
          </a:xfrm>
        </p:spPr>
        <p:txBody>
          <a:bodyPr/>
          <a:lstStyle/>
          <a:p>
            <a:r>
              <a:rPr lang="en-US" sz="3200" b="1" dirty="0"/>
              <a:t>Possible new clusters coming</a:t>
            </a:r>
            <a:endParaRPr lang="en-GB" sz="3200" b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92333" y="2607381"/>
            <a:ext cx="8280641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>
            <a:lvl1pPr marL="390525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128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4335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9558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4765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9337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3909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8481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3053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1263" y="1895622"/>
            <a:ext cx="11019339" cy="35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 anchor="ctr">
            <a:spAutoFit/>
          </a:bodyPr>
          <a:lstStyle>
            <a:lvl1pPr marL="407988" indent="-407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913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42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652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859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European </a:t>
            </a:r>
            <a:r>
              <a:rPr lang="fr-BE" alt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Green Deal </a:t>
            </a:r>
            <a:r>
              <a:rPr lang="fr-BE" altLang="en-US" sz="3200" dirty="0" smtClean="0">
                <a:solidFill>
                  <a:srgbClr val="000000"/>
                </a:solidFill>
                <a:latin typeface="+mn-lt"/>
              </a:rPr>
              <a:t>Call:</a:t>
            </a:r>
          </a:p>
          <a:p>
            <a:pPr marL="712788" indent="-45720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Innovative, systemic zero-pollution solutions to protect health, environment and natural resources from persistent and mobile </a:t>
            </a:r>
            <a:r>
              <a:rPr lang="en-US" altLang="en-US" sz="3200" dirty="0" smtClean="0">
                <a:solidFill>
                  <a:srgbClr val="000000"/>
                </a:solidFill>
                <a:latin typeface="+mn-lt"/>
              </a:rPr>
              <a:t>chemicals</a:t>
            </a:r>
          </a:p>
          <a:p>
            <a:pPr marL="712788" indent="-457200" fontAlgn="base"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Fostering regulatory science to address combined exposures to industrial chemicals and pharmaceuticals: from science to evidence-based policies</a:t>
            </a:r>
            <a:endParaRPr lang="fr-BE" altLang="en-US" sz="32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73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88111" y="4676068"/>
            <a:ext cx="36322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HORIZON EUROPE </a:t>
            </a:r>
          </a:p>
          <a:p>
            <a:pPr algn="ctr"/>
            <a:r>
              <a:rPr lang="en-US" sz="2200" b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PROPOSAL EVALUATION</a:t>
            </a:r>
            <a:endParaRPr lang="en-US" sz="2200" b="1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08334" y="5618178"/>
            <a:ext cx="21210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Standard Briefing</a:t>
            </a:r>
            <a:endParaRPr lang="en-US" b="1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78583" y="6310895"/>
            <a:ext cx="10567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cap="none" spc="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Version 1.0</a:t>
            </a:r>
          </a:p>
          <a:p>
            <a:pPr algn="ctr"/>
            <a:r>
              <a:rPr lang="en-US" sz="1200" b="1" dirty="0" err="1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dd</a:t>
            </a:r>
            <a:r>
              <a:rPr lang="en-US" sz="1200" b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MM </a:t>
            </a:r>
            <a:r>
              <a:rPr lang="en-US" sz="1200" b="1" dirty="0" err="1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yyyy</a:t>
            </a:r>
            <a:endParaRPr lang="en-US" sz="1200" b="1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6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Horizon Europe supports research and innovation through Work Programmes, which set out funding opportunities for research and innovation activities. 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2"/>
                </a:solidFill>
              </a:rPr>
              <a:t>About Horizon Europe</a:t>
            </a:r>
            <a:endParaRPr lang="fr-BE" sz="3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6" y="2312690"/>
            <a:ext cx="8016291" cy="4144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8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" y="1413641"/>
            <a:ext cx="8020050" cy="381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5002" y="263404"/>
            <a:ext cx="10515600" cy="782357"/>
          </a:xfrm>
        </p:spPr>
        <p:txBody>
          <a:bodyPr/>
          <a:lstStyle/>
          <a:p>
            <a:r>
              <a:rPr lang="en-US" sz="3200" b="1" dirty="0" smtClean="0"/>
              <a:t>Environment and health related research: where?</a:t>
            </a:r>
            <a:endParaRPr lang="en-GB" sz="3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833104" y="1045761"/>
            <a:ext cx="3255264" cy="10772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 lIns="91424" tIns="45712" rIns="91424" bIns="45712" anchor="ctr">
            <a:spAutoFit/>
          </a:bodyPr>
          <a:lstStyle>
            <a:lvl1pPr marL="407988" indent="-407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913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42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652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859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fr-BE" altLang="en-US" sz="1600" dirty="0" smtClean="0">
                <a:solidFill>
                  <a:srgbClr val="000000"/>
                </a:solidFill>
                <a:latin typeface="+mn-lt"/>
              </a:rPr>
              <a:t>Main E&amp;H </a:t>
            </a:r>
            <a:r>
              <a:rPr lang="fr-BE" altLang="en-US" sz="1600" dirty="0" err="1" smtClean="0">
                <a:solidFill>
                  <a:srgbClr val="000000"/>
                </a:solidFill>
                <a:latin typeface="+mn-lt"/>
              </a:rPr>
              <a:t>research</a:t>
            </a:r>
            <a:r>
              <a:rPr lang="fr-BE" altLang="en-US" sz="1600" dirty="0" smtClean="0">
                <a:solidFill>
                  <a:srgbClr val="000000"/>
                </a:solidFill>
                <a:latin typeface="+mn-lt"/>
              </a:rPr>
              <a:t> hub: </a:t>
            </a:r>
            <a:r>
              <a:rPr lang="fr-BE" altLang="en-US" sz="1600" b="1" dirty="0" smtClean="0">
                <a:solidFill>
                  <a:srgbClr val="000000"/>
                </a:solidFill>
                <a:latin typeface="+mn-lt"/>
              </a:rPr>
              <a:t>Destination 2: </a:t>
            </a:r>
            <a:r>
              <a:rPr lang="en-US" altLang="en-US" sz="1600" b="1" dirty="0" smtClean="0">
                <a:solidFill>
                  <a:srgbClr val="000000"/>
                </a:solidFill>
                <a:latin typeface="+mn-lt"/>
              </a:rPr>
              <a:t>Living and working in a health-promoting environment</a:t>
            </a:r>
            <a:r>
              <a:rPr lang="fr-BE" altLang="en-US" sz="1600" b="1" dirty="0" smtClean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>
          <a:xfrm flipV="1">
            <a:off x="4251960" y="1584362"/>
            <a:ext cx="4581144" cy="15154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62856" y="4032504"/>
            <a:ext cx="877824" cy="19745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78552" y="3683806"/>
            <a:ext cx="3874770" cy="132710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394072" y="5953503"/>
            <a:ext cx="3744087" cy="8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 anchor="ctr">
            <a:spAutoFit/>
          </a:bodyPr>
          <a:lstStyle>
            <a:lvl1pPr marL="407988" indent="-407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913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42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652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859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+mn-lt"/>
              </a:rPr>
              <a:t>Preventing 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US" altLang="en-US" sz="1600" dirty="0" smtClean="0">
                <a:solidFill>
                  <a:srgbClr val="000000"/>
                </a:solidFill>
                <a:latin typeface="+mn-lt"/>
              </a:rPr>
              <a:t>mitigation of 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pollution, </a:t>
            </a:r>
            <a:r>
              <a:rPr lang="en-US" altLang="en-US" sz="1600" dirty="0" smtClean="0">
                <a:solidFill>
                  <a:srgbClr val="000000"/>
                </a:solidFill>
                <a:latin typeface="+mn-lt"/>
              </a:rPr>
              <a:t>incl. 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plastic </a:t>
            </a:r>
            <a:r>
              <a:rPr lang="en-US" altLang="en-US" sz="1600" dirty="0" smtClean="0">
                <a:solidFill>
                  <a:srgbClr val="000000"/>
                </a:solidFill>
                <a:latin typeface="+mn-lt"/>
              </a:rPr>
              <a:t>pollution</a:t>
            </a:r>
          </a:p>
          <a:p>
            <a:pPr marL="0" indent="0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fr-BE" altLang="en-US" sz="1600" dirty="0" smtClean="0">
                <a:solidFill>
                  <a:srgbClr val="000000"/>
                </a:solidFill>
                <a:latin typeface="+mn-lt"/>
              </a:rPr>
              <a:t>Non-</a:t>
            </a:r>
            <a:r>
              <a:rPr lang="fr-BE" altLang="en-US" sz="1600" dirty="0" err="1" smtClean="0">
                <a:solidFill>
                  <a:srgbClr val="000000"/>
                </a:solidFill>
                <a:latin typeface="+mn-lt"/>
              </a:rPr>
              <a:t>toxic</a:t>
            </a:r>
            <a:r>
              <a:rPr lang="fr-BE" altLang="en-US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BE" altLang="en-US" sz="1600" dirty="0" err="1">
                <a:solidFill>
                  <a:srgbClr val="000000"/>
                </a:solidFill>
                <a:latin typeface="+mn-lt"/>
              </a:rPr>
              <a:t>materials</a:t>
            </a:r>
            <a:r>
              <a:rPr lang="fr-BE" altLang="en-US" sz="1600" dirty="0">
                <a:solidFill>
                  <a:srgbClr val="000000"/>
                </a:solidFill>
                <a:latin typeface="+mn-lt"/>
              </a:rPr>
              <a:t> and </a:t>
            </a:r>
            <a:r>
              <a:rPr lang="fr-BE" altLang="en-US" sz="1600" dirty="0" err="1">
                <a:solidFill>
                  <a:srgbClr val="000000"/>
                </a:solidFill>
                <a:latin typeface="+mn-lt"/>
              </a:rPr>
              <a:t>chemicals</a:t>
            </a:r>
            <a:endParaRPr lang="fr-BE" altLang="en-US" sz="16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8870061" y="3233923"/>
            <a:ext cx="3255264" cy="3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 anchor="ctr">
            <a:spAutoFit/>
          </a:bodyPr>
          <a:lstStyle>
            <a:lvl1pPr marL="407988" indent="-407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913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42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652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859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fr-BE" altLang="en-US" sz="1600" dirty="0" err="1" smtClean="0">
                <a:solidFill>
                  <a:srgbClr val="000000"/>
                </a:solidFill>
                <a:latin typeface="+mn-lt"/>
              </a:rPr>
              <a:t>Sustainable</a:t>
            </a:r>
            <a:r>
              <a:rPr lang="fr-BE" altLang="en-US" sz="1600" dirty="0" smtClean="0">
                <a:solidFill>
                  <a:srgbClr val="000000"/>
                </a:solidFill>
                <a:latin typeface="+mn-lt"/>
              </a:rPr>
              <a:t> by design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9196578" y="4685040"/>
            <a:ext cx="2676144" cy="107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 anchor="ctr">
            <a:spAutoFit/>
          </a:bodyPr>
          <a:lstStyle>
            <a:lvl1pPr marL="407988" indent="-407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913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42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652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859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fr-BE" altLang="en-US" sz="1600" dirty="0" err="1" smtClean="0">
                <a:solidFill>
                  <a:srgbClr val="000000"/>
                </a:solidFill>
                <a:latin typeface="+mn-lt"/>
              </a:rPr>
              <a:t>Zero</a:t>
            </a:r>
            <a:r>
              <a:rPr lang="fr-BE" altLang="en-US" sz="1600" dirty="0" smtClean="0">
                <a:solidFill>
                  <a:srgbClr val="000000"/>
                </a:solidFill>
                <a:latin typeface="+mn-lt"/>
              </a:rPr>
              <a:t> pollution </a:t>
            </a:r>
            <a:r>
              <a:rPr lang="fr-BE" altLang="en-US" sz="1600" dirty="0" err="1" smtClean="0">
                <a:solidFill>
                  <a:srgbClr val="000000"/>
                </a:solidFill>
                <a:latin typeface="+mn-lt"/>
              </a:rPr>
              <a:t>mobility</a:t>
            </a:r>
            <a:endParaRPr lang="fr-BE" altLang="en-US" sz="1600" dirty="0" smtClean="0">
              <a:solidFill>
                <a:srgbClr val="000000"/>
              </a:solidFill>
              <a:latin typeface="+mn-lt"/>
            </a:endParaRPr>
          </a:p>
          <a:p>
            <a:pPr marL="0" indent="0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fr-BE" altLang="en-US" sz="1600" dirty="0" smtClean="0">
                <a:solidFill>
                  <a:srgbClr val="000000"/>
                </a:solidFill>
                <a:latin typeface="+mn-lt"/>
              </a:rPr>
              <a:t>Air pollution</a:t>
            </a:r>
          </a:p>
          <a:p>
            <a:pPr marL="0" indent="0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fr-BE" altLang="en-US" sz="1600" dirty="0" smtClean="0">
                <a:solidFill>
                  <a:srgbClr val="000000"/>
                </a:solidFill>
                <a:latin typeface="+mn-lt"/>
              </a:rPr>
              <a:t>Climate change</a:t>
            </a:r>
          </a:p>
          <a:p>
            <a:pPr marL="0" indent="0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fr-BE" altLang="en-US" sz="1600" dirty="0" smtClean="0">
                <a:solidFill>
                  <a:srgbClr val="000000"/>
                </a:solidFill>
                <a:latin typeface="+mn-lt"/>
              </a:rPr>
              <a:t>Urban issues</a:t>
            </a:r>
          </a:p>
        </p:txBody>
      </p:sp>
      <p:cxnSp>
        <p:nvCxnSpPr>
          <p:cNvPr id="33" name="Straight Arrow Connector 32"/>
          <p:cNvCxnSpPr>
            <a:endCxn id="31" idx="1"/>
          </p:cNvCxnSpPr>
          <p:nvPr/>
        </p:nvCxnSpPr>
        <p:spPr>
          <a:xfrm flipV="1">
            <a:off x="5111877" y="3403192"/>
            <a:ext cx="3758184" cy="16926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9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5002" y="206238"/>
            <a:ext cx="10515600" cy="782357"/>
          </a:xfrm>
        </p:spPr>
        <p:txBody>
          <a:bodyPr/>
          <a:lstStyle/>
          <a:p>
            <a:r>
              <a:rPr lang="en-US" sz="3200" b="1" dirty="0" smtClean="0"/>
              <a:t>Horizon Europe missions</a:t>
            </a:r>
            <a:endParaRPr lang="en-GB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4794242" y="3944298"/>
            <a:ext cx="2512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srgbClr val="0E41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GB" sz="2800" b="1" dirty="0" err="1">
                <a:solidFill>
                  <a:srgbClr val="0E41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ission</a:t>
            </a:r>
            <a:r>
              <a:rPr lang="en-GB" sz="2800" b="1" dirty="0">
                <a:solidFill>
                  <a:srgbClr val="0E41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areas</a:t>
            </a:r>
            <a:endParaRPr lang="en-GB" sz="2800" b="1" dirty="0">
              <a:solidFill>
                <a:srgbClr val="FFD62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20" y="3379097"/>
            <a:ext cx="1440000" cy="1440000"/>
          </a:xfrm>
          <a:prstGeom prst="rect">
            <a:avLst/>
          </a:prstGeom>
        </p:spPr>
      </p:pic>
      <p:sp>
        <p:nvSpPr>
          <p:cNvPr id="14" name="ZoneTexte 3">
            <a:extLst>
              <a:ext uri="{FF2B5EF4-FFF2-40B4-BE49-F238E27FC236}">
                <a16:creationId xmlns:a16="http://schemas.microsoft.com/office/drawing/2014/main" id="{69455E74-2D0E-461A-A7F6-05519A7E8767}"/>
              </a:ext>
            </a:extLst>
          </p:cNvPr>
          <p:cNvSpPr txBox="1"/>
          <p:nvPr/>
        </p:nvSpPr>
        <p:spPr>
          <a:xfrm>
            <a:off x="4568263" y="4391439"/>
            <a:ext cx="2239142" cy="1128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>
              <a:lnSpc>
                <a:spcPct val="180000"/>
              </a:lnSpc>
              <a:spcBef>
                <a:spcPts val="1200"/>
              </a:spcBef>
              <a:buClr>
                <a:srgbClr val="F8A907"/>
              </a:buClr>
              <a:defRPr/>
            </a:pPr>
            <a:endParaRPr lang="en-US" dirty="0">
              <a:solidFill>
                <a:srgbClr val="878685">
                  <a:lumMod val="50000"/>
                </a:srgbClr>
              </a:solidFill>
              <a:latin typeface="Arial"/>
            </a:endParaRPr>
          </a:p>
          <a:p>
            <a:pPr lvl="1" fontAlgn="base">
              <a:lnSpc>
                <a:spcPct val="180000"/>
              </a:lnSpc>
              <a:spcBef>
                <a:spcPts val="300"/>
              </a:spcBef>
              <a:buClr>
                <a:srgbClr val="F8A907"/>
              </a:buClr>
              <a:defRPr/>
            </a:pPr>
            <a:r>
              <a:rPr lang="en-US" dirty="0">
                <a:solidFill>
                  <a:srgbClr val="878685">
                    <a:lumMod val="50000"/>
                  </a:srgbClr>
                </a:solidFill>
                <a:latin typeface="Arial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46" y="2080587"/>
            <a:ext cx="1440000" cy="144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18" y="3379097"/>
            <a:ext cx="1440000" cy="144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31862" y="1146473"/>
            <a:ext cx="331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878685">
                    <a:lumMod val="50000"/>
                  </a:srgbClr>
                </a:solidFill>
                <a:latin typeface="Verdana" pitchFamily="34" charset="0"/>
              </a:rPr>
              <a:t>Adaptation to climate change, including societal transformation</a:t>
            </a:r>
            <a:endParaRPr lang="en-GB" sz="1600" b="1" dirty="0" err="1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86585" y="3944297"/>
            <a:ext cx="110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878685">
                    <a:lumMod val="50000"/>
                  </a:srgbClr>
                </a:solidFill>
                <a:latin typeface="Verdana" pitchFamily="34" charset="0"/>
              </a:rPr>
              <a:t>Cancer</a:t>
            </a:r>
            <a:endParaRPr lang="en-GB" sz="1600" b="1" dirty="0" err="1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1328" y="3328744"/>
            <a:ext cx="1466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878685">
                    <a:lumMod val="50000"/>
                  </a:srgbClr>
                </a:solidFill>
                <a:latin typeface="Verdana" pitchFamily="34" charset="0"/>
              </a:rPr>
              <a:t>Healthy oceans, seas, coastal and inland waters </a:t>
            </a:r>
            <a:endParaRPr lang="en-GB" sz="1600" b="1" dirty="0" err="1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3418" y="5635951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878685">
                    <a:lumMod val="50000"/>
                  </a:srgbClr>
                </a:solidFill>
                <a:latin typeface="Verdana" pitchFamily="34" charset="0"/>
              </a:rPr>
              <a:t>Soil health and food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15931" y="5715258"/>
            <a:ext cx="204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300"/>
              </a:spcBef>
              <a:buClr>
                <a:srgbClr val="F8A907"/>
              </a:buClr>
              <a:defRPr/>
            </a:pPr>
            <a:r>
              <a:rPr lang="en-US" sz="1600" b="1" dirty="0">
                <a:solidFill>
                  <a:srgbClr val="878685">
                    <a:lumMod val="50000"/>
                  </a:srgbClr>
                </a:solidFill>
                <a:latin typeface="Verdana" pitchFamily="34" charset="0"/>
              </a:rPr>
              <a:t>Climate-neutral and smart cities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37" y="5286482"/>
            <a:ext cx="1440000" cy="144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54" y="5286482"/>
            <a:ext cx="143751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9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92333" y="2607381"/>
            <a:ext cx="8280641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>
            <a:lvl1pPr marL="390525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128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4335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9558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4765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9337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3909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8481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3053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14455" y="440480"/>
            <a:ext cx="11019339" cy="58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 anchor="ctr">
            <a:spAutoFit/>
          </a:bodyPr>
          <a:lstStyle>
            <a:lvl1pPr marL="407988" indent="-407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913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42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652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859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FF0000"/>
              </a:buClr>
              <a:defRPr/>
            </a:pPr>
            <a:r>
              <a:rPr lang="fr-BE" altLang="en-US" sz="3200" b="1" dirty="0" smtClean="0">
                <a:solidFill>
                  <a:schemeClr val="tx2"/>
                </a:solidFill>
                <a:latin typeface="+mn-lt"/>
              </a:rPr>
              <a:t>How </a:t>
            </a:r>
            <a:r>
              <a:rPr lang="fr-BE" altLang="en-US" sz="3200" b="1" dirty="0" err="1" smtClean="0">
                <a:solidFill>
                  <a:schemeClr val="tx2"/>
                </a:solidFill>
                <a:latin typeface="+mn-lt"/>
              </a:rPr>
              <a:t>does</a:t>
            </a:r>
            <a:r>
              <a:rPr lang="fr-BE" altLang="en-US" sz="3200" b="1" dirty="0" smtClean="0">
                <a:solidFill>
                  <a:schemeClr val="tx2"/>
                </a:solidFill>
                <a:latin typeface="+mn-lt"/>
              </a:rPr>
              <a:t> a call for </a:t>
            </a:r>
            <a:r>
              <a:rPr lang="fr-BE" altLang="en-US" sz="3200" b="1" dirty="0" err="1" smtClean="0">
                <a:solidFill>
                  <a:schemeClr val="tx2"/>
                </a:solidFill>
                <a:latin typeface="+mn-lt"/>
              </a:rPr>
              <a:t>proposals</a:t>
            </a:r>
            <a:r>
              <a:rPr lang="fr-BE" altLang="en-US" sz="3200" b="1" dirty="0" smtClean="0">
                <a:solidFill>
                  <a:schemeClr val="tx2"/>
                </a:solidFill>
                <a:latin typeface="+mn-lt"/>
              </a:rPr>
              <a:t> come about?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893" y="2232470"/>
            <a:ext cx="9127427" cy="220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434" y="292876"/>
            <a:ext cx="10515600" cy="782357"/>
          </a:xfrm>
        </p:spPr>
        <p:txBody>
          <a:bodyPr/>
          <a:lstStyle/>
          <a:p>
            <a:r>
              <a:rPr lang="fr-BE" sz="3200" b="1" dirty="0" err="1" smtClean="0"/>
              <a:t>From</a:t>
            </a:r>
            <a:r>
              <a:rPr lang="fr-BE" sz="3200" b="1" dirty="0" smtClean="0"/>
              <a:t> adoption of HE to calls for </a:t>
            </a:r>
            <a:r>
              <a:rPr lang="fr-BE" sz="3200" b="1" dirty="0" err="1" smtClean="0"/>
              <a:t>proposals</a:t>
            </a:r>
            <a:endParaRPr lang="en-GB" sz="32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9084" y="1471527"/>
            <a:ext cx="11019339" cy="304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 anchor="ctr">
            <a:spAutoFit/>
          </a:bodyPr>
          <a:lstStyle>
            <a:lvl1pPr marL="407988" indent="-407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1913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42988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652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8597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2400" dirty="0" smtClean="0">
                <a:solidFill>
                  <a:srgbClr val="000000"/>
                </a:solidFill>
                <a:latin typeface="+mn-lt"/>
              </a:rPr>
              <a:t>EU </a:t>
            </a:r>
            <a:r>
              <a:rPr lang="fr-BE" altLang="en-US" sz="2400" dirty="0" err="1" smtClean="0">
                <a:solidFill>
                  <a:srgbClr val="000000"/>
                </a:solidFill>
                <a:latin typeface="+mn-lt"/>
              </a:rPr>
              <a:t>policy</a:t>
            </a:r>
            <a:r>
              <a:rPr lang="fr-BE" altLang="en-US" sz="2400" dirty="0" smtClean="0">
                <a:solidFill>
                  <a:srgbClr val="000000"/>
                </a:solidFill>
                <a:latin typeface="+mn-lt"/>
              </a:rPr>
              <a:t> initiatives</a:t>
            </a:r>
          </a:p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2400" dirty="0" smtClean="0">
                <a:solidFill>
                  <a:srgbClr val="000000"/>
                </a:solidFill>
                <a:latin typeface="+mn-lt"/>
              </a:rPr>
              <a:t>WHO E&amp;H </a:t>
            </a:r>
            <a:r>
              <a:rPr lang="fr-BE" altLang="en-US" sz="2400" dirty="0" err="1" smtClean="0">
                <a:solidFill>
                  <a:srgbClr val="000000"/>
                </a:solidFill>
                <a:latin typeface="+mn-lt"/>
              </a:rPr>
              <a:t>process</a:t>
            </a:r>
            <a:r>
              <a:rPr lang="fr-BE" altLang="en-US" sz="2400" dirty="0" smtClean="0">
                <a:solidFill>
                  <a:srgbClr val="000000"/>
                </a:solidFill>
                <a:latin typeface="+mn-lt"/>
              </a:rPr>
              <a:t> – WHO reports</a:t>
            </a:r>
          </a:p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2400" dirty="0" smtClean="0">
                <a:solidFill>
                  <a:srgbClr val="000000"/>
                </a:solidFill>
                <a:latin typeface="+mn-lt"/>
              </a:rPr>
              <a:t>Workshops, </a:t>
            </a:r>
            <a:r>
              <a:rPr lang="fr-BE" altLang="en-US" sz="2400" dirty="0" err="1" smtClean="0">
                <a:solidFill>
                  <a:srgbClr val="000000"/>
                </a:solidFill>
                <a:latin typeface="+mn-lt"/>
              </a:rPr>
              <a:t>scientific</a:t>
            </a:r>
            <a:r>
              <a:rPr lang="fr-BE" alt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BE" altLang="en-US" sz="2400" dirty="0" err="1" smtClean="0">
                <a:solidFill>
                  <a:srgbClr val="000000"/>
                </a:solidFill>
                <a:latin typeface="+mn-lt"/>
              </a:rPr>
              <a:t>conferences</a:t>
            </a:r>
            <a:endParaRPr lang="fr-BE" altLang="en-US" sz="2400" dirty="0" smtClean="0">
              <a:solidFill>
                <a:srgbClr val="000000"/>
              </a:solidFill>
              <a:latin typeface="+mn-lt"/>
            </a:endParaRPr>
          </a:p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2400" dirty="0" smtClean="0">
                <a:solidFill>
                  <a:srgbClr val="000000"/>
                </a:solidFill>
                <a:latin typeface="+mn-lt"/>
              </a:rPr>
              <a:t>Programme </a:t>
            </a:r>
            <a:r>
              <a:rPr lang="fr-BE" altLang="en-US" sz="2400" dirty="0" err="1" smtClean="0">
                <a:solidFill>
                  <a:srgbClr val="000000"/>
                </a:solidFill>
                <a:latin typeface="+mn-lt"/>
              </a:rPr>
              <a:t>Committee</a:t>
            </a:r>
            <a:endParaRPr lang="fr-BE" altLang="en-US" sz="2400" dirty="0" smtClean="0">
              <a:solidFill>
                <a:srgbClr val="000000"/>
              </a:solidFill>
              <a:latin typeface="+mn-lt"/>
            </a:endParaRPr>
          </a:p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2400" dirty="0" smtClean="0">
                <a:solidFill>
                  <a:srgbClr val="000000"/>
                </a:solidFill>
                <a:latin typeface="+mn-lt"/>
              </a:rPr>
              <a:t>Reports </a:t>
            </a:r>
            <a:r>
              <a:rPr lang="fr-BE" altLang="en-US" sz="2400" dirty="0" err="1" smtClean="0">
                <a:solidFill>
                  <a:srgbClr val="000000"/>
                </a:solidFill>
                <a:latin typeface="+mn-lt"/>
              </a:rPr>
              <a:t>from</a:t>
            </a:r>
            <a:r>
              <a:rPr lang="fr-BE" alt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BE" altLang="en-US" sz="2400" dirty="0" err="1" smtClean="0">
                <a:solidFill>
                  <a:srgbClr val="000000"/>
                </a:solidFill>
                <a:latin typeface="+mn-lt"/>
              </a:rPr>
              <a:t>scientific</a:t>
            </a:r>
            <a:r>
              <a:rPr lang="fr-BE" altLang="en-US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BE" altLang="en-US" sz="2400" dirty="0" err="1" smtClean="0">
                <a:solidFill>
                  <a:srgbClr val="000000"/>
                </a:solidFill>
                <a:latin typeface="+mn-lt"/>
              </a:rPr>
              <a:t>committees</a:t>
            </a:r>
            <a:r>
              <a:rPr lang="fr-BE" altLang="en-US" sz="2400" dirty="0" smtClean="0">
                <a:solidFill>
                  <a:srgbClr val="000000"/>
                </a:solidFill>
                <a:latin typeface="+mn-lt"/>
              </a:rPr>
              <a:t> (SAM </a:t>
            </a:r>
            <a:r>
              <a:rPr lang="fr-BE" altLang="en-US" sz="2400" dirty="0" err="1" smtClean="0">
                <a:solidFill>
                  <a:srgbClr val="000000"/>
                </a:solidFill>
                <a:latin typeface="+mn-lt"/>
              </a:rPr>
              <a:t>etc</a:t>
            </a:r>
            <a:r>
              <a:rPr lang="fr-BE" altLang="en-US" sz="24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2400" dirty="0" err="1" smtClean="0">
                <a:solidFill>
                  <a:srgbClr val="000000"/>
                </a:solidFill>
                <a:latin typeface="+mn-lt"/>
              </a:rPr>
              <a:t>SRIAs</a:t>
            </a:r>
            <a:endParaRPr lang="fr-BE" altLang="en-US" sz="2400" dirty="0" smtClean="0">
              <a:solidFill>
                <a:srgbClr val="000000"/>
              </a:solidFill>
              <a:latin typeface="+mn-lt"/>
            </a:endParaRPr>
          </a:p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BE" altLang="en-US" sz="2400" dirty="0" smtClean="0">
                <a:solidFill>
                  <a:srgbClr val="000000"/>
                </a:solidFill>
                <a:latin typeface="+mn-lt"/>
              </a:rPr>
              <a:t>Coordination and support actions (HERA, ENBEL </a:t>
            </a:r>
            <a:r>
              <a:rPr lang="fr-BE" altLang="en-US" sz="2400" dirty="0" err="1" smtClean="0">
                <a:solidFill>
                  <a:srgbClr val="000000"/>
                </a:solidFill>
                <a:latin typeface="+mn-lt"/>
              </a:rPr>
              <a:t>etc</a:t>
            </a:r>
            <a:r>
              <a:rPr lang="fr-BE" altLang="en-US" sz="2400" dirty="0">
                <a:solidFill>
                  <a:srgbClr val="000000"/>
                </a:solidFill>
                <a:latin typeface="+mn-lt"/>
              </a:rPr>
              <a:t>)</a:t>
            </a:r>
            <a:endParaRPr lang="fr-BE" altLang="en-US" sz="2400" dirty="0" smtClean="0">
              <a:solidFill>
                <a:srgbClr val="000000"/>
              </a:solidFill>
              <a:latin typeface="+mn-lt"/>
            </a:endParaRPr>
          </a:p>
          <a:p>
            <a:pPr fontAlgn="base"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fr-BE" altLang="en-US" sz="2400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37" y="4145280"/>
            <a:ext cx="6502527" cy="21903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4086" y="6244184"/>
            <a:ext cx="10389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ec.europa.eu/info/research-and-innovation/funding/funding-opportunities/funding-programmes-and-open-calls/horizon-europe/strategic-plan_en</a:t>
            </a:r>
            <a:endParaRPr lang="en-GB" dirty="0" smtClean="0"/>
          </a:p>
          <a:p>
            <a:pPr algn="ctr"/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98264" y="5568696"/>
            <a:ext cx="9144" cy="766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8065008" y="1471527"/>
            <a:ext cx="768096" cy="27712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9226296" y="2551176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Sources for </a:t>
            </a:r>
            <a:r>
              <a:rPr lang="fr-BE" sz="2400" dirty="0" err="1" smtClean="0"/>
              <a:t>ideas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08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21" y="1289407"/>
            <a:ext cx="3744000" cy="361287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1259715" y="381407"/>
            <a:ext cx="10012061" cy="89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marL="0" marR="0" lvl="0" indent="0" algn="l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BE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kumimoji="0" lang="fr-BE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BE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kumimoji="0" lang="fr-BE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BE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</a:t>
            </a:r>
            <a:r>
              <a:rPr kumimoji="0" lang="fr-BE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kumimoji="0" lang="fr-BE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kumimoji="0" lang="fr-BE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kumimoji="0" lang="fr-BE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</a:t>
            </a:r>
            <a:r>
              <a:rPr kumimoji="0" lang="fr-BE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BE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kumimoji="0" lang="fr-BE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)?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BE" alt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GB" altLang="en-US" sz="2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65" y="1458685"/>
            <a:ext cx="3731168" cy="339275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3120" y="4913262"/>
            <a:ext cx="391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Environmental</a:t>
            </a: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stressors</a:t>
            </a: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fr-BE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exposures</a:t>
            </a: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cxnSpLocks/>
            <a:stCxn id="7" idx="2"/>
          </p:cNvCxnSpPr>
          <p:nvPr/>
        </p:nvCxnSpPr>
        <p:spPr>
          <a:xfrm>
            <a:off x="6384592" y="1908079"/>
            <a:ext cx="1518784" cy="1172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07302" y="1261748"/>
            <a:ext cx="155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Respiratory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disease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cxnSpLocks/>
            <a:stCxn id="14" idx="1"/>
          </p:cNvCxnSpPr>
          <p:nvPr/>
        </p:nvCxnSpPr>
        <p:spPr>
          <a:xfrm flipH="1">
            <a:off x="8202053" y="2288363"/>
            <a:ext cx="1882743" cy="901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105649" y="1469803"/>
            <a:ext cx="1574744" cy="1289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11" idx="1"/>
          </p:cNvCxnSpPr>
          <p:nvPr/>
        </p:nvCxnSpPr>
        <p:spPr>
          <a:xfrm flipH="1" flipV="1">
            <a:off x="8126305" y="2554484"/>
            <a:ext cx="2095440" cy="531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21745" y="2901622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Cancer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126" y="4872516"/>
            <a:ext cx="1836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Fertility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problems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82327" y="1240943"/>
            <a:ext cx="2439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Neurodevelopmental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disorders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4796" y="1965197"/>
            <a:ext cx="207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Cardiometabolic</a:t>
            </a:r>
            <a:r>
              <a:rPr kumimoji="0" lang="fr-B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diseases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8166349" y="4614580"/>
            <a:ext cx="2055398" cy="483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52493" y="4878087"/>
            <a:ext cx="309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</a:t>
            </a: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effects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>
          <a:xfrm rot="16200000">
            <a:off x="4513155" y="2333007"/>
            <a:ext cx="1640748" cy="1694233"/>
          </a:xfrm>
          <a:prstGeom prst="downArrow">
            <a:avLst>
              <a:gd name="adj1" fmla="val 50000"/>
              <a:gd name="adj2" fmla="val 493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86412" y="2693397"/>
            <a:ext cx="1704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Major </a:t>
            </a:r>
            <a:r>
              <a:rPr kumimoji="0" lang="fr-BE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determinant</a:t>
            </a: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fr-BE" sz="1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</a:t>
            </a:r>
            <a:r>
              <a:rPr kumimoji="0" lang="fr-BE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4136" y="5505517"/>
            <a:ext cx="6544001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Genetics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loads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gun but 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pulls the trigger! </a:t>
            </a:r>
            <a:r>
              <a:rPr kumimoji="0" lang="fr-BE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Francis </a:t>
            </a: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Collins, </a:t>
            </a:r>
            <a:r>
              <a:rPr kumimoji="0" lang="fr-BE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Director</a:t>
            </a:r>
            <a:r>
              <a:rPr kumimoji="0" lang="fr-BE" sz="16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US National Institutes of </a:t>
            </a:r>
            <a:r>
              <a:rPr kumimoji="0" lang="fr-BE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</a:t>
            </a:r>
            <a:endParaRPr kumimoji="0" lang="fr-BE" sz="16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4037764" y="6330386"/>
              <a:ext cx="4943960" cy="498502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18684" y="6311310"/>
                <a:ext cx="4982121" cy="536654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Rectangle 33"/>
          <p:cNvSpPr/>
          <p:nvPr/>
        </p:nvSpPr>
        <p:spPr>
          <a:xfrm>
            <a:off x="8981724" y="4518766"/>
            <a:ext cx="26068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© </a:t>
            </a:r>
            <a:r>
              <a:rPr kumimoji="0" lang="en-GB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designua</a:t>
            </a: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#175591740, 2019. Source: stock.adobe.com</a:t>
            </a:r>
          </a:p>
        </p:txBody>
      </p:sp>
    </p:spTree>
    <p:extLst>
      <p:ext uri="{BB962C8B-B14F-4D97-AF65-F5344CB8AC3E}">
        <p14:creationId xmlns:p14="http://schemas.microsoft.com/office/powerpoint/2010/main" val="17192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7570" y="576340"/>
            <a:ext cx="10515600" cy="782357"/>
          </a:xfrm>
        </p:spPr>
        <p:txBody>
          <a:bodyPr/>
          <a:lstStyle/>
          <a:p>
            <a:r>
              <a:rPr lang="fr-BE" sz="3200" b="1" dirty="0" smtClean="0"/>
              <a:t>First call for </a:t>
            </a:r>
            <a:r>
              <a:rPr lang="fr-BE" sz="3200" b="1" dirty="0" err="1" smtClean="0"/>
              <a:t>proposals</a:t>
            </a:r>
            <a:r>
              <a:rPr lang="fr-BE" sz="3200" b="1" dirty="0" smtClean="0"/>
              <a:t> of Destination 2: </a:t>
            </a:r>
            <a:r>
              <a:rPr lang="en-US" sz="3200" b="1" dirty="0"/>
              <a:t>Living and working in a health-promoting </a:t>
            </a:r>
            <a:r>
              <a:rPr lang="en-US" sz="3200" b="1" dirty="0" smtClean="0"/>
              <a:t>environment of the Health cluster</a:t>
            </a:r>
            <a:endParaRPr lang="en-GB" sz="3200" b="1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56031" y="1919370"/>
            <a:ext cx="9863331" cy="3638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Clr>
                <a:schemeClr val="accent2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environment we live and work in is a major determinant of our health and well-being.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ctr">
              <a:buClr>
                <a:schemeClr val="accent2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Environmental </a:t>
            </a:r>
            <a:r>
              <a:rPr lang="en-US" sz="2000" dirty="0">
                <a:solidFill>
                  <a:schemeClr val="tx1"/>
                </a:solidFill>
              </a:rPr>
              <a:t>factors are estimated to account for almost 20% of all deaths in Europe.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000" b="0" dirty="0" smtClean="0">
                <a:solidFill>
                  <a:schemeClr val="tx1"/>
                </a:solidFill>
              </a:rPr>
              <a:t>Destination </a:t>
            </a:r>
            <a:r>
              <a:rPr lang="en-US" sz="2000" b="0" dirty="0">
                <a:solidFill>
                  <a:schemeClr val="tx1"/>
                </a:solidFill>
              </a:rPr>
              <a:t>2 →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en-US" sz="2000" b="0" dirty="0">
                <a:solidFill>
                  <a:schemeClr val="tx1"/>
                </a:solidFill>
              </a:rPr>
              <a:t>filling knowledge gaps in the understanding of the impacts on our health and well-being of those environmental, occupational and socio-economic risk factors that have the most significant or widespread societal impacts</a:t>
            </a:r>
            <a:r>
              <a:rPr lang="en-US" sz="2000" b="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Clr>
                <a:schemeClr val="accent2"/>
              </a:buClr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en-US" sz="2000" b="0" dirty="0" smtClean="0">
                <a:solidFill>
                  <a:schemeClr val="tx1"/>
                </a:solidFill>
              </a:rPr>
              <a:t>Results will </a:t>
            </a:r>
            <a:r>
              <a:rPr lang="en-US" sz="2000" b="0" dirty="0">
                <a:solidFill>
                  <a:schemeClr val="tx1"/>
                </a:solidFill>
              </a:rPr>
              <a:t>support the EU’s environment and health policies and overarching policy frameworks such as the European Green Deal, the Chemical Strategy for Sustainability, the 8th Environment Action </a:t>
            </a:r>
            <a:r>
              <a:rPr lang="en-US" sz="2000" b="0" dirty="0" err="1">
                <a:solidFill>
                  <a:schemeClr val="tx1"/>
                </a:solidFill>
              </a:rPr>
              <a:t>Programme</a:t>
            </a:r>
            <a:r>
              <a:rPr lang="en-US" sz="2000" b="0" dirty="0">
                <a:solidFill>
                  <a:schemeClr val="tx1"/>
                </a:solidFill>
              </a:rPr>
              <a:t>, the EU Strategic Framework on Health and Safety at Work as well as the WHO European Environment and Health Process (EHP).</a:t>
            </a: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fr-BE" sz="2000" b="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46" y="2730190"/>
            <a:ext cx="2376854" cy="237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Destination 2: Topics in WP 2021-2022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8962902" y="3821962"/>
            <a:ext cx="2520000" cy="230410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600" dirty="0"/>
              <a:t>HORIZON-HLTH-2022-ENVHLTH-04-01: </a:t>
            </a:r>
            <a:r>
              <a:rPr lang="en-US" sz="1600" b="1" dirty="0"/>
              <a:t>Methods for assessing health-related costs of environmental </a:t>
            </a:r>
            <a:r>
              <a:rPr lang="en-US" sz="1600" b="1" dirty="0" smtClean="0"/>
              <a:t>stressors</a:t>
            </a:r>
          </a:p>
          <a:p>
            <a:pPr>
              <a:spcAft>
                <a:spcPts val="0"/>
              </a:spcAft>
            </a:pPr>
            <a:r>
              <a:rPr lang="en-GB" sz="1600" b="1" dirty="0" smtClean="0"/>
              <a:t>Closure</a:t>
            </a:r>
            <a:r>
              <a:rPr lang="en-GB" sz="1600" b="1" dirty="0"/>
              <a:t>: </a:t>
            </a:r>
            <a:r>
              <a:rPr lang="en-GB" sz="1600" b="1" dirty="0" smtClean="0"/>
              <a:t>21.04.2022</a:t>
            </a:r>
            <a:endParaRPr lang="en-GB" sz="1600" b="1" dirty="0"/>
          </a:p>
          <a:p>
            <a:pPr>
              <a:spcAft>
                <a:spcPts val="0"/>
              </a:spcAft>
            </a:pPr>
            <a:r>
              <a:rPr lang="en-GB" sz="1600" dirty="0"/>
              <a:t>Tot: 30M€</a:t>
            </a:r>
          </a:p>
          <a:p>
            <a:pPr>
              <a:spcAft>
                <a:spcPts val="0"/>
              </a:spcAft>
            </a:pPr>
            <a:r>
              <a:rPr lang="en-GB" sz="1600" dirty="0"/>
              <a:t>Project size: </a:t>
            </a:r>
            <a:r>
              <a:rPr lang="en-GB" sz="1600" dirty="0" smtClean="0"/>
              <a:t>4M</a:t>
            </a:r>
            <a:r>
              <a:rPr lang="en-GB" sz="1600" dirty="0"/>
              <a:t>€</a:t>
            </a:r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1"/>
          </p:nvPr>
        </p:nvSpPr>
        <p:spPr>
          <a:xfrm>
            <a:off x="6225702" y="3831895"/>
            <a:ext cx="2520000" cy="230410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600" dirty="0"/>
              <a:t>HORIZON-HLTH-2021-ENVHLTH-02-03: </a:t>
            </a:r>
            <a:r>
              <a:rPr lang="en-US" sz="1600" b="1" dirty="0"/>
              <a:t>Health impacts of climate </a:t>
            </a:r>
            <a:r>
              <a:rPr lang="en-US" sz="1600" b="1" dirty="0" smtClean="0"/>
              <a:t>change: </a:t>
            </a:r>
            <a:r>
              <a:rPr lang="en-US" sz="1600" b="1" dirty="0"/>
              <a:t>costs and benefits of action and inaction</a:t>
            </a:r>
          </a:p>
          <a:p>
            <a:pPr>
              <a:spcAft>
                <a:spcPts val="0"/>
              </a:spcAft>
            </a:pPr>
            <a:r>
              <a:rPr lang="en-GB" sz="1600" b="1" dirty="0" smtClean="0"/>
              <a:t>Closure</a:t>
            </a:r>
            <a:r>
              <a:rPr lang="en-GB" sz="1600" b="1" dirty="0"/>
              <a:t>: </a:t>
            </a:r>
            <a:r>
              <a:rPr lang="en-GB" sz="1600" b="1" dirty="0">
                <a:solidFill>
                  <a:srgbClr val="FF0000"/>
                </a:solidFill>
              </a:rPr>
              <a:t>21.09.2021</a:t>
            </a:r>
          </a:p>
          <a:p>
            <a:pPr>
              <a:spcAft>
                <a:spcPts val="0"/>
              </a:spcAft>
            </a:pPr>
            <a:r>
              <a:rPr lang="en-GB" sz="1600" dirty="0"/>
              <a:t>Tot: </a:t>
            </a:r>
            <a:r>
              <a:rPr lang="en-GB" sz="1600" dirty="0" smtClean="0"/>
              <a:t>60M</a:t>
            </a:r>
            <a:r>
              <a:rPr lang="en-GB" sz="1600" dirty="0"/>
              <a:t>€</a:t>
            </a:r>
          </a:p>
          <a:p>
            <a:pPr>
              <a:spcAft>
                <a:spcPts val="0"/>
              </a:spcAft>
            </a:pPr>
            <a:r>
              <a:rPr lang="en-GB" sz="1600" dirty="0"/>
              <a:t>Project size: </a:t>
            </a:r>
            <a:r>
              <a:rPr lang="en-GB" sz="1600" dirty="0" smtClean="0"/>
              <a:t>10M</a:t>
            </a:r>
            <a:r>
              <a:rPr lang="en-GB" sz="1600" dirty="0"/>
              <a:t>€</a:t>
            </a:r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2"/>
          </p:nvPr>
        </p:nvSpPr>
        <p:spPr>
          <a:xfrm>
            <a:off x="3488502" y="3821961"/>
            <a:ext cx="2520000" cy="2160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600" dirty="0"/>
              <a:t>HORIZON-HLTH-2021-ENVHLTH-02-02</a:t>
            </a:r>
            <a:r>
              <a:rPr lang="en-US" sz="1600" b="1" dirty="0"/>
              <a:t>: Indoor air quality and </a:t>
            </a:r>
            <a:r>
              <a:rPr lang="en-US" sz="1600" b="1" dirty="0" smtClean="0"/>
              <a:t>health</a:t>
            </a:r>
          </a:p>
          <a:p>
            <a:pPr>
              <a:spcAft>
                <a:spcPts val="0"/>
              </a:spcAft>
            </a:pPr>
            <a:r>
              <a:rPr lang="en-GB" sz="1600" b="1" dirty="0" smtClean="0"/>
              <a:t>Closure</a:t>
            </a:r>
            <a:r>
              <a:rPr lang="en-GB" sz="1600" b="1" dirty="0"/>
              <a:t>: </a:t>
            </a:r>
            <a:r>
              <a:rPr lang="en-GB" sz="1600" b="1" dirty="0">
                <a:solidFill>
                  <a:srgbClr val="FF0000"/>
                </a:solidFill>
              </a:rPr>
              <a:t>21.09.2021</a:t>
            </a:r>
          </a:p>
          <a:p>
            <a:pPr>
              <a:spcAft>
                <a:spcPts val="0"/>
              </a:spcAft>
            </a:pPr>
            <a:r>
              <a:rPr lang="en-GB" sz="1600" dirty="0"/>
              <a:t>Tot: </a:t>
            </a:r>
            <a:r>
              <a:rPr lang="en-GB" sz="1600" dirty="0" smtClean="0"/>
              <a:t>40M</a:t>
            </a:r>
            <a:r>
              <a:rPr lang="en-GB" sz="1600" dirty="0"/>
              <a:t>€</a:t>
            </a:r>
          </a:p>
          <a:p>
            <a:pPr>
              <a:spcAft>
                <a:spcPts val="0"/>
              </a:spcAft>
            </a:pPr>
            <a:r>
              <a:rPr lang="en-GB" sz="1600" dirty="0"/>
              <a:t>Project size: </a:t>
            </a:r>
            <a:r>
              <a:rPr lang="en-GB" sz="1600" dirty="0" smtClean="0"/>
              <a:t>8M</a:t>
            </a:r>
            <a:r>
              <a:rPr lang="en-GB" sz="1600" dirty="0"/>
              <a:t>€</a:t>
            </a:r>
          </a:p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3"/>
          </p:nvPr>
        </p:nvSpPr>
        <p:spPr>
          <a:xfrm>
            <a:off x="732726" y="3821960"/>
            <a:ext cx="2520000" cy="2160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1600" dirty="0" smtClean="0"/>
              <a:t>HORIZON-HLTH-2021-ENVHLTH-02-01: </a:t>
            </a:r>
            <a:r>
              <a:rPr lang="en-GB" sz="1600" b="1" dirty="0" smtClean="0"/>
              <a:t>Exposure </a:t>
            </a:r>
            <a:r>
              <a:rPr lang="en-GB" sz="1600" b="1" dirty="0"/>
              <a:t>to electromagnetic fields (EMF) and </a:t>
            </a:r>
            <a:r>
              <a:rPr lang="en-GB" sz="1600" b="1" dirty="0" smtClean="0"/>
              <a:t>health</a:t>
            </a:r>
          </a:p>
          <a:p>
            <a:pPr>
              <a:spcAft>
                <a:spcPts val="0"/>
              </a:spcAft>
            </a:pPr>
            <a:r>
              <a:rPr lang="en-GB" sz="1600" b="1" dirty="0" smtClean="0"/>
              <a:t>Closure: </a:t>
            </a:r>
            <a:r>
              <a:rPr lang="en-GB" sz="1600" b="1" dirty="0" smtClean="0">
                <a:solidFill>
                  <a:srgbClr val="FF0000"/>
                </a:solidFill>
              </a:rPr>
              <a:t>21.09.2021</a:t>
            </a:r>
          </a:p>
          <a:p>
            <a:pPr>
              <a:spcAft>
                <a:spcPts val="0"/>
              </a:spcAft>
            </a:pPr>
            <a:r>
              <a:rPr lang="en-GB" sz="1600" dirty="0" smtClean="0"/>
              <a:t>Tot: 30M€</a:t>
            </a:r>
          </a:p>
          <a:p>
            <a:pPr>
              <a:spcAft>
                <a:spcPts val="0"/>
              </a:spcAft>
            </a:pPr>
            <a:r>
              <a:rPr lang="en-GB" sz="1600" dirty="0" smtClean="0"/>
              <a:t>Project size: 8M€</a:t>
            </a:r>
          </a:p>
          <a:p>
            <a:endParaRPr lang="en-GB" sz="1600" b="1" dirty="0"/>
          </a:p>
          <a:p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9716220" y="2190504"/>
            <a:ext cx="864000" cy="864000"/>
            <a:chOff x="4409515" y="2641504"/>
            <a:chExt cx="864000" cy="864000"/>
          </a:xfrm>
          <a:solidFill>
            <a:srgbClr val="931680"/>
          </a:solidFill>
        </p:grpSpPr>
        <p:sp>
          <p:nvSpPr>
            <p:cNvPr id="15" name="Oval 14"/>
            <p:cNvSpPr/>
            <p:nvPr/>
          </p:nvSpPr>
          <p:spPr>
            <a:xfrm>
              <a:off x="4409515" y="2641504"/>
              <a:ext cx="864000" cy="86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223" y="2700771"/>
              <a:ext cx="745467" cy="745467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1323742" y="2189761"/>
            <a:ext cx="864000" cy="864000"/>
            <a:chOff x="7805857" y="3724632"/>
            <a:chExt cx="864000" cy="864000"/>
          </a:xfrm>
        </p:grpSpPr>
        <p:sp>
          <p:nvSpPr>
            <p:cNvPr id="18" name="Oval 17"/>
            <p:cNvSpPr/>
            <p:nvPr/>
          </p:nvSpPr>
          <p:spPr>
            <a:xfrm>
              <a:off x="7805857" y="3724632"/>
              <a:ext cx="864000" cy="86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24" y="3780099"/>
              <a:ext cx="753067" cy="75306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195426" y="2189761"/>
            <a:ext cx="864000" cy="864000"/>
            <a:chOff x="2201123" y="3724632"/>
            <a:chExt cx="864000" cy="864000"/>
          </a:xfrm>
        </p:grpSpPr>
        <p:sp>
          <p:nvSpPr>
            <p:cNvPr id="21" name="Oval 20"/>
            <p:cNvSpPr/>
            <p:nvPr/>
          </p:nvSpPr>
          <p:spPr>
            <a:xfrm>
              <a:off x="2201123" y="3724632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425" y="3809934"/>
              <a:ext cx="693397" cy="69339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977423" y="2189761"/>
            <a:ext cx="864263" cy="864000"/>
            <a:chOff x="7833898" y="4807760"/>
            <a:chExt cx="864263" cy="864000"/>
          </a:xfrm>
        </p:grpSpPr>
        <p:sp>
          <p:nvSpPr>
            <p:cNvPr id="24" name="Oval 23"/>
            <p:cNvSpPr/>
            <p:nvPr/>
          </p:nvSpPr>
          <p:spPr>
            <a:xfrm>
              <a:off x="7834029" y="4807760"/>
              <a:ext cx="864000" cy="86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3898" y="4809284"/>
              <a:ext cx="864263" cy="86095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992726" y="1026406"/>
            <a:ext cx="7583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Info Days 2 July 2021</a:t>
            </a:r>
          </a:p>
          <a:p>
            <a:pPr algn="ctr"/>
            <a:r>
              <a:rPr lang="en-GB" b="1" dirty="0" smtClean="0"/>
              <a:t>https</a:t>
            </a:r>
            <a:r>
              <a:rPr lang="en-GB" b="1" dirty="0"/>
              <a:t>://www.horizon-europe-infodays2021.eu/event/cluster-1-health</a:t>
            </a:r>
          </a:p>
        </p:txBody>
      </p:sp>
    </p:spTree>
    <p:extLst>
      <p:ext uri="{BB962C8B-B14F-4D97-AF65-F5344CB8AC3E}">
        <p14:creationId xmlns:p14="http://schemas.microsoft.com/office/powerpoint/2010/main" val="8052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8202472" y="3148504"/>
            <a:ext cx="3240000" cy="247374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GB" sz="1600" cap="all" dirty="0" smtClean="0"/>
              <a:t>Good practice:</a:t>
            </a:r>
            <a:endParaRPr lang="en-GB" sz="1600" cap="all" dirty="0"/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fr-BE" sz="1600" b="0" dirty="0">
                <a:solidFill>
                  <a:schemeClr val="tx1"/>
                </a:solidFill>
              </a:rPr>
              <a:t>Read the </a:t>
            </a:r>
            <a:r>
              <a:rPr lang="fr-BE" sz="1600" dirty="0" smtClean="0"/>
              <a:t>topic </a:t>
            </a:r>
            <a:r>
              <a:rPr lang="fr-BE" sz="1600" dirty="0" err="1" smtClean="0"/>
              <a:t>text</a:t>
            </a:r>
            <a:r>
              <a:rPr lang="fr-BE" sz="1600" dirty="0" smtClean="0"/>
              <a:t> and </a:t>
            </a:r>
            <a:r>
              <a:rPr lang="fr-BE" sz="1600" dirty="0" err="1"/>
              <a:t>footnotes</a:t>
            </a:r>
            <a:r>
              <a:rPr lang="fr-BE" sz="1600" b="0" dirty="0">
                <a:solidFill>
                  <a:schemeClr val="tx1"/>
                </a:solidFill>
              </a:rPr>
              <a:t> – </a:t>
            </a:r>
            <a:r>
              <a:rPr lang="fr-BE" sz="1600" b="0" dirty="0" err="1">
                <a:solidFill>
                  <a:schemeClr val="tx1"/>
                </a:solidFill>
              </a:rPr>
              <a:t>several</a:t>
            </a:r>
            <a:r>
              <a:rPr lang="fr-BE" sz="1600" b="0" dirty="0">
                <a:solidFill>
                  <a:schemeClr val="tx1"/>
                </a:solidFill>
              </a:rPr>
              <a:t> </a:t>
            </a:r>
            <a:r>
              <a:rPr lang="fr-BE" sz="1600" b="0" dirty="0" smtClean="0">
                <a:solidFill>
                  <a:schemeClr val="tx1"/>
                </a:solidFill>
              </a:rPr>
              <a:t>times</a:t>
            </a:r>
            <a:endParaRPr lang="fr-BE" sz="1600" b="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fr-BE" sz="1600" b="0" dirty="0" err="1">
                <a:solidFill>
                  <a:schemeClr val="tx1"/>
                </a:solidFill>
              </a:rPr>
              <a:t>Study</a:t>
            </a:r>
            <a:r>
              <a:rPr lang="fr-BE" sz="1600" b="0" dirty="0">
                <a:solidFill>
                  <a:schemeClr val="tx1"/>
                </a:solidFill>
              </a:rPr>
              <a:t> the </a:t>
            </a:r>
            <a:r>
              <a:rPr lang="fr-BE" sz="1600" dirty="0" err="1" smtClean="0"/>
              <a:t>proposal</a:t>
            </a:r>
            <a:r>
              <a:rPr lang="fr-BE" sz="1600" dirty="0" smtClean="0"/>
              <a:t> </a:t>
            </a:r>
            <a:r>
              <a:rPr lang="fr-BE" sz="1600" dirty="0" err="1" smtClean="0"/>
              <a:t>template</a:t>
            </a:r>
            <a:r>
              <a:rPr lang="fr-BE" sz="1600" dirty="0" smtClean="0"/>
              <a:t> </a:t>
            </a:r>
            <a:r>
              <a:rPr lang="fr-BE" sz="1600" b="0" dirty="0">
                <a:solidFill>
                  <a:schemeClr val="tx1"/>
                </a:solidFill>
              </a:rPr>
              <a:t>– </a:t>
            </a:r>
            <a:r>
              <a:rPr lang="fr-BE" sz="1600" b="0" dirty="0" err="1">
                <a:solidFill>
                  <a:schemeClr val="tx1"/>
                </a:solidFill>
              </a:rPr>
              <a:t>be</a:t>
            </a:r>
            <a:r>
              <a:rPr lang="fr-BE" sz="1600" b="0" dirty="0">
                <a:solidFill>
                  <a:schemeClr val="tx1"/>
                </a:solidFill>
              </a:rPr>
              <a:t> </a:t>
            </a:r>
            <a:r>
              <a:rPr lang="fr-BE" sz="1600" b="0" dirty="0" err="1">
                <a:solidFill>
                  <a:schemeClr val="tx1"/>
                </a:solidFill>
              </a:rPr>
              <a:t>aware</a:t>
            </a:r>
            <a:r>
              <a:rPr lang="fr-BE" sz="1600" b="0" dirty="0">
                <a:solidFill>
                  <a:schemeClr val="tx1"/>
                </a:solidFill>
              </a:rPr>
              <a:t> of </a:t>
            </a:r>
            <a:r>
              <a:rPr lang="fr-BE" sz="1600" b="0" dirty="0" err="1" smtClean="0">
                <a:solidFill>
                  <a:schemeClr val="tx1"/>
                </a:solidFill>
              </a:rPr>
              <a:t>novelties</a:t>
            </a:r>
            <a:endParaRPr lang="fr-BE" sz="1600" b="0" dirty="0" smtClean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fr-BE" sz="1600" b="0" dirty="0" smtClean="0">
                <a:solidFill>
                  <a:schemeClr val="tx1"/>
                </a:solidFill>
              </a:rPr>
              <a:t>Target the </a:t>
            </a:r>
            <a:r>
              <a:rPr lang="fr-BE" sz="1600" dirty="0" err="1" smtClean="0"/>
              <a:t>expected</a:t>
            </a:r>
            <a:r>
              <a:rPr lang="fr-BE" sz="1600" dirty="0" smtClean="0"/>
              <a:t> </a:t>
            </a:r>
            <a:r>
              <a:rPr lang="fr-BE" sz="1600" dirty="0" err="1" smtClean="0"/>
              <a:t>outcome</a:t>
            </a:r>
            <a:r>
              <a:rPr lang="fr-BE" sz="1600" dirty="0" smtClean="0"/>
              <a:t> </a:t>
            </a:r>
            <a:r>
              <a:rPr lang="fr-BE" sz="1600" b="0" dirty="0">
                <a:solidFill>
                  <a:schemeClr val="tx1"/>
                </a:solidFill>
              </a:rPr>
              <a:t>– </a:t>
            </a:r>
            <a:r>
              <a:rPr lang="fr-BE" sz="1600" b="0" dirty="0" err="1">
                <a:solidFill>
                  <a:schemeClr val="tx1"/>
                </a:solidFill>
              </a:rPr>
              <a:t>identify</a:t>
            </a:r>
            <a:r>
              <a:rPr lang="fr-BE" sz="1600" b="0" dirty="0">
                <a:solidFill>
                  <a:schemeClr val="tx1"/>
                </a:solidFill>
              </a:rPr>
              <a:t> </a:t>
            </a:r>
            <a:r>
              <a:rPr lang="fr-BE" sz="1600" b="0" dirty="0" smtClean="0">
                <a:solidFill>
                  <a:schemeClr val="tx1"/>
                </a:solidFill>
              </a:rPr>
              <a:t>the </a:t>
            </a:r>
            <a:r>
              <a:rPr lang="fr-BE" sz="1600" b="0" dirty="0" err="1">
                <a:solidFill>
                  <a:schemeClr val="tx1"/>
                </a:solidFill>
              </a:rPr>
              <a:t>users</a:t>
            </a:r>
            <a:endParaRPr lang="fr-BE" sz="1600" b="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endParaRPr lang="fr-BE" sz="1600" dirty="0" smtClean="0"/>
          </a:p>
          <a:p>
            <a:pPr lvl="1">
              <a:buClr>
                <a:schemeClr val="accent2"/>
              </a:buClr>
            </a:pPr>
            <a:endParaRPr lang="fr-BE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94327" y="2996105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26747" y="2996105"/>
            <a:ext cx="0" cy="1548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00" y="1694019"/>
            <a:ext cx="972000" cy="972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567104"/>
            <a:ext cx="10515600" cy="68577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dirty="0"/>
              <a:t>I</a:t>
            </a:r>
            <a:r>
              <a:rPr lang="en-GB" dirty="0" smtClean="0"/>
              <a:t>mportant points</a:t>
            </a:r>
            <a:endParaRPr lang="en-GB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990600" y="3148505"/>
            <a:ext cx="3240000" cy="247374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GB" sz="1600" cap="all" dirty="0" smtClean="0"/>
              <a:t>Impact Pathways:</a:t>
            </a:r>
            <a:endParaRPr lang="en-GB" sz="1600" cap="all" dirty="0"/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fr-BE" sz="1600" b="0" dirty="0" smtClean="0">
                <a:solidFill>
                  <a:schemeClr val="tx1"/>
                </a:solidFill>
              </a:rPr>
              <a:t>The </a:t>
            </a:r>
            <a:r>
              <a:rPr lang="fr-BE" sz="1600" dirty="0" err="1"/>
              <a:t>Expected</a:t>
            </a:r>
            <a:r>
              <a:rPr lang="fr-BE" sz="1600" dirty="0"/>
              <a:t> Impacts </a:t>
            </a:r>
            <a:r>
              <a:rPr lang="fr-BE" sz="1600" b="0" dirty="0" smtClean="0">
                <a:solidFill>
                  <a:schemeClr val="tx1"/>
                </a:solidFill>
              </a:rPr>
              <a:t>for the Destination</a:t>
            </a:r>
            <a:endParaRPr lang="fr-BE" sz="1600" b="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fr-BE" sz="1600" b="0" dirty="0" smtClean="0">
                <a:solidFill>
                  <a:schemeClr val="tx1"/>
                </a:solidFill>
              </a:rPr>
              <a:t>The </a:t>
            </a:r>
            <a:r>
              <a:rPr lang="fr-BE" sz="1600" dirty="0" err="1"/>
              <a:t>Outcomes</a:t>
            </a:r>
            <a:r>
              <a:rPr lang="fr-BE" sz="1600" b="0" dirty="0" smtClean="0">
                <a:solidFill>
                  <a:schemeClr val="tx1"/>
                </a:solidFill>
              </a:rPr>
              <a:t> for the topic</a:t>
            </a:r>
            <a:endParaRPr lang="fr-BE" sz="1600" b="0" dirty="0">
              <a:solidFill>
                <a:schemeClr val="tx1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628400" y="3148503"/>
            <a:ext cx="3240000" cy="247374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GB" sz="1600" cap="all" dirty="0" smtClean="0"/>
              <a:t>Welcomed:</a:t>
            </a:r>
            <a:endParaRPr lang="en-GB" sz="1600" cap="all" dirty="0"/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fr-BE" sz="1600" dirty="0" err="1"/>
              <a:t>Cooperation</a:t>
            </a:r>
            <a:r>
              <a:rPr lang="fr-BE" sz="1600" b="0" dirty="0" smtClean="0">
                <a:solidFill>
                  <a:schemeClr val="tx1"/>
                </a:solidFill>
              </a:rPr>
              <a:t> </a:t>
            </a:r>
            <a:r>
              <a:rPr lang="fr-BE" sz="1600" b="0" dirty="0" err="1" smtClean="0">
                <a:solidFill>
                  <a:schemeClr val="tx1"/>
                </a:solidFill>
              </a:rPr>
              <a:t>between</a:t>
            </a:r>
            <a:r>
              <a:rPr lang="fr-BE" sz="1600" b="0" dirty="0" smtClean="0">
                <a:solidFill>
                  <a:schemeClr val="tx1"/>
                </a:solidFill>
              </a:rPr>
              <a:t> </a:t>
            </a:r>
            <a:r>
              <a:rPr lang="fr-BE" sz="1600" b="0" dirty="0" err="1" smtClean="0">
                <a:solidFill>
                  <a:schemeClr val="tx1"/>
                </a:solidFill>
              </a:rPr>
              <a:t>projects</a:t>
            </a:r>
            <a:r>
              <a:rPr lang="fr-BE" sz="1600" b="0" dirty="0" smtClean="0">
                <a:solidFill>
                  <a:schemeClr val="tx1"/>
                </a:solidFill>
              </a:rPr>
              <a:t> – in a topic, in a cluster, cross-clusters, cross-</a:t>
            </a:r>
            <a:r>
              <a:rPr lang="fr-BE" sz="1600" b="0" dirty="0" err="1" smtClean="0">
                <a:solidFill>
                  <a:schemeClr val="tx1"/>
                </a:solidFill>
              </a:rPr>
              <a:t>pillars</a:t>
            </a:r>
            <a:r>
              <a:rPr lang="fr-BE" sz="1600" b="0" dirty="0" smtClean="0">
                <a:solidFill>
                  <a:schemeClr val="tx1"/>
                </a:solidFill>
              </a:rPr>
              <a:t>, H2020</a:t>
            </a:r>
            <a:endParaRPr lang="fr-BE" sz="1600" dirty="0"/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●"/>
            </a:pPr>
            <a:r>
              <a:rPr lang="fr-BE" sz="1600" dirty="0"/>
              <a:t>International collaborations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390472" y="1802019"/>
            <a:ext cx="864000" cy="864000"/>
            <a:chOff x="10070085" y="4807760"/>
            <a:chExt cx="864000" cy="864000"/>
          </a:xfrm>
        </p:grpSpPr>
        <p:sp>
          <p:nvSpPr>
            <p:cNvPr id="15" name="Oval 14"/>
            <p:cNvSpPr/>
            <p:nvPr/>
          </p:nvSpPr>
          <p:spPr>
            <a:xfrm>
              <a:off x="10070085" y="4807760"/>
              <a:ext cx="864000" cy="864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4320" y="4841995"/>
              <a:ext cx="795530" cy="79553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703" y="1770884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82195" y="3630692"/>
            <a:ext cx="9008821" cy="1690557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Guidance for applying for funding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140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544" y="2450592"/>
            <a:ext cx="10607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ec.europa.eu/info/research-and-innovation/funding/funding-opportunities/funding-programmes-and-open-calls/horizon-europe_en</a:t>
            </a:r>
            <a:r>
              <a:rPr lang="en-GB" dirty="0" smtClean="0"/>
              <a:t> </a:t>
            </a:r>
          </a:p>
          <a:p>
            <a:endParaRPr lang="fr-BE" dirty="0"/>
          </a:p>
          <a:p>
            <a:r>
              <a:rPr lang="en-GB" dirty="0">
                <a:hlinkClick r:id="rId3"/>
              </a:rPr>
              <a:t>https://cordis.europa.eu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fr-BE" dirty="0"/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ec.europa.eu/info/research-and-innovation/research-area/health-research-and-innovation/environment-and-health_en</a:t>
            </a:r>
            <a:r>
              <a:rPr lang="en-GB" dirty="0" smtClean="0"/>
              <a:t> </a:t>
            </a:r>
          </a:p>
          <a:p>
            <a:endParaRPr lang="fr-BE" dirty="0"/>
          </a:p>
          <a:p>
            <a:r>
              <a:rPr lang="fr-BE" dirty="0">
                <a:hlinkClick r:id="rId5"/>
              </a:rPr>
              <a:t>https://ec.europa.eu/info/funding-tenders/opportunities/portal/screen/work-as-an-expert</a:t>
            </a:r>
            <a:endParaRPr lang="en-GB" dirty="0" smtClean="0"/>
          </a:p>
          <a:p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5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866930" y="1487043"/>
            <a:ext cx="10486869" cy="4507354"/>
          </a:xfrm>
        </p:spPr>
        <p:txBody>
          <a:bodyPr/>
          <a:lstStyle/>
          <a:p>
            <a:pPr marL="285750" lvl="0" indent="-285750" eaLnBrk="0" fontAlgn="base" hangingPunct="0">
              <a:buClr>
                <a:srgbClr val="0070C0"/>
              </a:buClr>
              <a:buSzPct val="120000"/>
              <a:buFont typeface="Wingdings" panose="05000000000000000000" pitchFamily="2" charset="2"/>
              <a:buChar char="F"/>
            </a:pPr>
            <a:r>
              <a:rPr lang="en-GB" sz="1400" b="1" kern="0" dirty="0" smtClean="0">
                <a:ea typeface="Verdana" panose="020B0604030504040204" pitchFamily="34" charset="0"/>
              </a:rPr>
              <a:t>As </a:t>
            </a:r>
            <a:r>
              <a:rPr lang="en-GB" sz="1400" b="1" kern="0" dirty="0">
                <a:ea typeface="Verdana" panose="020B0604030504040204" pitchFamily="34" charset="0"/>
              </a:rPr>
              <a:t>an independent expert, you evaluate proposals submitted in response to a given </a:t>
            </a:r>
            <a:r>
              <a:rPr lang="en-GB" sz="1400" b="1" kern="0" dirty="0" smtClean="0">
                <a:ea typeface="Verdana" panose="020B0604030504040204" pitchFamily="34" charset="0"/>
              </a:rPr>
              <a:t>call.</a:t>
            </a:r>
            <a:endParaRPr lang="en-GB" sz="1400" b="1" kern="0" dirty="0">
              <a:ea typeface="Verdana" panose="020B0604030504040204" pitchFamily="34" charset="0"/>
            </a:endParaRPr>
          </a:p>
          <a:p>
            <a:pPr marL="285750" lvl="0" indent="-285750" eaLnBrk="0" fontAlgn="base" hangingPunct="0">
              <a:buClr>
                <a:srgbClr val="0070C0"/>
              </a:buClr>
              <a:buSzPct val="120000"/>
              <a:buFont typeface="Wingdings" panose="05000000000000000000" pitchFamily="2" charset="2"/>
              <a:buChar char="F"/>
            </a:pPr>
            <a:r>
              <a:rPr lang="en-GB" sz="1400" b="1" kern="0" dirty="0" smtClean="0">
                <a:ea typeface="Verdana" panose="020B0604030504040204" pitchFamily="34" charset="0"/>
              </a:rPr>
              <a:t>You </a:t>
            </a:r>
            <a:r>
              <a:rPr lang="en-GB" sz="1400" b="1" kern="0" dirty="0">
                <a:ea typeface="Verdana" panose="020B0604030504040204" pitchFamily="34" charset="0"/>
              </a:rPr>
              <a:t>are responsible for carrying out the evaluation of the proposals </a:t>
            </a:r>
            <a:r>
              <a:rPr lang="en-GB" sz="1400" b="1" kern="0" dirty="0" smtClean="0">
                <a:ea typeface="Verdana" panose="020B0604030504040204" pitchFamily="34" charset="0"/>
              </a:rPr>
              <a:t>yourself.</a:t>
            </a:r>
            <a:endParaRPr lang="en-GB" sz="1400" b="1" kern="0" dirty="0">
              <a:ea typeface="Verdana" panose="020B0604030504040204" pitchFamily="34" charset="0"/>
            </a:endParaRPr>
          </a:p>
          <a:p>
            <a:pPr marL="685800" lvl="2" indent="-285750" eaLnBrk="0" fontAlgn="base" hangingPunct="0">
              <a:spcBef>
                <a:spcPts val="0"/>
              </a:spcBef>
              <a:buClr>
                <a:srgbClr val="0070C0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1400" kern="0" dirty="0">
                <a:ea typeface="Verdana" panose="020B0604030504040204" pitchFamily="34" charset="0"/>
              </a:rPr>
              <a:t>You are not allowed to delegate the work to another person!</a:t>
            </a:r>
          </a:p>
          <a:p>
            <a:pPr marL="285750" lvl="2" indent="-285750" eaLnBrk="0" fontAlgn="base" hangingPunct="0">
              <a:spcBef>
                <a:spcPts val="0"/>
              </a:spcBef>
              <a:buClr>
                <a:srgbClr val="0070C0"/>
              </a:buClr>
              <a:buSzPct val="120000"/>
              <a:buFont typeface="Wingdings" panose="05000000000000000000" pitchFamily="2" charset="2"/>
              <a:buChar char="F"/>
            </a:pPr>
            <a:r>
              <a:rPr lang="en-GB" sz="1400" b="1" kern="0" dirty="0" smtClean="0">
                <a:ea typeface="Verdana" panose="020B0604030504040204" pitchFamily="34" charset="0"/>
              </a:rPr>
              <a:t>You </a:t>
            </a:r>
            <a:r>
              <a:rPr lang="en-GB" sz="1400" b="1" kern="0" dirty="0">
                <a:ea typeface="Verdana" panose="020B0604030504040204" pitchFamily="34" charset="0"/>
              </a:rPr>
              <a:t>must close reports in the electronic system within a given </a:t>
            </a:r>
            <a:r>
              <a:rPr lang="en-GB" sz="1400" b="1" kern="0" dirty="0" smtClean="0">
                <a:ea typeface="Verdana" panose="020B0604030504040204" pitchFamily="34" charset="0"/>
              </a:rPr>
              <a:t>deadline.</a:t>
            </a:r>
            <a:endParaRPr lang="en-GB" sz="1400" b="1" kern="0" dirty="0">
              <a:ea typeface="Verdana" panose="020B0604030504040204" pitchFamily="34" charset="0"/>
            </a:endParaRPr>
          </a:p>
          <a:p>
            <a:pPr marL="685800" lvl="2" indent="-285750" eaLnBrk="0" fontAlgn="base" hangingPunct="0">
              <a:spcBef>
                <a:spcPts val="0"/>
              </a:spcBef>
              <a:buClr>
                <a:srgbClr val="0070C0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1400" kern="0" dirty="0">
                <a:ea typeface="Verdana" panose="020B0604030504040204" pitchFamily="34" charset="0"/>
              </a:rPr>
              <a:t>This is part of your contractual obligations!</a:t>
            </a:r>
          </a:p>
          <a:p>
            <a:pPr marL="762000" lvl="2" indent="-361950" eaLnBrk="0" fontAlgn="base" hangingPunct="0">
              <a:spcBef>
                <a:spcPts val="0"/>
              </a:spcBef>
              <a:buClr>
                <a:srgbClr val="0070C0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sz="1400" kern="0" dirty="0">
                <a:ea typeface="Verdana" panose="020B0604030504040204" pitchFamily="34" charset="0"/>
              </a:rPr>
              <a:t>The allowance/expenses you claim may be reduced or rejected </a:t>
            </a:r>
            <a:r>
              <a:rPr lang="en-GB" sz="1400" kern="0" dirty="0" smtClean="0">
                <a:ea typeface="Verdana" panose="020B0604030504040204" pitchFamily="34" charset="0"/>
              </a:rPr>
              <a:t>otherwise.</a:t>
            </a:r>
            <a:endParaRPr lang="en-GB" sz="1400" kern="0" dirty="0">
              <a:ea typeface="Verdana" panose="020B0604030504040204" pitchFamily="34" charset="0"/>
            </a:endParaRPr>
          </a:p>
          <a:p>
            <a:pPr marL="285750" lvl="0" indent="-285750" eaLnBrk="0" fontAlgn="base" hangingPunct="0">
              <a:buClr>
                <a:srgbClr val="0070C0"/>
              </a:buClr>
              <a:buSzPct val="120000"/>
              <a:buFont typeface="Wingdings" panose="05000000000000000000" pitchFamily="2" charset="2"/>
              <a:buChar char="F"/>
            </a:pPr>
            <a:r>
              <a:rPr lang="en-GB" sz="1400" b="1" kern="0" dirty="0" smtClean="0">
                <a:ea typeface="Verdana" panose="020B0604030504040204" pitchFamily="34" charset="0"/>
              </a:rPr>
              <a:t>Significant </a:t>
            </a:r>
            <a:r>
              <a:rPr lang="en-GB" sz="1400" b="1" kern="0" dirty="0">
                <a:ea typeface="Verdana" panose="020B0604030504040204" pitchFamily="34" charset="0"/>
              </a:rPr>
              <a:t>funding decisions will be made on the basis of your </a:t>
            </a:r>
            <a:r>
              <a:rPr lang="en-GB" sz="1400" b="1" kern="0" dirty="0" smtClean="0">
                <a:ea typeface="Verdana" panose="020B0604030504040204" pitchFamily="34" charset="0"/>
              </a:rPr>
              <a:t>assessment.</a:t>
            </a:r>
            <a:endParaRPr lang="en-GB" sz="1400" b="1" kern="0" dirty="0">
              <a:ea typeface="Verdana" panose="020B0604030504040204" pitchFamily="34" charset="0"/>
            </a:endParaRPr>
          </a:p>
          <a:p>
            <a:pPr marL="285750" lvl="0" indent="-285750" eaLnBrk="0" fontAlgn="base" hangingPunct="0">
              <a:buClr>
                <a:srgbClr val="0070C0"/>
              </a:buClr>
              <a:buSzPct val="120000"/>
              <a:buFont typeface="Wingdings" panose="05000000000000000000" pitchFamily="2" charset="2"/>
              <a:buChar char="F"/>
            </a:pPr>
            <a:r>
              <a:rPr lang="fr-BE" sz="1400" b="1" kern="0" dirty="0" smtClean="0">
                <a:ea typeface="Verdana" panose="020B0604030504040204" pitchFamily="34" charset="0"/>
              </a:rPr>
              <a:t>If </a:t>
            </a:r>
            <a:r>
              <a:rPr lang="fr-BE" sz="1400" b="1" kern="0" dirty="0">
                <a:ea typeface="Verdana" panose="020B0604030504040204" pitchFamily="34" charset="0"/>
              </a:rPr>
              <a:t>you suspect any form of misconduct (e.g. plagiarism, double funding), please report this </a:t>
            </a:r>
            <a:r>
              <a:rPr lang="fr-BE" sz="1400" b="1" kern="0" dirty="0" smtClean="0">
                <a:ea typeface="Verdana" panose="020B0604030504040204" pitchFamily="34" charset="0"/>
              </a:rPr>
              <a:t>to EU staff. </a:t>
            </a:r>
          </a:p>
          <a:p>
            <a:pPr marL="285750" lvl="0" indent="-285750" eaLnBrk="0" fontAlgn="base" hangingPunct="0">
              <a:buClr>
                <a:srgbClr val="0070C0"/>
              </a:buClr>
              <a:buSzPct val="120000"/>
              <a:buFont typeface="Wingdings" panose="05000000000000000000" pitchFamily="2" charset="2"/>
              <a:buChar char="F"/>
            </a:pPr>
            <a:r>
              <a:rPr lang="fr-BE" sz="1400" b="1" kern="0" dirty="0" smtClean="0">
                <a:ea typeface="Verdana" panose="020B0604030504040204" pitchFamily="34" charset="0"/>
              </a:rPr>
              <a:t>You do not need to comment </a:t>
            </a:r>
            <a:r>
              <a:rPr lang="fr-BE" sz="1400" b="1" kern="0" dirty="0">
                <a:ea typeface="Verdana" panose="020B0604030504040204" pitchFamily="34" charset="0"/>
              </a:rPr>
              <a:t>on ethics, as proposals that are successful in this scientific evaluation will undergo an ethics </a:t>
            </a:r>
            <a:r>
              <a:rPr lang="fr-BE" sz="1400" b="1" kern="0" dirty="0" smtClean="0">
                <a:ea typeface="Verdana" panose="020B0604030504040204" pitchFamily="34" charset="0"/>
              </a:rPr>
              <a:t>review.</a:t>
            </a:r>
            <a:endParaRPr lang="en-GB" sz="1400" b="1" kern="0" dirty="0">
              <a:ea typeface="Verdana" panose="020B0604030504040204" pitchFamily="34" charset="0"/>
            </a:endParaRPr>
          </a:p>
          <a:p>
            <a:endParaRPr lang="fr-BE" sz="12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66930" y="437704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The </a:t>
            </a:r>
            <a:r>
              <a:rPr lang="fr-BE" dirty="0" err="1" smtClean="0"/>
              <a:t>role</a:t>
            </a:r>
            <a:r>
              <a:rPr lang="fr-BE" dirty="0" smtClean="0"/>
              <a:t> of </a:t>
            </a:r>
            <a:r>
              <a:rPr lang="fr-BE" dirty="0" err="1" smtClean="0"/>
              <a:t>independent</a:t>
            </a:r>
            <a:r>
              <a:rPr lang="fr-BE" dirty="0" smtClean="0"/>
              <a:t> experts </a:t>
            </a:r>
            <a:endParaRPr lang="fr-BE" dirty="0"/>
          </a:p>
        </p:txBody>
      </p:sp>
      <p:sp>
        <p:nvSpPr>
          <p:cNvPr id="3" name="TextBox 2"/>
          <p:cNvSpPr txBox="1"/>
          <p:nvPr/>
        </p:nvSpPr>
        <p:spPr>
          <a:xfrm>
            <a:off x="621792" y="5994397"/>
            <a:ext cx="1002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Register</a:t>
            </a:r>
            <a:r>
              <a:rPr lang="fr-BE" dirty="0"/>
              <a:t>: </a:t>
            </a:r>
            <a:r>
              <a:rPr lang="fr-BE" dirty="0">
                <a:hlinkClick r:id="rId2"/>
              </a:rPr>
              <a:t>https://</a:t>
            </a:r>
            <a:r>
              <a:rPr lang="fr-BE" dirty="0" smtClean="0">
                <a:hlinkClick r:id="rId2"/>
              </a:rPr>
              <a:t>ec.europa.eu/info/funding-tenders/opportunities/portal/screen/work-as-an-expert</a:t>
            </a:r>
            <a:r>
              <a:rPr lang="fr-B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2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838201" y="1153779"/>
          <a:ext cx="10515598" cy="475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866930" y="437704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 smtClean="0"/>
              <a:t>Evaluation</a:t>
            </a:r>
            <a:r>
              <a:rPr lang="fr-BE" dirty="0" smtClean="0"/>
              <a:t> </a:t>
            </a:r>
            <a:r>
              <a:rPr lang="fr-BE" dirty="0" err="1" smtClean="0"/>
              <a:t>process</a:t>
            </a:r>
            <a:r>
              <a:rPr lang="fr-BE" dirty="0" smtClean="0"/>
              <a:t> </a:t>
            </a:r>
            <a:r>
              <a:rPr lang="fr-BE" dirty="0" err="1" smtClean="0"/>
              <a:t>overview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974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8865" y="2075688"/>
            <a:ext cx="5179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8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Thank</a:t>
            </a:r>
            <a:r>
              <a:rPr lang="fr-BE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BE" sz="28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you</a:t>
            </a:r>
            <a:r>
              <a:rPr lang="fr-BE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 for </a:t>
            </a:r>
            <a:r>
              <a:rPr lang="fr-BE" sz="28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your</a:t>
            </a:r>
            <a:r>
              <a:rPr lang="fr-BE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 attention</a:t>
            </a:r>
            <a:r>
              <a:rPr lang="fr-BE" sz="28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en-GB" sz="28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Děkuji</a:t>
            </a:r>
            <a:r>
              <a:rPr lang="en-GB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za</a:t>
            </a:r>
            <a:r>
              <a:rPr lang="en-GB" sz="28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GB" sz="2800" b="1" i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pozornost</a:t>
            </a:r>
            <a:r>
              <a:rPr lang="en-GB" sz="28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!</a:t>
            </a:r>
            <a:endParaRPr lang="en-GB" sz="2800" b="1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5" y="3203531"/>
            <a:ext cx="6469845" cy="350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5" y="3935539"/>
            <a:ext cx="18859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3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92333" y="2607381"/>
            <a:ext cx="8280641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>
            <a:lvl1pPr marL="390525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128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4335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9558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4765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9337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3909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8481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3053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390525" marR="0" lvl="0" indent="-3905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390525" marR="0" lvl="0" indent="-3905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GB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236" y="192024"/>
            <a:ext cx="11487835" cy="777240"/>
          </a:xfrm>
        </p:spPr>
        <p:txBody>
          <a:bodyPr/>
          <a:lstStyle/>
          <a:p>
            <a:pPr algn="ctr"/>
            <a:r>
              <a:rPr lang="en-US" b="1" dirty="0" smtClean="0"/>
              <a:t>Drivers of environment and health research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23" y="1532828"/>
            <a:ext cx="8002059" cy="46887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3104" y="6438613"/>
            <a:ext cx="176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 smtClean="0"/>
              <a:t>Pixabay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6260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92333" y="2607381"/>
            <a:ext cx="8280641" cy="9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>
            <a:lvl1pPr marL="390525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9128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433513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9558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476500" indent="-390525" defTabSz="1042988"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9337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3909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8481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305300" indent="-390525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7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§"/>
              <a:defRPr/>
            </a:pP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160" y="280339"/>
            <a:ext cx="998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E&amp;H research supported by the EU: Many issues to consider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980" y="1527048"/>
            <a:ext cx="7823876" cy="4520407"/>
            <a:chOff x="-108520" y="1844824"/>
            <a:chExt cx="8280920" cy="4824536"/>
          </a:xfrm>
        </p:grpSpPr>
        <p:graphicFrame>
          <p:nvGraphicFramePr>
            <p:cNvPr id="8" name="Diagram 7"/>
            <p:cNvGraphicFramePr/>
            <p:nvPr>
              <p:extLst/>
            </p:nvPr>
          </p:nvGraphicFramePr>
          <p:xfrm>
            <a:off x="-108520" y="1844824"/>
            <a:ext cx="8280920" cy="48245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2483768" y="2564904"/>
              <a:ext cx="792088" cy="21602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80830" y="809887"/>
            <a:ext cx="43569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r"/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</a:t>
            </a: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Collaboration across sectors, disciplines and countries</a:t>
            </a:r>
          </a:p>
          <a:p>
            <a:pPr marL="342900" indent="-342900" algn="r">
              <a:buFont typeface="Wingdings" pitchFamily="2" charset="2"/>
              <a:buChar char="F"/>
            </a:pP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Open </a:t>
            </a:r>
            <a:r>
              <a:rPr lang="en-GB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science </a:t>
            </a: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(open data)</a:t>
            </a:r>
          </a:p>
          <a:p>
            <a:pPr algn="r"/>
            <a:endParaRPr lang="en-GB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Focus on:</a:t>
            </a:r>
          </a:p>
          <a:p>
            <a:pPr marL="342900" indent="-342900" algn="r">
              <a:buFont typeface="Wingdings" pitchFamily="2" charset="2"/>
              <a:buChar char="F"/>
            </a:pP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Understanding the drivers</a:t>
            </a:r>
          </a:p>
          <a:p>
            <a:pPr marL="342900" indent="-342900" algn="r">
              <a:buFont typeface="Wingdings" pitchFamily="2" charset="2"/>
              <a:buChar char="F"/>
            </a:pP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 Developing mitigating measures</a:t>
            </a:r>
          </a:p>
          <a:p>
            <a:pPr marL="342900" indent="-342900" algn="r">
              <a:buFont typeface="Wingdings" pitchFamily="2" charset="2"/>
              <a:buChar char="F"/>
            </a:pPr>
            <a:endParaRPr lang="en-GB" sz="2000" dirty="0"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algn="r"/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Strengthen:</a:t>
            </a:r>
          </a:p>
          <a:p>
            <a:pPr marL="342900" indent="-342900" algn="r">
              <a:buFont typeface="Wingdings" pitchFamily="2" charset="2"/>
              <a:buChar char="F"/>
            </a:pP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Science-policy dialogue</a:t>
            </a:r>
            <a:endParaRPr lang="en-GB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r">
              <a:buFont typeface="Wingdings" pitchFamily="2" charset="2"/>
              <a:buChar char="F"/>
            </a:pP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Informed </a:t>
            </a:r>
            <a:r>
              <a:rPr lang="en-GB" sz="2000" dirty="0" smtClean="0"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policy-making</a:t>
            </a:r>
          </a:p>
          <a:p>
            <a:pPr algn="r"/>
            <a:endParaRPr lang="en-GB" sz="2000" dirty="0" smtClean="0"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algn="r"/>
            <a:r>
              <a:rPr lang="en-GB" sz="2000" dirty="0" smtClean="0"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Respond to:</a:t>
            </a:r>
            <a:endParaRPr lang="en-GB" sz="2000" dirty="0"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  <a:p>
            <a:pPr marL="342900" indent="-342900" algn="r">
              <a:buFont typeface="Wingdings" pitchFamily="2" charset="2"/>
              <a:buChar char="F"/>
            </a:pPr>
            <a:r>
              <a:rPr lang="en-GB" sz="2000" dirty="0" smtClean="0"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Public concerns</a:t>
            </a:r>
            <a:endParaRPr lang="en-GB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r">
              <a:buFont typeface="Wingdings" pitchFamily="2" charset="2"/>
              <a:buChar char="F"/>
            </a:pPr>
            <a:r>
              <a:rPr lang="en-GB" sz="2000" dirty="0" smtClean="0"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Economic realities</a:t>
            </a:r>
          </a:p>
          <a:p>
            <a:pPr marL="342900" indent="-342900" algn="r">
              <a:buFont typeface="Wingdings" pitchFamily="2" charset="2"/>
              <a:buChar char="F"/>
            </a:pPr>
            <a:r>
              <a:rPr lang="fr-BE" sz="2000" dirty="0" err="1" smtClean="0"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Policymakers</a:t>
            </a:r>
            <a:r>
              <a:rPr lang="fr-BE" sz="2000" dirty="0" smtClean="0"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’ </a:t>
            </a:r>
            <a:r>
              <a:rPr lang="fr-BE" sz="2000" dirty="0" err="1" smtClean="0"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needs</a:t>
            </a:r>
            <a:r>
              <a:rPr lang="fr-BE" sz="2000" dirty="0" smtClean="0"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 </a:t>
            </a:r>
            <a:endParaRPr lang="en-GB" sz="2000" dirty="0">
              <a:ea typeface="Verdana" panose="020B0604030504040204" pitchFamily="34" charset="0"/>
              <a:cs typeface="Verdana" panose="020B0604030504040204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475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40" y="3428570"/>
            <a:ext cx="2792884" cy="284060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20566" y="1645470"/>
            <a:ext cx="3549258" cy="5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endParaRPr lang="en-GB" altLang="en-US" sz="2400" kern="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Flowchart: Summing Junction 11"/>
          <p:cNvSpPr>
            <a:spLocks noChangeArrowheads="1"/>
          </p:cNvSpPr>
          <p:nvPr/>
        </p:nvSpPr>
        <p:spPr bwMode="auto">
          <a:xfrm>
            <a:off x="3792358" y="3803567"/>
            <a:ext cx="600701" cy="1207836"/>
          </a:xfrm>
          <a:prstGeom prst="flowChartSummingJunct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Block Arc 7"/>
          <p:cNvSpPr/>
          <p:nvPr/>
        </p:nvSpPr>
        <p:spPr bwMode="auto">
          <a:xfrm>
            <a:off x="7887712" y="3309783"/>
            <a:ext cx="1365118" cy="1701620"/>
          </a:xfrm>
          <a:prstGeom prst="block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GB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66928" y="110975"/>
            <a:ext cx="11183112" cy="5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defTabSz="336947"/>
            <a:r>
              <a:rPr lang="fr-BE" altLang="en-US" sz="2400" kern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Driver 1: Scope and </a:t>
            </a:r>
            <a:r>
              <a:rPr lang="fr-BE" altLang="en-US" sz="2400" kern="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cost</a:t>
            </a:r>
            <a:r>
              <a:rPr lang="fr-BE" altLang="en-US" sz="2400" kern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of the E&amp;H </a:t>
            </a:r>
            <a:r>
              <a:rPr lang="fr-BE" altLang="en-US" sz="2400" kern="0" dirty="0" err="1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problems</a:t>
            </a:r>
            <a:r>
              <a:rPr lang="fr-BE" altLang="en-US" sz="2400" kern="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altLang="en-US" sz="2400" kern="0" dirty="0" err="1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require</a:t>
            </a:r>
            <a:r>
              <a:rPr lang="fr-BE" altLang="en-US" sz="2400" kern="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science</a:t>
            </a:r>
            <a:endParaRPr lang="en-GB" altLang="en-US" sz="2400" kern="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658368" y="752171"/>
            <a:ext cx="3565653" cy="2436397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fr-BE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chemeClr val="tx1"/>
                </a:solidFill>
              </a:rPr>
              <a:t>¼ of all </a:t>
            </a:r>
            <a:r>
              <a:rPr lang="fr-BE" sz="1600" b="1" dirty="0" err="1">
                <a:solidFill>
                  <a:schemeClr val="tx1"/>
                </a:solidFill>
              </a:rPr>
              <a:t>deaths</a:t>
            </a:r>
            <a:r>
              <a:rPr lang="fr-BE" sz="1600" b="1" dirty="0">
                <a:solidFill>
                  <a:schemeClr val="tx1"/>
                </a:solidFill>
              </a:rPr>
              <a:t> and </a:t>
            </a:r>
            <a:r>
              <a:rPr lang="fr-BE" sz="1600" b="1" dirty="0" err="1">
                <a:solidFill>
                  <a:schemeClr val="tx1"/>
                </a:solidFill>
              </a:rPr>
              <a:t>disease</a:t>
            </a:r>
            <a:r>
              <a:rPr lang="fr-BE" sz="1600" b="1" dirty="0">
                <a:solidFill>
                  <a:schemeClr val="tx1"/>
                </a:solidFill>
              </a:rPr>
              <a:t> </a:t>
            </a:r>
            <a:r>
              <a:rPr lang="fr-BE" sz="1600" b="1" dirty="0" err="1">
                <a:solidFill>
                  <a:schemeClr val="tx1"/>
                </a:solidFill>
              </a:rPr>
              <a:t>burden</a:t>
            </a:r>
            <a:r>
              <a:rPr lang="fr-BE" sz="1600" b="1" dirty="0">
                <a:solidFill>
                  <a:schemeClr val="tx1"/>
                </a:solidFill>
              </a:rPr>
              <a:t> in the world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BE" sz="1600" b="1" dirty="0">
                <a:solidFill>
                  <a:schemeClr val="tx1"/>
                </a:solidFill>
              </a:rPr>
              <a:t>At least 13 million </a:t>
            </a:r>
            <a:r>
              <a:rPr lang="fr-BE" sz="1600" b="1" dirty="0" err="1">
                <a:solidFill>
                  <a:schemeClr val="tx1"/>
                </a:solidFill>
              </a:rPr>
              <a:t>deaths</a:t>
            </a:r>
            <a:endParaRPr lang="fr-BE" sz="1600" b="1" dirty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11" name="Cloud 10"/>
          <p:cNvSpPr/>
          <p:nvPr/>
        </p:nvSpPr>
        <p:spPr>
          <a:xfrm>
            <a:off x="5213904" y="1988941"/>
            <a:ext cx="2271211" cy="1379075"/>
          </a:xfrm>
          <a:prstGeom prst="cloud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>
                <a:solidFill>
                  <a:schemeClr val="tx1"/>
                </a:solidFill>
              </a:rPr>
              <a:t>90% of people </a:t>
            </a:r>
            <a:r>
              <a:rPr lang="fr-BE" sz="1600" b="1" dirty="0" err="1">
                <a:solidFill>
                  <a:schemeClr val="tx1"/>
                </a:solidFill>
              </a:rPr>
              <a:t>breathe</a:t>
            </a:r>
            <a:r>
              <a:rPr lang="fr-BE" sz="1600" b="1" dirty="0">
                <a:solidFill>
                  <a:schemeClr val="tx1"/>
                </a:solidFill>
              </a:rPr>
              <a:t> </a:t>
            </a:r>
            <a:r>
              <a:rPr lang="fr-BE" sz="1600" b="1" dirty="0" err="1">
                <a:solidFill>
                  <a:schemeClr val="tx1"/>
                </a:solidFill>
              </a:rPr>
              <a:t>polluted</a:t>
            </a:r>
            <a:r>
              <a:rPr lang="fr-BE" sz="1600" b="1" dirty="0">
                <a:solidFill>
                  <a:schemeClr val="tx1"/>
                </a:solidFill>
              </a:rPr>
              <a:t> air!</a:t>
            </a:r>
          </a:p>
        </p:txBody>
      </p:sp>
      <p:sp>
        <p:nvSpPr>
          <p:cNvPr id="12" name="Cloud 11"/>
          <p:cNvSpPr/>
          <p:nvPr/>
        </p:nvSpPr>
        <p:spPr>
          <a:xfrm>
            <a:off x="7608169" y="1050053"/>
            <a:ext cx="2899386" cy="247500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120 000 work-related cancer cases occur each year as a result of exposure to carcinogens at work in the EU</a:t>
            </a:r>
            <a:endParaRPr lang="fr-BE" sz="16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979" y="3864067"/>
            <a:ext cx="808959" cy="8205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015" y="3864067"/>
            <a:ext cx="873965" cy="842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359" y="3562724"/>
            <a:ext cx="2904052" cy="25722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50026" y="6255519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/>
              <a:t>WHO data</a:t>
            </a:r>
            <a:endParaRPr lang="en-GB" sz="1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8188" y="5118498"/>
            <a:ext cx="1057615" cy="4126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07050" y="4928095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/>
              <a:t>Source:</a:t>
            </a:r>
            <a:endParaRPr lang="en-GB" sz="1400" b="1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21" y="5131903"/>
            <a:ext cx="707038" cy="62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7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84289" y="112182"/>
            <a:ext cx="7895931" cy="5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defTabSz="336947"/>
            <a:r>
              <a:rPr lang="fr-BE" altLang="en-US" sz="2400" kern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Driver </a:t>
            </a:r>
            <a:r>
              <a:rPr lang="fr-BE" altLang="en-US" sz="2400" kern="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2: </a:t>
            </a:r>
            <a:r>
              <a:rPr lang="fr-BE" altLang="en-US" sz="2400" kern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European </a:t>
            </a:r>
            <a:r>
              <a:rPr lang="fr-BE" altLang="en-US" sz="2400" kern="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r>
              <a:rPr lang="fr-BE" altLang="en-US" sz="2400" kern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altLang="en-US" sz="2400" kern="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processes</a:t>
            </a:r>
            <a:endParaRPr lang="en-GB" altLang="en-US" sz="2400" kern="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3152464" y="1779985"/>
            <a:ext cx="8229600" cy="9366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endParaRPr lang="en-GB" sz="1400" dirty="0">
              <a:latin typeface="+mn-lt"/>
            </a:endParaRPr>
          </a:p>
        </p:txBody>
      </p:sp>
      <p:sp>
        <p:nvSpPr>
          <p:cNvPr id="53" name="Flowchart: Summing Junction 11"/>
          <p:cNvSpPr>
            <a:spLocks noChangeArrowheads="1"/>
          </p:cNvSpPr>
          <p:nvPr/>
        </p:nvSpPr>
        <p:spPr bwMode="auto">
          <a:xfrm>
            <a:off x="4604987" y="3185271"/>
            <a:ext cx="792163" cy="1584325"/>
          </a:xfrm>
          <a:prstGeom prst="flowChartSummingJunct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40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2002" y="892892"/>
            <a:ext cx="2675082" cy="1384995"/>
          </a:xfrm>
          <a:prstGeom prst="rect">
            <a:avLst/>
          </a:prstGeom>
          <a:solidFill>
            <a:srgbClr val="BDD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/>
              <a:t>6</a:t>
            </a:r>
            <a:r>
              <a:rPr lang="fr-BE" sz="1400" b="1" baseline="30000" dirty="0"/>
              <a:t>th</a:t>
            </a:r>
            <a:r>
              <a:rPr lang="fr-BE" sz="1400" b="1" dirty="0"/>
              <a:t> </a:t>
            </a:r>
            <a:r>
              <a:rPr lang="fr-BE" sz="1400" b="1" dirty="0" err="1"/>
              <a:t>Environment</a:t>
            </a:r>
            <a:r>
              <a:rPr lang="fr-BE" sz="1400" b="1" dirty="0"/>
              <a:t> Action Programme                  </a:t>
            </a:r>
            <a:r>
              <a:rPr lang="fr-BE" sz="1400" b="1" dirty="0" smtClean="0"/>
              <a:t>                </a:t>
            </a:r>
            <a:r>
              <a:rPr lang="fr-BE" sz="1400" dirty="0"/>
              <a:t>(2002-2012</a:t>
            </a:r>
            <a:r>
              <a:rPr lang="fr-BE" sz="1400" dirty="0" smtClean="0"/>
              <a:t>)                                                    </a:t>
            </a:r>
            <a:r>
              <a:rPr lang="fr-BE" sz="1400" dirty="0"/>
              <a:t>‘</a:t>
            </a:r>
            <a:r>
              <a:rPr lang="fr-BE" sz="1400" dirty="0" err="1"/>
              <a:t>Environment</a:t>
            </a:r>
            <a:r>
              <a:rPr lang="fr-BE" sz="1400" dirty="0"/>
              <a:t> and </a:t>
            </a:r>
            <a:r>
              <a:rPr lang="fr-BE" sz="1400" dirty="0" err="1"/>
              <a:t>health</a:t>
            </a:r>
            <a:r>
              <a:rPr lang="fr-BE" sz="1400" dirty="0"/>
              <a:t>’ one of four </a:t>
            </a:r>
            <a:r>
              <a:rPr lang="fr-BE" sz="1400" dirty="0" err="1"/>
              <a:t>priorities</a:t>
            </a:r>
            <a:endParaRPr lang="en-GB" sz="1400" dirty="0"/>
          </a:p>
          <a:p>
            <a:pPr algn="ctr"/>
            <a:endParaRPr lang="en-GB" sz="1400" dirty="0"/>
          </a:p>
        </p:txBody>
      </p:sp>
      <p:pic>
        <p:nvPicPr>
          <p:cNvPr id="56" name="Picture 42" descr="Scal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52" y="853077"/>
            <a:ext cx="1727850" cy="88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788215" y="1741684"/>
            <a:ext cx="1850565" cy="1169551"/>
          </a:xfrm>
          <a:prstGeom prst="rect">
            <a:avLst/>
          </a:prstGeom>
          <a:solidFill>
            <a:srgbClr val="BDD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/>
              <a:t>European</a:t>
            </a:r>
            <a:r>
              <a:rPr lang="fr-BE" sz="1400" b="1" dirty="0"/>
              <a:t> E&amp;H </a:t>
            </a:r>
            <a:r>
              <a:rPr lang="fr-BE" sz="1400" b="1" dirty="0" err="1"/>
              <a:t>Strategy</a:t>
            </a:r>
            <a:r>
              <a:rPr lang="fr-BE" sz="1400" b="1" dirty="0"/>
              <a:t> </a:t>
            </a:r>
          </a:p>
          <a:p>
            <a:pPr algn="ctr"/>
            <a:r>
              <a:rPr lang="fr-BE" sz="1400" b="1" dirty="0"/>
              <a:t>and </a:t>
            </a:r>
          </a:p>
          <a:p>
            <a:pPr algn="ctr"/>
            <a:r>
              <a:rPr lang="fr-BE" sz="1400" b="1" dirty="0"/>
              <a:t>Action Plan</a:t>
            </a:r>
            <a:r>
              <a:rPr lang="fr-BE" sz="1400" dirty="0"/>
              <a:t>                   </a:t>
            </a:r>
          </a:p>
          <a:p>
            <a:pPr algn="ctr"/>
            <a:r>
              <a:rPr lang="fr-BE" sz="1400" dirty="0"/>
              <a:t>(2003-2010)</a:t>
            </a:r>
            <a:endParaRPr lang="en-GB" sz="1400" dirty="0"/>
          </a:p>
        </p:txBody>
      </p:sp>
      <p:sp>
        <p:nvSpPr>
          <p:cNvPr id="58" name="Rectangle 57"/>
          <p:cNvSpPr/>
          <p:nvPr/>
        </p:nvSpPr>
        <p:spPr>
          <a:xfrm>
            <a:off x="3737779" y="836303"/>
            <a:ext cx="1951438" cy="221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288185" y="1695950"/>
            <a:ext cx="34547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19726" y="733265"/>
            <a:ext cx="2832738" cy="1641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cxnSp>
        <p:nvCxnSpPr>
          <p:cNvPr id="66" name="Straight Arrow Connector 65"/>
          <p:cNvCxnSpPr>
            <a:endCxn id="67" idx="1"/>
          </p:cNvCxnSpPr>
          <p:nvPr/>
        </p:nvCxnSpPr>
        <p:spPr>
          <a:xfrm flipV="1">
            <a:off x="5689216" y="1455700"/>
            <a:ext cx="1400487" cy="257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7089703" y="896872"/>
            <a:ext cx="4292361" cy="1117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9" name="TextBox 68"/>
          <p:cNvSpPr txBox="1"/>
          <p:nvPr/>
        </p:nvSpPr>
        <p:spPr>
          <a:xfrm>
            <a:off x="7215084" y="944008"/>
            <a:ext cx="4041179" cy="954107"/>
          </a:xfrm>
          <a:prstGeom prst="rect">
            <a:avLst/>
          </a:prstGeom>
          <a:solidFill>
            <a:srgbClr val="BDD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/>
              <a:t>Large </a:t>
            </a:r>
            <a:r>
              <a:rPr lang="fr-BE" sz="1400" b="1" dirty="0" err="1"/>
              <a:t>number</a:t>
            </a:r>
            <a:r>
              <a:rPr lang="fr-BE" sz="1400" b="1" dirty="0"/>
              <a:t> of </a:t>
            </a:r>
            <a:r>
              <a:rPr lang="fr-BE" sz="1400" b="1" dirty="0" err="1"/>
              <a:t>projects</a:t>
            </a:r>
            <a:r>
              <a:rPr lang="fr-BE" sz="1400" b="1" dirty="0"/>
              <a:t> </a:t>
            </a:r>
            <a:r>
              <a:rPr lang="fr-BE" sz="1400" dirty="0" err="1" smtClean="0"/>
              <a:t>funded</a:t>
            </a:r>
            <a:r>
              <a:rPr lang="fr-BE" sz="1400" dirty="0" smtClean="0"/>
              <a:t> </a:t>
            </a:r>
            <a:r>
              <a:rPr lang="fr-BE" sz="1400" dirty="0" err="1"/>
              <a:t>through</a:t>
            </a:r>
            <a:r>
              <a:rPr lang="fr-BE" sz="1400" dirty="0"/>
              <a:t> EU </a:t>
            </a:r>
            <a:r>
              <a:rPr lang="fr-BE" sz="1400" dirty="0" err="1"/>
              <a:t>Research</a:t>
            </a:r>
            <a:r>
              <a:rPr lang="fr-BE" sz="1400" dirty="0"/>
              <a:t> Framework Programmes on, </a:t>
            </a:r>
            <a:r>
              <a:rPr lang="fr-BE" sz="1400" dirty="0" err="1"/>
              <a:t>e.g</a:t>
            </a:r>
            <a:r>
              <a:rPr lang="fr-BE" sz="1400" dirty="0"/>
              <a:t>., </a:t>
            </a:r>
            <a:r>
              <a:rPr lang="fr-BE" sz="1400" dirty="0" err="1"/>
              <a:t>climate</a:t>
            </a:r>
            <a:r>
              <a:rPr lang="fr-BE" sz="1400" dirty="0"/>
              <a:t> change, </a:t>
            </a:r>
            <a:r>
              <a:rPr lang="fr-BE" sz="1400" dirty="0" err="1"/>
              <a:t>exposome</a:t>
            </a:r>
            <a:r>
              <a:rPr lang="fr-BE" sz="1400" dirty="0"/>
              <a:t>, </a:t>
            </a:r>
            <a:r>
              <a:rPr lang="fr-BE" sz="1400" dirty="0" err="1"/>
              <a:t>chemical</a:t>
            </a:r>
            <a:r>
              <a:rPr lang="fr-BE" sz="1400" dirty="0"/>
              <a:t> </a:t>
            </a:r>
            <a:r>
              <a:rPr lang="fr-BE" sz="1400" dirty="0" err="1"/>
              <a:t>risks</a:t>
            </a:r>
            <a:r>
              <a:rPr lang="fr-BE" sz="1400" dirty="0"/>
              <a:t>, urbanisation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8146" y="2454808"/>
            <a:ext cx="2872637" cy="2848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9" name="Flowchart: Summing Junction 11"/>
          <p:cNvSpPr>
            <a:spLocks noChangeArrowheads="1"/>
          </p:cNvSpPr>
          <p:nvPr/>
        </p:nvSpPr>
        <p:spPr bwMode="auto">
          <a:xfrm>
            <a:off x="4888209" y="3204287"/>
            <a:ext cx="792163" cy="1584325"/>
          </a:xfrm>
          <a:prstGeom prst="flowChartSummingJunct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40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16" y="2502705"/>
            <a:ext cx="796274" cy="79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52001" y="3295626"/>
            <a:ext cx="2793459" cy="1815882"/>
          </a:xfrm>
          <a:prstGeom prst="rect">
            <a:avLst/>
          </a:prstGeom>
          <a:solidFill>
            <a:srgbClr val="BDD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/>
              <a:t>7th </a:t>
            </a:r>
            <a:r>
              <a:rPr lang="fr-BE" sz="1400" b="1" dirty="0" err="1"/>
              <a:t>Environment</a:t>
            </a:r>
            <a:r>
              <a:rPr lang="fr-BE" sz="1400" b="1" dirty="0"/>
              <a:t> Action Programme  </a:t>
            </a:r>
          </a:p>
          <a:p>
            <a:pPr algn="ctr"/>
            <a:r>
              <a:rPr lang="fr-BE" sz="1400" dirty="0"/>
              <a:t>(2013-2020</a:t>
            </a:r>
            <a:r>
              <a:rPr lang="fr-BE" sz="1400" dirty="0" smtClean="0"/>
              <a:t>) </a:t>
            </a:r>
            <a:endParaRPr lang="fr-BE" sz="1400" dirty="0"/>
          </a:p>
          <a:p>
            <a:pPr algn="ctr"/>
            <a:r>
              <a:rPr lang="en-US" sz="1400" dirty="0"/>
              <a:t>‘</a:t>
            </a:r>
            <a:r>
              <a:rPr lang="en-US" sz="1400" i="1" dirty="0"/>
              <a:t>Safeguarding the Union’s citizens from environment-related pressures and risks to health and well-being</a:t>
            </a:r>
            <a:r>
              <a:rPr lang="en-US" sz="1400" dirty="0"/>
              <a:t>’ one of three thematic objectives</a:t>
            </a:r>
            <a:r>
              <a:rPr lang="fr-BE" sz="1400" dirty="0"/>
              <a:t> </a:t>
            </a:r>
            <a:endParaRPr lang="en-GB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319566" y="4005918"/>
            <a:ext cx="331579" cy="119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733955" y="3185271"/>
            <a:ext cx="2050744" cy="1861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4" name="TextBox 33"/>
          <p:cNvSpPr txBox="1"/>
          <p:nvPr/>
        </p:nvSpPr>
        <p:spPr>
          <a:xfrm>
            <a:off x="3866960" y="3298263"/>
            <a:ext cx="1822257" cy="1600438"/>
          </a:xfrm>
          <a:prstGeom prst="rect">
            <a:avLst/>
          </a:prstGeom>
          <a:solidFill>
            <a:srgbClr val="BDD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Research/policy actions proposed</a:t>
            </a: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ctr"/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Chemical mixtures, endocrine disruptors,  human biomonitoring, </a:t>
            </a:r>
            <a:r>
              <a:rPr lang="en-US" sz="1400" dirty="0" err="1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urbanisation</a:t>
            </a:r>
            <a:endParaRPr lang="en-GB" sz="14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814598" y="2295285"/>
            <a:ext cx="1275105" cy="9111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005609" y="2949536"/>
            <a:ext cx="6000462" cy="3754874"/>
          </a:xfrm>
          <a:prstGeom prst="rect">
            <a:avLst/>
          </a:prstGeom>
          <a:solidFill>
            <a:srgbClr val="BDDE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most relevant current policy initiatives: 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dirty="0" smtClean="0"/>
              <a:t>The European Green Deal</a:t>
            </a:r>
          </a:p>
          <a:p>
            <a:pPr marL="712788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hlinkClick r:id="rId5"/>
              </a:rPr>
              <a:t>Zero Pollution Action Plan </a:t>
            </a:r>
            <a:endParaRPr lang="fr-BE" sz="1400" dirty="0" smtClean="0"/>
          </a:p>
          <a:p>
            <a:pPr marL="712788" indent="-285750">
              <a:buFont typeface="Wingdings" panose="05000000000000000000" pitchFamily="2" charset="2"/>
              <a:buChar char="§"/>
            </a:pPr>
            <a:r>
              <a:rPr lang="fr-BE" sz="1400" dirty="0" smtClean="0">
                <a:hlinkClick r:id="rId6"/>
              </a:rPr>
              <a:t>Chemicals </a:t>
            </a:r>
            <a:r>
              <a:rPr lang="fr-BE" sz="1400" dirty="0" err="1" smtClean="0">
                <a:hlinkClick r:id="rId6"/>
              </a:rPr>
              <a:t>Strategy</a:t>
            </a:r>
            <a:r>
              <a:rPr lang="fr-BE" sz="1400" dirty="0" smtClean="0">
                <a:hlinkClick r:id="rId6"/>
              </a:rPr>
              <a:t> for </a:t>
            </a:r>
            <a:r>
              <a:rPr lang="fr-BE" sz="1400" dirty="0" err="1" smtClean="0">
                <a:hlinkClick r:id="rId6"/>
              </a:rPr>
              <a:t>Sustainability</a:t>
            </a:r>
            <a:r>
              <a:rPr lang="fr-BE" sz="1400" dirty="0" smtClean="0">
                <a:hlinkClick r:id="rId6"/>
              </a:rPr>
              <a:t> </a:t>
            </a:r>
            <a:endParaRPr lang="en-GB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dirty="0" smtClean="0">
                <a:hlinkClick r:id="rId7"/>
              </a:rPr>
              <a:t>Strategy </a:t>
            </a:r>
            <a:r>
              <a:rPr lang="en-GB" sz="1400" dirty="0">
                <a:hlinkClick r:id="rId7"/>
              </a:rPr>
              <a:t>on Plastics in a Circular Economy</a:t>
            </a: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dirty="0" smtClean="0">
                <a:hlinkClick r:id="rId8"/>
              </a:rPr>
              <a:t>European </a:t>
            </a:r>
            <a:r>
              <a:rPr lang="en-GB" sz="1400" dirty="0">
                <a:hlinkClick r:id="rId8"/>
              </a:rPr>
              <a:t>Union Framework on Endocrine Disruptors</a:t>
            </a: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dirty="0">
                <a:hlinkClick r:id="rId9"/>
              </a:rPr>
              <a:t>European Water Framework Directive</a:t>
            </a: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Regulation Concerning the Registration, Evaluation, </a:t>
            </a:r>
            <a:r>
              <a:rPr lang="en-US" sz="1400" dirty="0" err="1" smtClean="0"/>
              <a:t>Authorisation</a:t>
            </a:r>
            <a:r>
              <a:rPr lang="en-US" sz="1400" dirty="0" smtClean="0"/>
              <a:t> and Restriction of Chemicals (</a:t>
            </a:r>
            <a:r>
              <a:rPr lang="en-US" sz="1400" dirty="0">
                <a:hlinkClick r:id="rId10"/>
              </a:rPr>
              <a:t>REACH</a:t>
            </a:r>
            <a:r>
              <a:rPr lang="en-US" sz="1400" dirty="0"/>
              <a:t>) 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dirty="0" smtClean="0">
                <a:hlinkClick r:id="rId11"/>
              </a:rPr>
              <a:t>Directive </a:t>
            </a:r>
            <a:r>
              <a:rPr lang="en-GB" sz="1400" dirty="0">
                <a:hlinkClick r:id="rId11"/>
              </a:rPr>
              <a:t>on the Protection of Animals Used for Scientific Purposes</a:t>
            </a: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dirty="0" smtClean="0">
                <a:hlinkClick r:id="rId12"/>
              </a:rPr>
              <a:t>Waste </a:t>
            </a:r>
            <a:r>
              <a:rPr lang="en-GB" sz="1400" dirty="0">
                <a:hlinkClick r:id="rId12"/>
              </a:rPr>
              <a:t>Framework Directive</a:t>
            </a: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BE" sz="1400" dirty="0">
                <a:hlinkClick r:id="rId13"/>
              </a:rPr>
              <a:t>The </a:t>
            </a:r>
            <a:r>
              <a:rPr lang="en-US" sz="1400" dirty="0">
                <a:hlinkClick r:id="rId13"/>
              </a:rPr>
              <a:t>Strategic Approach to Pharmaceuticals in the </a:t>
            </a:r>
            <a:r>
              <a:rPr lang="en-US" sz="1400" dirty="0" smtClean="0">
                <a:hlinkClick r:id="rId13"/>
              </a:rPr>
              <a:t>Environment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hlinkClick r:id="rId14"/>
              </a:rPr>
              <a:t>EU Strategy on Adaptation to Climate Change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b="1" dirty="0" smtClean="0"/>
              <a:t>Possible future drivers: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/>
              <a:t>EU Strategic Framework on Health and Safety at Work [2021-2027]</a:t>
            </a:r>
            <a:endParaRPr lang="fr-BE" sz="1400" dirty="0"/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8840304" y="2193390"/>
            <a:ext cx="0" cy="7020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84289" y="5456949"/>
            <a:ext cx="2896493" cy="12618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36" name="TextBox 35"/>
          <p:cNvSpPr txBox="1"/>
          <p:nvPr/>
        </p:nvSpPr>
        <p:spPr>
          <a:xfrm>
            <a:off x="352001" y="5610800"/>
            <a:ext cx="2793459" cy="954107"/>
          </a:xfrm>
          <a:prstGeom prst="rect">
            <a:avLst/>
          </a:prstGeom>
          <a:solidFill>
            <a:srgbClr val="BDDE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smtClean="0"/>
              <a:t>8th </a:t>
            </a:r>
            <a:r>
              <a:rPr lang="fr-BE" sz="1400" b="1" dirty="0" err="1" smtClean="0"/>
              <a:t>Environment</a:t>
            </a:r>
            <a:r>
              <a:rPr lang="fr-BE" sz="1400" b="1" dirty="0" smtClean="0"/>
              <a:t> </a:t>
            </a:r>
            <a:r>
              <a:rPr lang="fr-BE" sz="1400" b="1" dirty="0"/>
              <a:t>Action Programme  </a:t>
            </a:r>
          </a:p>
          <a:p>
            <a:pPr algn="ctr"/>
            <a:r>
              <a:rPr lang="fr-BE" sz="1400" b="1" dirty="0" err="1"/>
              <a:t>u</a:t>
            </a:r>
            <a:r>
              <a:rPr lang="fr-BE" sz="1400" b="1" dirty="0" err="1" smtClean="0"/>
              <a:t>ntil</a:t>
            </a:r>
            <a:r>
              <a:rPr lang="fr-BE" sz="1400" b="1" dirty="0" smtClean="0"/>
              <a:t> 2030 </a:t>
            </a:r>
          </a:p>
          <a:p>
            <a:pPr algn="ctr"/>
            <a:r>
              <a:rPr lang="fr-BE" sz="1400" dirty="0" smtClean="0"/>
              <a:t>(</a:t>
            </a:r>
            <a:r>
              <a:rPr lang="fr-BE" sz="1400" dirty="0" err="1" smtClean="0"/>
              <a:t>Proposal</a:t>
            </a:r>
            <a:r>
              <a:rPr lang="fr-BE" sz="1400" dirty="0" smtClean="0"/>
              <a:t>)</a:t>
            </a:r>
            <a:endParaRPr lang="fr-BE" sz="1400" dirty="0"/>
          </a:p>
        </p:txBody>
      </p:sp>
      <p:pic>
        <p:nvPicPr>
          <p:cNvPr id="1026" name="Picture 2" descr="Zero pollution ambiti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434" y="3029367"/>
            <a:ext cx="1326070" cy="10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958805" y="2895473"/>
            <a:ext cx="6120419" cy="3889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2447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55123" y="124906"/>
            <a:ext cx="9144000" cy="66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defTabSz="336947"/>
            <a:r>
              <a:rPr lang="fr-BE" altLang="en-US" sz="2100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Commission </a:t>
            </a:r>
            <a:r>
              <a:rPr lang="fr-BE" altLang="en-US" sz="2100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political</a:t>
            </a:r>
            <a:r>
              <a:rPr lang="fr-BE" altLang="en-US" sz="21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guidelines!</a:t>
            </a:r>
            <a:endParaRPr lang="en-US" altLang="en-US" sz="21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336947"/>
            <a:r>
              <a:rPr lang="fr-BE" altLang="en-US" sz="2100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altLang="en-US" sz="2100" kern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618" y="3646167"/>
            <a:ext cx="3072942" cy="2315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807" y="1058911"/>
            <a:ext cx="1870460" cy="2042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9977" y="969224"/>
            <a:ext cx="3292633" cy="181588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/>
              <a:t>Six headline ambitions </a:t>
            </a:r>
          </a:p>
          <a:p>
            <a:pPr algn="ctr"/>
            <a:endParaRPr lang="en-US" sz="14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dirty="0"/>
              <a:t>A European Green Deal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dirty="0"/>
              <a:t>An economy that works for people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dirty="0"/>
              <a:t>A Europe fit for the digital age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dirty="0"/>
              <a:t>Protecting our European way of life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dirty="0"/>
              <a:t>A stronger Europe in the world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dirty="0"/>
              <a:t>A new push for European democracy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536160" y="2636912"/>
            <a:ext cx="0" cy="5974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18790" y="3320179"/>
            <a:ext cx="5741707" cy="246221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“</a:t>
            </a:r>
            <a:r>
              <a:rPr lang="en-US" sz="1400" i="1" dirty="0"/>
              <a:t>European  citizens’  health  and  the  planet’s </a:t>
            </a:r>
          </a:p>
          <a:p>
            <a:pPr algn="ctr"/>
            <a:r>
              <a:rPr lang="en-US" sz="1400" i="1" dirty="0"/>
              <a:t>health  go  together:  it  is  the  quality  of  the  air </a:t>
            </a:r>
          </a:p>
          <a:p>
            <a:pPr algn="ctr"/>
            <a:r>
              <a:rPr lang="en-US" sz="1400" i="1" dirty="0"/>
              <a:t>we  breathe,  the  water  we  drink,  the  food  we </a:t>
            </a:r>
          </a:p>
          <a:p>
            <a:pPr algn="ctr"/>
            <a:r>
              <a:rPr lang="en-US" sz="1400" i="1" dirty="0"/>
              <a:t>eat and the safety of the products we use.  </a:t>
            </a:r>
          </a:p>
          <a:p>
            <a:pPr algn="ctr"/>
            <a:endParaRPr lang="en-US" sz="1400" i="1" dirty="0"/>
          </a:p>
          <a:p>
            <a:pPr algn="ctr"/>
            <a:r>
              <a:rPr lang="en-US" sz="1400" i="1" dirty="0"/>
              <a:t>For the health of our citizens, our children and </a:t>
            </a:r>
          </a:p>
          <a:p>
            <a:pPr algn="ctr"/>
            <a:r>
              <a:rPr lang="en-US" sz="1400" i="1" dirty="0"/>
              <a:t>grandchildren, Europe needs to move towards  a  zero-pollution  ambition.  I  will put forward a cross-cutting strategy to protect citizens’   health   from   environmental degradation  and  pollution,  addressing  air  and water  quality,  hazardous  chemicals,  industrial emissions, pesticides and endocrine disrupters</a:t>
            </a:r>
            <a:r>
              <a:rPr lang="en-US" sz="1400" dirty="0"/>
              <a:t>.”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172610" y="1728216"/>
            <a:ext cx="830926" cy="92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003536" y="1125883"/>
            <a:ext cx="2103120" cy="1352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1" name="Rectangle 10"/>
          <p:cNvSpPr/>
          <p:nvPr/>
        </p:nvSpPr>
        <p:spPr>
          <a:xfrm>
            <a:off x="10273363" y="1577083"/>
            <a:ext cx="1701972" cy="300082"/>
          </a:xfrm>
          <a:prstGeom prst="rect">
            <a:avLst/>
          </a:prstGeom>
          <a:solidFill>
            <a:srgbClr val="BDDEFF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sz="135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Green Deal call</a:t>
            </a:r>
          </a:p>
        </p:txBody>
      </p:sp>
    </p:spTree>
    <p:extLst>
      <p:ext uri="{BB962C8B-B14F-4D97-AF65-F5344CB8AC3E}">
        <p14:creationId xmlns:p14="http://schemas.microsoft.com/office/powerpoint/2010/main" val="20883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82625" y="130004"/>
            <a:ext cx="7895931" cy="5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pPr defTabSz="336947"/>
            <a:r>
              <a:rPr lang="fr-BE" altLang="en-US" sz="2400" kern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Driver </a:t>
            </a:r>
            <a:r>
              <a:rPr lang="fr-BE" altLang="en-US" sz="2400" kern="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3: </a:t>
            </a:r>
            <a:r>
              <a:rPr lang="fr-BE" altLang="en-US" sz="2400" kern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WHO/Global </a:t>
            </a:r>
            <a:r>
              <a:rPr lang="fr-BE" altLang="en-US" sz="2400" kern="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r>
              <a:rPr lang="fr-BE" altLang="en-US" sz="2400" kern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altLang="en-US" sz="2400" kern="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processes</a:t>
            </a:r>
            <a:endParaRPr lang="en-GB" altLang="en-US" sz="2400" kern="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080664" y="2038212"/>
            <a:ext cx="6172200" cy="70246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r>
              <a:rPr lang="en-GB" sz="1350">
                <a:solidFill>
                  <a:prstClr val="black"/>
                </a:solidFill>
                <a:latin typeface="+mn-lt"/>
              </a:rPr>
              <a:t/>
            </a:r>
            <a:br>
              <a:rPr lang="en-GB" sz="1350">
                <a:solidFill>
                  <a:prstClr val="black"/>
                </a:solidFill>
                <a:latin typeface="+mn-lt"/>
              </a:rPr>
            </a:br>
            <a:endParaRPr lang="en-GB" sz="33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7" name="Flowchart: Summing Junction 11"/>
          <p:cNvSpPr>
            <a:spLocks noChangeArrowheads="1"/>
          </p:cNvSpPr>
          <p:nvPr/>
        </p:nvSpPr>
        <p:spPr bwMode="auto">
          <a:xfrm>
            <a:off x="3844002" y="3246538"/>
            <a:ext cx="594122" cy="1188244"/>
          </a:xfrm>
          <a:prstGeom prst="flowChartSummingJunct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381" defTabSz="685800" eaLnBrk="1" hangingPunct="1"/>
            <a:endParaRPr lang="en-US" altLang="en-US" sz="90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25" y="936148"/>
            <a:ext cx="752829" cy="6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748736" y="1666748"/>
            <a:ext cx="1701972" cy="923330"/>
          </a:xfrm>
          <a:prstGeom prst="rect">
            <a:avLst/>
          </a:prstGeom>
          <a:solidFill>
            <a:srgbClr val="BDDEFF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sz="1350" b="1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European Environment and Health process                   </a:t>
            </a:r>
            <a:r>
              <a:rPr lang="en-US" sz="1350" dirty="0">
                <a:solidFill>
                  <a:prstClr val="black">
                    <a:lumMod val="85000"/>
                    <a:lumOff val="15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(since 1989)</a:t>
            </a: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55706" y="864058"/>
            <a:ext cx="1848007" cy="20719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92416" y="881587"/>
            <a:ext cx="2059569" cy="27026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89726" y="936148"/>
            <a:ext cx="1877891" cy="1131079"/>
          </a:xfrm>
          <a:prstGeom prst="rect">
            <a:avLst/>
          </a:prstGeom>
          <a:solidFill>
            <a:srgbClr val="BDDEFF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</a:rPr>
              <a:t>Declaration of the Sixth Ministerial Conference on                                          Environment and Health 2017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552720" y="1956798"/>
            <a:ext cx="29068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84033" y="896047"/>
            <a:ext cx="3540331" cy="30008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fr-BE" sz="1350" dirty="0">
                <a:solidFill>
                  <a:prstClr val="black"/>
                </a:solidFill>
              </a:rPr>
              <a:t>‘BIG 5’ </a:t>
            </a:r>
            <a:r>
              <a:rPr lang="fr-BE" sz="1350" dirty="0" err="1">
                <a:solidFill>
                  <a:prstClr val="black"/>
                </a:solidFill>
              </a:rPr>
              <a:t>priorities</a:t>
            </a:r>
            <a:r>
              <a:rPr lang="fr-BE" sz="1350" dirty="0">
                <a:solidFill>
                  <a:prstClr val="black"/>
                </a:solidFill>
              </a:rPr>
              <a:t> </a:t>
            </a:r>
            <a:r>
              <a:rPr lang="fr-BE" sz="1350" dirty="0" err="1">
                <a:solidFill>
                  <a:prstClr val="black"/>
                </a:solidFill>
              </a:rPr>
              <a:t>identified</a:t>
            </a:r>
            <a:r>
              <a:rPr lang="fr-BE" sz="1350" dirty="0">
                <a:solidFill>
                  <a:prstClr val="black"/>
                </a:solidFill>
              </a:rPr>
              <a:t> at Ostrava:</a:t>
            </a: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48" name="AutoShape 2" descr="Image result for ostrava"/>
          <p:cNvSpPr>
            <a:spLocks noChangeAspect="1" noChangeArrowheads="1"/>
          </p:cNvSpPr>
          <p:nvPr/>
        </p:nvSpPr>
        <p:spPr bwMode="auto">
          <a:xfrm>
            <a:off x="3070096" y="83671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GB" sz="1350">
              <a:solidFill>
                <a:prstClr val="black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57" y="2101308"/>
            <a:ext cx="1805223" cy="116961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393" y="1289628"/>
            <a:ext cx="1394075" cy="76532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495548" y="2030925"/>
            <a:ext cx="15940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200" dirty="0">
                <a:solidFill>
                  <a:prstClr val="black"/>
                </a:solidFill>
              </a:rPr>
              <a:t>Water quality &amp; sanitation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7227" y="1267178"/>
            <a:ext cx="1592819" cy="8729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328508" y="2132472"/>
            <a:ext cx="1591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200" dirty="0">
                <a:solidFill>
                  <a:prstClr val="black"/>
                </a:solidFill>
              </a:rPr>
              <a:t>Waste</a:t>
            </a: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75291" y="3382029"/>
            <a:ext cx="1591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BE" sz="1200" dirty="0">
                <a:solidFill>
                  <a:prstClr val="black"/>
                </a:solidFill>
              </a:rPr>
              <a:t>Chemical </a:t>
            </a:r>
            <a:r>
              <a:rPr lang="fr-BE" sz="1200" dirty="0" err="1">
                <a:solidFill>
                  <a:prstClr val="black"/>
                </a:solidFill>
              </a:rPr>
              <a:t>risks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850" y="2515870"/>
            <a:ext cx="1591957" cy="8850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825671" y="3313257"/>
            <a:ext cx="1586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BE" sz="1200" dirty="0">
                <a:solidFill>
                  <a:prstClr val="black"/>
                </a:solidFill>
              </a:rPr>
              <a:t>Air </a:t>
            </a:r>
            <a:r>
              <a:rPr lang="fr-BE" sz="1200" dirty="0" err="1">
                <a:solidFill>
                  <a:prstClr val="black"/>
                </a:solidFill>
              </a:rPr>
              <a:t>quality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095286" y="3262379"/>
            <a:ext cx="15871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</a:rPr>
              <a:t>Climate change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9688" y="2528519"/>
            <a:ext cx="1403177" cy="78980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4287626" y="3250837"/>
            <a:ext cx="14215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BE" sz="1350" dirty="0">
                <a:solidFill>
                  <a:prstClr val="black"/>
                </a:solidFill>
              </a:rPr>
              <a:t>Ostrava, CZ</a:t>
            </a:r>
            <a:endParaRPr lang="en-GB" sz="1350" dirty="0">
              <a:solidFill>
                <a:prstClr val="black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3370" y="2528519"/>
            <a:ext cx="1344631" cy="735323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 flipV="1">
            <a:off x="6008681" y="2012348"/>
            <a:ext cx="29068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63F0E01-05D0-42A5-B282-54AADE59412D}"/>
              </a:ext>
            </a:extLst>
          </p:cNvPr>
          <p:cNvSpPr txBox="1"/>
          <p:nvPr/>
        </p:nvSpPr>
        <p:spPr>
          <a:xfrm>
            <a:off x="1598028" y="2896116"/>
            <a:ext cx="196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200" dirty="0">
                <a:solidFill>
                  <a:prstClr val="black"/>
                </a:solidFill>
              </a:rPr>
              <a:t>54 countries in the WHO European Region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87201" y="1679673"/>
            <a:ext cx="8229600" cy="9366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r>
              <a:rPr lang="en-GB" sz="1600">
                <a:latin typeface="+mn-lt"/>
              </a:rPr>
              <a:t/>
            </a:r>
            <a:br>
              <a:rPr lang="en-GB" sz="1600">
                <a:latin typeface="+mn-lt"/>
              </a:rPr>
            </a:br>
            <a:endParaRPr lang="en-GB" sz="1600" dirty="0">
              <a:latin typeface="+mn-lt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-311362" y="1443166"/>
            <a:ext cx="4680520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5pPr>
            <a:lvl6pPr marL="2457290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6pPr>
            <a:lvl7pPr marL="2858025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7pPr>
            <a:lvl8pPr marL="3258761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8pPr>
            <a:lvl9pPr marL="3659497" indent="-228197" algn="l" defTabSz="449437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005FA9"/>
                </a:solidFill>
                <a:latin typeface="Arial" charset="0"/>
              </a:defRPr>
            </a:lvl9pPr>
          </a:lstStyle>
          <a:p>
            <a:endParaRPr lang="en-GB" altLang="en-US" sz="1600" kern="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Flowchart: Summing Junction 11"/>
          <p:cNvSpPr>
            <a:spLocks noChangeArrowheads="1"/>
          </p:cNvSpPr>
          <p:nvPr/>
        </p:nvSpPr>
        <p:spPr bwMode="auto">
          <a:xfrm>
            <a:off x="4604987" y="3185271"/>
            <a:ext cx="792163" cy="1584325"/>
          </a:xfrm>
          <a:prstGeom prst="flowChartSummingJunct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60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694948" y="1404553"/>
            <a:ext cx="8229600" cy="9366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r>
              <a:rPr lang="en-GB" sz="1400">
                <a:latin typeface="+mn-lt"/>
              </a:rPr>
              <a:t/>
            </a:r>
            <a:br>
              <a:rPr lang="en-GB" sz="1400">
                <a:latin typeface="+mn-lt"/>
              </a:rPr>
            </a:br>
            <a:endParaRPr lang="en-GB" sz="1400" dirty="0">
              <a:latin typeface="+mn-lt"/>
            </a:endParaRPr>
          </a:p>
        </p:txBody>
      </p:sp>
      <p:sp>
        <p:nvSpPr>
          <p:cNvPr id="63" name="Flowchart: Summing Junction 11"/>
          <p:cNvSpPr>
            <a:spLocks noChangeArrowheads="1"/>
          </p:cNvSpPr>
          <p:nvPr/>
        </p:nvSpPr>
        <p:spPr bwMode="auto">
          <a:xfrm>
            <a:off x="5712734" y="2910151"/>
            <a:ext cx="792163" cy="1584325"/>
          </a:xfrm>
          <a:prstGeom prst="flowChartSummingJuncti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en-US" sz="140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05" y="4179303"/>
            <a:ext cx="5001490" cy="2490057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4209540" y="4197939"/>
            <a:ext cx="833914" cy="78602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7" name="Rounded Rectangle 66"/>
          <p:cNvSpPr/>
          <p:nvPr/>
        </p:nvSpPr>
        <p:spPr>
          <a:xfrm>
            <a:off x="5867617" y="5022880"/>
            <a:ext cx="796849" cy="74171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8" name="Rounded Rectangle 67"/>
          <p:cNvSpPr/>
          <p:nvPr/>
        </p:nvSpPr>
        <p:spPr>
          <a:xfrm>
            <a:off x="6691393" y="4179303"/>
            <a:ext cx="770323" cy="804665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9" name="Rounded Rectangle 68"/>
          <p:cNvSpPr/>
          <p:nvPr/>
        </p:nvSpPr>
        <p:spPr>
          <a:xfrm>
            <a:off x="2578489" y="5848357"/>
            <a:ext cx="758906" cy="760304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9209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2268</Words>
  <Application>Microsoft Office PowerPoint</Application>
  <PresentationFormat>Widescreen</PresentationFormat>
  <Paragraphs>389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MS PGothic</vt:lpstr>
      <vt:lpstr>Arial</vt:lpstr>
      <vt:lpstr>Calibri</vt:lpstr>
      <vt:lpstr>Calibri Light</vt:lpstr>
      <vt:lpstr>Courier New</vt:lpstr>
      <vt:lpstr>EC Square Sans Pro Light</vt:lpstr>
      <vt:lpstr>Times New Roman</vt:lpstr>
      <vt:lpstr>Verdana</vt:lpstr>
      <vt:lpstr>Wingdings</vt:lpstr>
      <vt:lpstr>8_Office Theme</vt:lpstr>
      <vt:lpstr>1_Office Theme</vt:lpstr>
      <vt:lpstr>Environment and Health Research  in Horizon 2020  and Horizon Europe:  An Overview and Guidance</vt:lpstr>
      <vt:lpstr>Issues covered during the presentation</vt:lpstr>
      <vt:lpstr>PowerPoint Presentation</vt:lpstr>
      <vt:lpstr>Drivers of environment and health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 structures and roles dealing with environment and health issues</vt:lpstr>
      <vt:lpstr>EU Environment and Health Policies, Programmes and Legislation </vt:lpstr>
      <vt:lpstr>Short history of enviroment and health research in the EU </vt:lpstr>
      <vt:lpstr>Environment and health research funded through Framework Programmes</vt:lpstr>
      <vt:lpstr>PowerPoint Presentation</vt:lpstr>
      <vt:lpstr>Environment and health research under Horizon 2020</vt:lpstr>
      <vt:lpstr>Sources of environment and health research funding</vt:lpstr>
      <vt:lpstr>Country of origin of coordinating institutions</vt:lpstr>
      <vt:lpstr>The most active institutions participating in FP7 projects</vt:lpstr>
      <vt:lpstr>New in H2020: Increased clustering of projects</vt:lpstr>
      <vt:lpstr>New in H2020: European Joint Programmes</vt:lpstr>
      <vt:lpstr>Possible new clusters coming</vt:lpstr>
      <vt:lpstr>PowerPoint Presentation</vt:lpstr>
      <vt:lpstr>About Horizon Europe</vt:lpstr>
      <vt:lpstr>Environment and health related research: where?</vt:lpstr>
      <vt:lpstr>Horizon Europe missions</vt:lpstr>
      <vt:lpstr>PowerPoint Presentation</vt:lpstr>
      <vt:lpstr>From adoption of HE to calls for proposals</vt:lpstr>
      <vt:lpstr>First call for proposals of Destination 2: Living and working in a health-promoting environment of the Health cluster</vt:lpstr>
      <vt:lpstr>Destination 2: Topics in WP 2021-2022</vt:lpstr>
      <vt:lpstr>Important points</vt:lpstr>
      <vt:lpstr>Guidance for applying for funding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Dovile Adamonyte</dc:creator>
  <cp:lastModifiedBy>KARJALAINEN Tuomo (RTD)</cp:lastModifiedBy>
  <cp:revision>100</cp:revision>
  <dcterms:created xsi:type="dcterms:W3CDTF">2021-01-27T17:21:21Z</dcterms:created>
  <dcterms:modified xsi:type="dcterms:W3CDTF">2021-06-11T07:09:39Z</dcterms:modified>
</cp:coreProperties>
</file>