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259" r:id="rId5"/>
    <p:sldId id="257" r:id="rId6"/>
    <p:sldId id="842" r:id="rId7"/>
    <p:sldId id="258" r:id="rId8"/>
    <p:sldId id="840" r:id="rId9"/>
    <p:sldId id="841" r:id="rId10"/>
    <p:sldId id="838" r:id="rId11"/>
    <p:sldId id="261" r:id="rId12"/>
    <p:sldId id="839" r:id="rId13"/>
    <p:sldId id="266" r:id="rId14"/>
    <p:sldId id="263" r:id="rId15"/>
    <p:sldId id="260" r:id="rId16"/>
    <p:sldId id="371" r:id="rId17"/>
    <p:sldId id="844" r:id="rId18"/>
    <p:sldId id="762" r:id="rId19"/>
    <p:sldId id="334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ína Chudá" initials="KC" lastIdx="1" clrIdx="0">
    <p:extLst>
      <p:ext uri="{19B8F6BF-5375-455C-9EA6-DF929625EA0E}">
        <p15:presenceInfo xmlns:p15="http://schemas.microsoft.com/office/powerpoint/2012/main" userId="Kristína Chud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F01928"/>
    <a:srgbClr val="0000DC"/>
    <a:srgbClr val="008C78"/>
    <a:srgbClr val="46C8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325A3-072E-443C-B47B-14CD29D6AA72}" v="251" dt="2022-09-13T14:49:31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568" autoAdjust="0"/>
  </p:normalViewPr>
  <p:slideViewPr>
    <p:cSldViewPr snapToGrid="0">
      <p:cViewPr>
        <p:scale>
          <a:sx n="125" d="100"/>
          <a:sy n="125" d="100"/>
        </p:scale>
        <p:origin x="426" y="2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.muni.cz/en/about-us/hrs4r/contact" TargetMode="External"/><Relationship Id="rId2" Type="http://schemas.openxmlformats.org/officeDocument/2006/relationships/hyperlink" Target="mailto:HRAward@sci.muni.cz" TargetMode="External"/><Relationship Id="rId1" Type="http://schemas.openxmlformats.org/officeDocument/2006/relationships/hyperlink" Target="https://www.sci.muni.cz/do/sci/web/HRA/dotaznik_pro_zamestnance_sci_mu_2020/EN_Employee_and_PhD_Survey_SCI_MU_2020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.muni.cz/en/about-us/hrs4r/contact" TargetMode="External"/><Relationship Id="rId2" Type="http://schemas.openxmlformats.org/officeDocument/2006/relationships/hyperlink" Target="mailto:HRAward@sci.muni.cz" TargetMode="External"/><Relationship Id="rId1" Type="http://schemas.openxmlformats.org/officeDocument/2006/relationships/hyperlink" Target="https://www.sci.muni.cz/do/sci/web/HRA/dotaznik_pro_zamestnance_sci_mu_2020/EN_Employee_and_PhD_Survey_SCI_MU_202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33F61-E724-4B86-BB98-7D6322A450FF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A343BF-8797-4ED6-86F0-57CF95DD6A5A}">
      <dgm:prSet custT="1"/>
      <dgm:spPr>
        <a:solidFill>
          <a:schemeClr val="bg1"/>
        </a:solidFill>
      </dgm:spPr>
      <dgm:t>
        <a:bodyPr/>
        <a:lstStyle/>
        <a:p>
          <a:r>
            <a:rPr lang="cs-CZ" sz="2800" b="1" i="1" baseline="0" dirty="0">
              <a:solidFill>
                <a:srgbClr val="00AF3F"/>
              </a:solidFill>
            </a:rPr>
            <a:t>Call </a:t>
          </a:r>
          <a:r>
            <a:rPr lang="cs-CZ" sz="2800" b="1" i="1" baseline="0" dirty="0" err="1">
              <a:solidFill>
                <a:srgbClr val="00AF3F"/>
              </a:solidFill>
            </a:rPr>
            <a:t>for</a:t>
          </a:r>
          <a:r>
            <a:rPr lang="cs-CZ" sz="2800" b="1" i="1" baseline="0" dirty="0">
              <a:solidFill>
                <a:srgbClr val="00AF3F"/>
              </a:solidFill>
            </a:rPr>
            <a:t> </a:t>
          </a:r>
          <a:r>
            <a:rPr lang="cs-CZ" sz="2800" b="1" i="1" baseline="0" dirty="0" err="1">
              <a:solidFill>
                <a:srgbClr val="00AF3F"/>
              </a:solidFill>
            </a:rPr>
            <a:t>help</a:t>
          </a:r>
          <a:r>
            <a:rPr lang="cs-CZ" sz="2800" b="1" i="1" baseline="0" dirty="0">
              <a:solidFill>
                <a:srgbClr val="00AF3F"/>
              </a:solidFill>
            </a:rPr>
            <a:t> and </a:t>
          </a:r>
          <a:r>
            <a:rPr lang="cs-CZ" sz="2800" b="1" i="1" baseline="0" dirty="0" err="1">
              <a:solidFill>
                <a:srgbClr val="00AF3F"/>
              </a:solidFill>
            </a:rPr>
            <a:t>cooperation</a:t>
          </a:r>
          <a:endParaRPr lang="cs-CZ" sz="2800" dirty="0">
            <a:solidFill>
              <a:srgbClr val="00AF3F"/>
            </a:solidFill>
          </a:endParaRPr>
        </a:p>
      </dgm:t>
    </dgm:pt>
    <dgm:pt modelId="{6C6F3CC6-70BD-4339-9690-F2951DBF5F66}" type="parTrans" cxnId="{DE606D8E-94E0-4FBF-90D0-096117136DBE}">
      <dgm:prSet/>
      <dgm:spPr/>
      <dgm:t>
        <a:bodyPr/>
        <a:lstStyle/>
        <a:p>
          <a:endParaRPr lang="en-GB"/>
        </a:p>
      </dgm:t>
    </dgm:pt>
    <dgm:pt modelId="{193A6408-5615-4E14-8FAD-31AF34CD37EE}" type="sibTrans" cxnId="{DE606D8E-94E0-4FBF-90D0-096117136DBE}">
      <dgm:prSet/>
      <dgm:spPr/>
      <dgm:t>
        <a:bodyPr/>
        <a:lstStyle/>
        <a:p>
          <a:endParaRPr lang="en-GB"/>
        </a:p>
      </dgm:t>
    </dgm:pt>
    <dgm:pt modelId="{A36BF3D9-46FD-41AF-B0B3-7823B1000DBC}">
      <dgm:prSet custT="1"/>
      <dgm:spPr/>
      <dgm:t>
        <a:bodyPr/>
        <a:lstStyle/>
        <a:p>
          <a:r>
            <a:rPr lang="cs-CZ" sz="1800" b="1" i="0" baseline="0" dirty="0"/>
            <a:t>Build </a:t>
          </a:r>
          <a:r>
            <a:rPr lang="cs-CZ" sz="1800" b="1" i="0" baseline="0" dirty="0" err="1"/>
            <a:t>new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people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processess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with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us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at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the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faculty</a:t>
          </a:r>
          <a:r>
            <a:rPr lang="cs-CZ" sz="1800" b="1" i="0" baseline="0" dirty="0"/>
            <a:t>! </a:t>
          </a:r>
          <a:r>
            <a:rPr lang="cs-CZ" sz="1800" b="1" i="0" baseline="0" dirty="0" err="1"/>
            <a:t>Help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us</a:t>
          </a:r>
          <a:r>
            <a:rPr lang="cs-CZ" sz="1800" b="1" i="0" baseline="0" dirty="0"/>
            <a:t> to </a:t>
          </a:r>
          <a:r>
            <a:rPr lang="cs-CZ" sz="1800" b="1" i="0" baseline="0" dirty="0" err="1"/>
            <a:t>retain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the</a:t>
          </a:r>
          <a:r>
            <a:rPr lang="cs-CZ" sz="1800" b="1" i="0" baseline="0" dirty="0"/>
            <a:t> HR logo!</a:t>
          </a:r>
        </a:p>
        <a:p>
          <a:r>
            <a:rPr lang="cs-CZ" sz="1800" b="1" i="0" baseline="0" dirty="0" err="1"/>
            <a:t>We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have</a:t>
          </a:r>
          <a:r>
            <a:rPr lang="cs-CZ" sz="1800" b="1" i="0" baseline="0" dirty="0"/>
            <a:t> to </a:t>
          </a:r>
          <a:r>
            <a:rPr lang="cs-CZ" sz="1800" b="1" i="0" baseline="0" dirty="0" err="1"/>
            <a:t>renew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the</a:t>
          </a:r>
          <a:r>
            <a:rPr lang="cs-CZ" sz="1800" b="1" i="0" baseline="0" dirty="0"/>
            <a:t> </a:t>
          </a:r>
          <a:r>
            <a:rPr lang="cs-CZ" sz="1800" b="1" i="0" baseline="0" dirty="0" err="1"/>
            <a:t>certification</a:t>
          </a:r>
          <a:r>
            <a:rPr lang="cs-CZ" sz="1800" b="1" i="0" baseline="0" dirty="0"/>
            <a:t> in 2024 </a:t>
          </a:r>
          <a:r>
            <a:rPr lang="cs-CZ" sz="1800" b="1" i="0" baseline="0" dirty="0">
              <a:solidFill>
                <a:schemeClr val="bg1"/>
              </a:solidFill>
            </a:rPr>
            <a:t>and </a:t>
          </a:r>
          <a:r>
            <a:rPr lang="cs-CZ" sz="1800" b="1" i="0" baseline="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your</a:t>
          </a:r>
          <a:r>
            <a:rPr lang="cs-CZ" sz="1800" b="1" i="0" baseline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cs-CZ" sz="1800" b="1" i="0" baseline="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opinions</a:t>
          </a:r>
          <a:r>
            <a:rPr lang="cs-CZ" sz="1800" b="1" i="0" u="none" baseline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cs-CZ" sz="1800" b="1" i="0" baseline="0" dirty="0">
              <a:solidFill>
                <a:schemeClr val="bg1"/>
              </a:solidFill>
            </a:rPr>
            <a:t>are </a:t>
          </a:r>
          <a:r>
            <a:rPr lang="cs-CZ" sz="1800" b="1" i="0" baseline="0" dirty="0" err="1"/>
            <a:t>important</a:t>
          </a:r>
          <a:endParaRPr lang="cs-CZ" sz="1800" dirty="0"/>
        </a:p>
      </dgm:t>
    </dgm:pt>
    <dgm:pt modelId="{78DB43E2-87E4-4EED-9B9A-4FA7C3FD54D5}" type="parTrans" cxnId="{6AEAC35D-4390-4FDE-BE11-8D1E7B00CA6B}">
      <dgm:prSet/>
      <dgm:spPr/>
      <dgm:t>
        <a:bodyPr/>
        <a:lstStyle/>
        <a:p>
          <a:endParaRPr lang="en-GB"/>
        </a:p>
      </dgm:t>
    </dgm:pt>
    <dgm:pt modelId="{5950BA88-1DB4-43FD-91BF-4F7C8503134C}" type="sibTrans" cxnId="{6AEAC35D-4390-4FDE-BE11-8D1E7B00CA6B}">
      <dgm:prSet/>
      <dgm:spPr/>
      <dgm:t>
        <a:bodyPr/>
        <a:lstStyle/>
        <a:p>
          <a:endParaRPr lang="en-GB"/>
        </a:p>
      </dgm:t>
    </dgm:pt>
    <dgm:pt modelId="{C8F4AA19-8288-4563-A2F4-7C5DF832ACF5}">
      <dgm:prSet custT="1"/>
      <dgm:spPr/>
      <dgm:t>
        <a:bodyPr/>
        <a:lstStyle/>
        <a:p>
          <a:pPr algn="ctr"/>
          <a:r>
            <a:rPr lang="cs-CZ" sz="1600" b="0" i="0" baseline="0" dirty="0" err="1">
              <a:solidFill>
                <a:schemeClr val="bg1"/>
              </a:solidFill>
            </a:rPr>
            <a:t>Join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our</a:t>
          </a:r>
          <a:r>
            <a:rPr lang="cs-CZ" sz="1600" b="1" i="0" baseline="0" dirty="0">
              <a:solidFill>
                <a:schemeClr val="bg1"/>
              </a:solidFill>
            </a:rPr>
            <a:t> </a:t>
          </a:r>
          <a:r>
            <a:rPr lang="en-US" sz="1600" b="1" i="0" baseline="0" dirty="0">
              <a:solidFill>
                <a:schemeClr val="bg1"/>
              </a:solidFill>
            </a:rPr>
            <a:t>Researcher Focus Group</a:t>
          </a:r>
          <a:r>
            <a:rPr lang="cs-CZ" sz="1600" b="1" i="0" baseline="0" dirty="0">
              <a:solidFill>
                <a:schemeClr val="bg1"/>
              </a:solidFill>
            </a:rPr>
            <a:t> </a:t>
          </a:r>
          <a:r>
            <a:rPr lang="cs-CZ" sz="1600" b="1" i="0" baseline="0" dirty="0" err="1">
              <a:solidFill>
                <a:schemeClr val="bg1"/>
              </a:solidFill>
            </a:rPr>
            <a:t>at</a:t>
          </a:r>
          <a:r>
            <a:rPr lang="en-US" sz="1600" b="1" i="0" baseline="0" dirty="0">
              <a:solidFill>
                <a:schemeClr val="bg1"/>
              </a:solidFill>
            </a:rPr>
            <a:t> SCI MUNI</a:t>
          </a:r>
          <a:r>
            <a:rPr lang="cs-CZ" sz="1600" b="1" i="0" baseline="0" dirty="0">
              <a:solidFill>
                <a:schemeClr val="bg1"/>
              </a:solidFill>
            </a:rPr>
            <a:t>: </a:t>
          </a:r>
          <a:r>
            <a:rPr lang="en-US" sz="1600" b="0" i="0" baseline="0" dirty="0">
              <a:solidFill>
                <a:schemeClr val="bg1"/>
              </a:solidFill>
            </a:rPr>
            <a:t>the group is open, everybody is welcome, apply via e-mail</a:t>
          </a:r>
          <a:r>
            <a:rPr lang="en-US" sz="1600" b="0" i="0" u="sng" baseline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HRAward@sci.muni.cz</a:t>
          </a:r>
          <a:r>
            <a:rPr lang="cs-CZ" sz="1600" b="0" i="0" u="sng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or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contact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us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directly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at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 err="1">
              <a:solidFill>
                <a:schemeClr val="bg1"/>
              </a:solidFill>
            </a:rPr>
            <a:t>the</a:t>
          </a:r>
          <a:r>
            <a:rPr lang="cs-CZ" sz="1600" b="0" i="0" baseline="0" dirty="0">
              <a:solidFill>
                <a:schemeClr val="bg1"/>
              </a:solidFill>
            </a:rPr>
            <a:t> </a:t>
          </a:r>
          <a:r>
            <a:rPr lang="cs-CZ" sz="1600" b="0" i="0" baseline="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HR Award Office</a:t>
          </a:r>
          <a:endParaRPr lang="cs-CZ" sz="1600" dirty="0">
            <a:solidFill>
              <a:schemeClr val="bg1"/>
            </a:solidFill>
          </a:endParaRPr>
        </a:p>
      </dgm:t>
    </dgm:pt>
    <dgm:pt modelId="{673E8FBA-8054-44D1-B125-3642D6C09425}" type="parTrans" cxnId="{ADC6B776-3A8B-49B1-A852-C069AFE9E0A3}">
      <dgm:prSet/>
      <dgm:spPr/>
      <dgm:t>
        <a:bodyPr/>
        <a:lstStyle/>
        <a:p>
          <a:endParaRPr lang="en-GB"/>
        </a:p>
      </dgm:t>
    </dgm:pt>
    <dgm:pt modelId="{BC016E5B-D02A-4ADC-BF7D-D9F9F235DB56}" type="sibTrans" cxnId="{ADC6B776-3A8B-49B1-A852-C069AFE9E0A3}">
      <dgm:prSet/>
      <dgm:spPr/>
      <dgm:t>
        <a:bodyPr/>
        <a:lstStyle/>
        <a:p>
          <a:endParaRPr lang="en-GB"/>
        </a:p>
      </dgm:t>
    </dgm:pt>
    <dgm:pt modelId="{38C5EFB0-FD8F-4BA5-8766-785714021D90}">
      <dgm:prSet custT="1"/>
      <dgm:spPr/>
      <dgm:t>
        <a:bodyPr/>
        <a:lstStyle/>
        <a:p>
          <a:r>
            <a:rPr lang="cs-CZ" sz="1800" b="0" i="0" baseline="0" dirty="0" err="1"/>
            <a:t>Share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with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us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your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views</a:t>
          </a:r>
          <a:r>
            <a:rPr lang="cs-CZ" sz="1800" b="0" i="0" baseline="0" dirty="0"/>
            <a:t> in </a:t>
          </a:r>
          <a:r>
            <a:rPr lang="cs-CZ" sz="1800" b="0" i="0" baseline="0" dirty="0" err="1"/>
            <a:t>the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questionnaire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which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you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will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receive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after</a:t>
          </a:r>
          <a:r>
            <a:rPr lang="cs-CZ" sz="1800" b="0" i="0" baseline="0" dirty="0"/>
            <a:t> </a:t>
          </a:r>
          <a:r>
            <a:rPr lang="cs-CZ" sz="1800" b="0" i="0" baseline="0" dirty="0" err="1"/>
            <a:t>the</a:t>
          </a:r>
          <a:r>
            <a:rPr lang="cs-CZ" sz="1800" b="0" i="0" baseline="0" dirty="0"/>
            <a:t> PhD </a:t>
          </a:r>
          <a:r>
            <a:rPr lang="cs-CZ" sz="1800" b="0" i="0" baseline="0" dirty="0" err="1"/>
            <a:t>Day</a:t>
          </a:r>
          <a:endParaRPr lang="cs-CZ" sz="1800" dirty="0"/>
        </a:p>
      </dgm:t>
    </dgm:pt>
    <dgm:pt modelId="{0AD3DBCD-71E3-4682-B2BA-D01D1F3577AA}" type="parTrans" cxnId="{8AD0D632-04A7-4B2D-AC94-E209D62AC22D}">
      <dgm:prSet/>
      <dgm:spPr/>
      <dgm:t>
        <a:bodyPr/>
        <a:lstStyle/>
        <a:p>
          <a:endParaRPr lang="en-GB"/>
        </a:p>
      </dgm:t>
    </dgm:pt>
    <dgm:pt modelId="{5C28CD69-86CE-44EB-BC3C-433F31E99710}" type="sibTrans" cxnId="{8AD0D632-04A7-4B2D-AC94-E209D62AC22D}">
      <dgm:prSet/>
      <dgm:spPr/>
      <dgm:t>
        <a:bodyPr/>
        <a:lstStyle/>
        <a:p>
          <a:endParaRPr lang="en-GB"/>
        </a:p>
      </dgm:t>
    </dgm:pt>
    <dgm:pt modelId="{BC6C4BBE-0E35-42A0-B2A2-AD884324DD17}">
      <dgm:prSet custT="1"/>
      <dgm:spPr/>
      <dgm:t>
        <a:bodyPr/>
        <a:lstStyle/>
        <a:p>
          <a:r>
            <a:rPr lang="cs-CZ" sz="1800" b="0" i="1" baseline="0" dirty="0"/>
            <a:t>THANK YOU!</a:t>
          </a:r>
          <a:endParaRPr lang="cs-CZ" sz="1800" i="1" dirty="0"/>
        </a:p>
      </dgm:t>
    </dgm:pt>
    <dgm:pt modelId="{D365522A-84F3-44A9-8750-1B4FEBC7F7AD}" type="parTrans" cxnId="{473DBEF3-0ED6-454D-99B9-0486AE28577F}">
      <dgm:prSet/>
      <dgm:spPr/>
      <dgm:t>
        <a:bodyPr/>
        <a:lstStyle/>
        <a:p>
          <a:endParaRPr lang="en-GB"/>
        </a:p>
      </dgm:t>
    </dgm:pt>
    <dgm:pt modelId="{4DBB1C21-A893-4483-9331-D7908FB7CA91}" type="sibTrans" cxnId="{473DBEF3-0ED6-454D-99B9-0486AE28577F}">
      <dgm:prSet/>
      <dgm:spPr/>
      <dgm:t>
        <a:bodyPr/>
        <a:lstStyle/>
        <a:p>
          <a:endParaRPr lang="en-GB"/>
        </a:p>
      </dgm:t>
    </dgm:pt>
    <dgm:pt modelId="{7877A255-D7E3-4CE1-896F-C88DB6CCC448}" type="pres">
      <dgm:prSet presAssocID="{53933F61-E724-4B86-BB98-7D6322A450FF}" presName="Name0" presStyleCnt="0">
        <dgm:presLayoutVars>
          <dgm:resizeHandles/>
        </dgm:presLayoutVars>
      </dgm:prSet>
      <dgm:spPr/>
    </dgm:pt>
    <dgm:pt modelId="{27847642-093E-444C-A46F-4305F9A5DA89}" type="pres">
      <dgm:prSet presAssocID="{D0A343BF-8797-4ED6-86F0-57CF95DD6A5A}" presName="text" presStyleLbl="node1" presStyleIdx="0" presStyleCnt="5" custScaleX="259747" custScaleY="37489">
        <dgm:presLayoutVars>
          <dgm:bulletEnabled val="1"/>
        </dgm:presLayoutVars>
      </dgm:prSet>
      <dgm:spPr/>
    </dgm:pt>
    <dgm:pt modelId="{5EEAFC04-7097-4CED-A608-F225D1EF59D3}" type="pres">
      <dgm:prSet presAssocID="{193A6408-5615-4E14-8FAD-31AF34CD37EE}" presName="space" presStyleCnt="0"/>
      <dgm:spPr/>
    </dgm:pt>
    <dgm:pt modelId="{2E56817E-103C-452D-9FBE-5A36019548B4}" type="pres">
      <dgm:prSet presAssocID="{A36BF3D9-46FD-41AF-B0B3-7823B1000DBC}" presName="text" presStyleLbl="node1" presStyleIdx="1" presStyleCnt="5" custAng="0" custScaleX="304655" custScaleY="71187" custLinFactNeighborY="71950">
        <dgm:presLayoutVars>
          <dgm:bulletEnabled val="1"/>
        </dgm:presLayoutVars>
      </dgm:prSet>
      <dgm:spPr/>
    </dgm:pt>
    <dgm:pt modelId="{59CA4CBC-BACF-4C78-A13C-581D2847A00D}" type="pres">
      <dgm:prSet presAssocID="{5950BA88-1DB4-43FD-91BF-4F7C8503134C}" presName="space" presStyleCnt="0"/>
      <dgm:spPr/>
    </dgm:pt>
    <dgm:pt modelId="{09FCAC15-64E7-4ECD-909C-DF1AF7810810}" type="pres">
      <dgm:prSet presAssocID="{C8F4AA19-8288-4563-A2F4-7C5DF832ACF5}" presName="text" presStyleLbl="node1" presStyleIdx="2" presStyleCnt="5" custScaleX="258618" custScaleY="58300" custLinFactNeighborY="45205">
        <dgm:presLayoutVars>
          <dgm:bulletEnabled val="1"/>
        </dgm:presLayoutVars>
      </dgm:prSet>
      <dgm:spPr/>
    </dgm:pt>
    <dgm:pt modelId="{F85E037C-3D0C-4FC6-9282-51BB29D07E7B}" type="pres">
      <dgm:prSet presAssocID="{BC016E5B-D02A-4ADC-BF7D-D9F9F235DB56}" presName="space" presStyleCnt="0"/>
      <dgm:spPr/>
    </dgm:pt>
    <dgm:pt modelId="{7D0BB973-8BE7-41E7-9855-C711D06A4692}" type="pres">
      <dgm:prSet presAssocID="{38C5EFB0-FD8F-4BA5-8766-785714021D90}" presName="text" presStyleLbl="node1" presStyleIdx="3" presStyleCnt="5" custScaleX="385437" custScaleY="67340">
        <dgm:presLayoutVars>
          <dgm:bulletEnabled val="1"/>
        </dgm:presLayoutVars>
      </dgm:prSet>
      <dgm:spPr/>
    </dgm:pt>
    <dgm:pt modelId="{8CC341DB-B14E-4A2E-9E5C-870687305B9A}" type="pres">
      <dgm:prSet presAssocID="{5C28CD69-86CE-44EB-BC3C-433F31E99710}" presName="space" presStyleCnt="0"/>
      <dgm:spPr/>
    </dgm:pt>
    <dgm:pt modelId="{E31925C0-7C0F-43E7-9C7B-4585E8393E28}" type="pres">
      <dgm:prSet presAssocID="{BC6C4BBE-0E35-42A0-B2A2-AD884324DD17}" presName="text" presStyleLbl="node1" presStyleIdx="4" presStyleCnt="5" custScaleX="266889" custScaleY="47243">
        <dgm:presLayoutVars>
          <dgm:bulletEnabled val="1"/>
        </dgm:presLayoutVars>
      </dgm:prSet>
      <dgm:spPr/>
    </dgm:pt>
  </dgm:ptLst>
  <dgm:cxnLst>
    <dgm:cxn modelId="{089BF429-8DBF-46CD-A7E7-DED5BD83F9E3}" type="presOf" srcId="{53933F61-E724-4B86-BB98-7D6322A450FF}" destId="{7877A255-D7E3-4CE1-896F-C88DB6CCC448}" srcOrd="0" destOrd="0" presId="urn:diagrams.loki3.com/VaryingWidthList"/>
    <dgm:cxn modelId="{8AD0D632-04A7-4B2D-AC94-E209D62AC22D}" srcId="{53933F61-E724-4B86-BB98-7D6322A450FF}" destId="{38C5EFB0-FD8F-4BA5-8766-785714021D90}" srcOrd="3" destOrd="0" parTransId="{0AD3DBCD-71E3-4682-B2BA-D01D1F3577AA}" sibTransId="{5C28CD69-86CE-44EB-BC3C-433F31E99710}"/>
    <dgm:cxn modelId="{6AEAC35D-4390-4FDE-BE11-8D1E7B00CA6B}" srcId="{53933F61-E724-4B86-BB98-7D6322A450FF}" destId="{A36BF3D9-46FD-41AF-B0B3-7823B1000DBC}" srcOrd="1" destOrd="0" parTransId="{78DB43E2-87E4-4EED-9B9A-4FA7C3FD54D5}" sibTransId="{5950BA88-1DB4-43FD-91BF-4F7C8503134C}"/>
    <dgm:cxn modelId="{599E0E54-579A-4B3B-852C-E982DDC8B552}" type="presOf" srcId="{C8F4AA19-8288-4563-A2F4-7C5DF832ACF5}" destId="{09FCAC15-64E7-4ECD-909C-DF1AF7810810}" srcOrd="0" destOrd="0" presId="urn:diagrams.loki3.com/VaryingWidthList"/>
    <dgm:cxn modelId="{ADC6B776-3A8B-49B1-A852-C069AFE9E0A3}" srcId="{53933F61-E724-4B86-BB98-7D6322A450FF}" destId="{C8F4AA19-8288-4563-A2F4-7C5DF832ACF5}" srcOrd="2" destOrd="0" parTransId="{673E8FBA-8054-44D1-B125-3642D6C09425}" sibTransId="{BC016E5B-D02A-4ADC-BF7D-D9F9F235DB56}"/>
    <dgm:cxn modelId="{DE606D8E-94E0-4FBF-90D0-096117136DBE}" srcId="{53933F61-E724-4B86-BB98-7D6322A450FF}" destId="{D0A343BF-8797-4ED6-86F0-57CF95DD6A5A}" srcOrd="0" destOrd="0" parTransId="{6C6F3CC6-70BD-4339-9690-F2951DBF5F66}" sibTransId="{193A6408-5615-4E14-8FAD-31AF34CD37EE}"/>
    <dgm:cxn modelId="{E80B77B5-0D84-487F-A41D-CC84E7A23EBF}" type="presOf" srcId="{D0A343BF-8797-4ED6-86F0-57CF95DD6A5A}" destId="{27847642-093E-444C-A46F-4305F9A5DA89}" srcOrd="0" destOrd="0" presId="urn:diagrams.loki3.com/VaryingWidthList"/>
    <dgm:cxn modelId="{F9FB0EBF-03B0-4930-9ABC-44D1CD204717}" type="presOf" srcId="{38C5EFB0-FD8F-4BA5-8766-785714021D90}" destId="{7D0BB973-8BE7-41E7-9855-C711D06A4692}" srcOrd="0" destOrd="0" presId="urn:diagrams.loki3.com/VaryingWidthList"/>
    <dgm:cxn modelId="{78D9A7D6-777A-4955-AF84-423AE50B8070}" type="presOf" srcId="{A36BF3D9-46FD-41AF-B0B3-7823B1000DBC}" destId="{2E56817E-103C-452D-9FBE-5A36019548B4}" srcOrd="0" destOrd="0" presId="urn:diagrams.loki3.com/VaryingWidthList"/>
    <dgm:cxn modelId="{DE44A0E8-4AE1-422E-A7C7-0233FD7912A3}" type="presOf" srcId="{BC6C4BBE-0E35-42A0-B2A2-AD884324DD17}" destId="{E31925C0-7C0F-43E7-9C7B-4585E8393E28}" srcOrd="0" destOrd="0" presId="urn:diagrams.loki3.com/VaryingWidthList"/>
    <dgm:cxn modelId="{473DBEF3-0ED6-454D-99B9-0486AE28577F}" srcId="{53933F61-E724-4B86-BB98-7D6322A450FF}" destId="{BC6C4BBE-0E35-42A0-B2A2-AD884324DD17}" srcOrd="4" destOrd="0" parTransId="{D365522A-84F3-44A9-8750-1B4FEBC7F7AD}" sibTransId="{4DBB1C21-A893-4483-9331-D7908FB7CA91}"/>
    <dgm:cxn modelId="{B081B5DD-A243-463C-9402-F88A3F52BA61}" type="presParOf" srcId="{7877A255-D7E3-4CE1-896F-C88DB6CCC448}" destId="{27847642-093E-444C-A46F-4305F9A5DA89}" srcOrd="0" destOrd="0" presId="urn:diagrams.loki3.com/VaryingWidthList"/>
    <dgm:cxn modelId="{FCFCE349-4D57-4EAD-8723-FA252FD2111D}" type="presParOf" srcId="{7877A255-D7E3-4CE1-896F-C88DB6CCC448}" destId="{5EEAFC04-7097-4CED-A608-F225D1EF59D3}" srcOrd="1" destOrd="0" presId="urn:diagrams.loki3.com/VaryingWidthList"/>
    <dgm:cxn modelId="{303F00F7-E3DF-43CD-8189-1347BC65DCEA}" type="presParOf" srcId="{7877A255-D7E3-4CE1-896F-C88DB6CCC448}" destId="{2E56817E-103C-452D-9FBE-5A36019548B4}" srcOrd="2" destOrd="0" presId="urn:diagrams.loki3.com/VaryingWidthList"/>
    <dgm:cxn modelId="{7EC1BEA1-E3F9-4F54-A7BE-D5C9641EF0EE}" type="presParOf" srcId="{7877A255-D7E3-4CE1-896F-C88DB6CCC448}" destId="{59CA4CBC-BACF-4C78-A13C-581D2847A00D}" srcOrd="3" destOrd="0" presId="urn:diagrams.loki3.com/VaryingWidthList"/>
    <dgm:cxn modelId="{C2762BD9-DDE4-4948-8125-FDC385F2C86F}" type="presParOf" srcId="{7877A255-D7E3-4CE1-896F-C88DB6CCC448}" destId="{09FCAC15-64E7-4ECD-909C-DF1AF7810810}" srcOrd="4" destOrd="0" presId="urn:diagrams.loki3.com/VaryingWidthList"/>
    <dgm:cxn modelId="{B25484A6-38E6-481C-8A37-B0735E306E9B}" type="presParOf" srcId="{7877A255-D7E3-4CE1-896F-C88DB6CCC448}" destId="{F85E037C-3D0C-4FC6-9282-51BB29D07E7B}" srcOrd="5" destOrd="0" presId="urn:diagrams.loki3.com/VaryingWidthList"/>
    <dgm:cxn modelId="{3DF2C852-622C-432A-9C60-05659BB217DA}" type="presParOf" srcId="{7877A255-D7E3-4CE1-896F-C88DB6CCC448}" destId="{7D0BB973-8BE7-41E7-9855-C711D06A4692}" srcOrd="6" destOrd="0" presId="urn:diagrams.loki3.com/VaryingWidthList"/>
    <dgm:cxn modelId="{19701703-EE1C-4C0F-B6D8-77A8B77F2DFB}" type="presParOf" srcId="{7877A255-D7E3-4CE1-896F-C88DB6CCC448}" destId="{8CC341DB-B14E-4A2E-9E5C-870687305B9A}" srcOrd="7" destOrd="0" presId="urn:diagrams.loki3.com/VaryingWidthList"/>
    <dgm:cxn modelId="{0005E8D7-E421-4BBD-8ABF-96220D9A69EF}" type="presParOf" srcId="{7877A255-D7E3-4CE1-896F-C88DB6CCC448}" destId="{E31925C0-7C0F-43E7-9C7B-4585E8393E28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47642-093E-444C-A46F-4305F9A5DA89}">
      <dsp:nvSpPr>
        <dsp:cNvPr id="0" name=""/>
        <dsp:cNvSpPr/>
      </dsp:nvSpPr>
      <dsp:spPr>
        <a:xfrm>
          <a:off x="0" y="1903"/>
          <a:ext cx="11638256" cy="40103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1" kern="1200" baseline="0" dirty="0">
              <a:solidFill>
                <a:srgbClr val="00AF3F"/>
              </a:solidFill>
            </a:rPr>
            <a:t>Call </a:t>
          </a:r>
          <a:r>
            <a:rPr lang="cs-CZ" sz="2800" b="1" i="1" kern="1200" baseline="0" dirty="0" err="1">
              <a:solidFill>
                <a:srgbClr val="00AF3F"/>
              </a:solidFill>
            </a:rPr>
            <a:t>for</a:t>
          </a:r>
          <a:r>
            <a:rPr lang="cs-CZ" sz="2800" b="1" i="1" kern="1200" baseline="0" dirty="0">
              <a:solidFill>
                <a:srgbClr val="00AF3F"/>
              </a:solidFill>
            </a:rPr>
            <a:t> </a:t>
          </a:r>
          <a:r>
            <a:rPr lang="cs-CZ" sz="2800" b="1" i="1" kern="1200" baseline="0" dirty="0" err="1">
              <a:solidFill>
                <a:srgbClr val="00AF3F"/>
              </a:solidFill>
            </a:rPr>
            <a:t>help</a:t>
          </a:r>
          <a:r>
            <a:rPr lang="cs-CZ" sz="2800" b="1" i="1" kern="1200" baseline="0" dirty="0">
              <a:solidFill>
                <a:srgbClr val="00AF3F"/>
              </a:solidFill>
            </a:rPr>
            <a:t> and </a:t>
          </a:r>
          <a:r>
            <a:rPr lang="cs-CZ" sz="2800" b="1" i="1" kern="1200" baseline="0" dirty="0" err="1">
              <a:solidFill>
                <a:srgbClr val="00AF3F"/>
              </a:solidFill>
            </a:rPr>
            <a:t>cooperation</a:t>
          </a:r>
          <a:endParaRPr lang="cs-CZ" sz="2800" kern="1200" dirty="0">
            <a:solidFill>
              <a:srgbClr val="00AF3F"/>
            </a:solidFill>
          </a:endParaRPr>
        </a:p>
      </dsp:txBody>
      <dsp:txXfrm>
        <a:off x="0" y="1903"/>
        <a:ext cx="11638256" cy="401031"/>
      </dsp:txXfrm>
    </dsp:sp>
    <dsp:sp modelId="{2E56817E-103C-452D-9FBE-5A36019548B4}">
      <dsp:nvSpPr>
        <dsp:cNvPr id="0" name=""/>
        <dsp:cNvSpPr/>
      </dsp:nvSpPr>
      <dsp:spPr>
        <a:xfrm>
          <a:off x="0" y="494904"/>
          <a:ext cx="11638256" cy="761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baseline="0" dirty="0"/>
            <a:t>Build </a:t>
          </a:r>
          <a:r>
            <a:rPr lang="cs-CZ" sz="1800" b="1" i="0" kern="1200" baseline="0" dirty="0" err="1"/>
            <a:t>new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people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processess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with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us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at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the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faculty</a:t>
          </a:r>
          <a:r>
            <a:rPr lang="cs-CZ" sz="1800" b="1" i="0" kern="1200" baseline="0" dirty="0"/>
            <a:t>! </a:t>
          </a:r>
          <a:r>
            <a:rPr lang="cs-CZ" sz="1800" b="1" i="0" kern="1200" baseline="0" dirty="0" err="1"/>
            <a:t>Help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us</a:t>
          </a:r>
          <a:r>
            <a:rPr lang="cs-CZ" sz="1800" b="1" i="0" kern="1200" baseline="0" dirty="0"/>
            <a:t> to </a:t>
          </a:r>
          <a:r>
            <a:rPr lang="cs-CZ" sz="1800" b="1" i="0" kern="1200" baseline="0" dirty="0" err="1"/>
            <a:t>retain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the</a:t>
          </a:r>
          <a:r>
            <a:rPr lang="cs-CZ" sz="1800" b="1" i="0" kern="1200" baseline="0" dirty="0"/>
            <a:t> HR logo!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baseline="0" dirty="0" err="1"/>
            <a:t>We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have</a:t>
          </a:r>
          <a:r>
            <a:rPr lang="cs-CZ" sz="1800" b="1" i="0" kern="1200" baseline="0" dirty="0"/>
            <a:t> to </a:t>
          </a:r>
          <a:r>
            <a:rPr lang="cs-CZ" sz="1800" b="1" i="0" kern="1200" baseline="0" dirty="0" err="1"/>
            <a:t>renew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the</a:t>
          </a:r>
          <a:r>
            <a:rPr lang="cs-CZ" sz="1800" b="1" i="0" kern="1200" baseline="0" dirty="0"/>
            <a:t> </a:t>
          </a:r>
          <a:r>
            <a:rPr lang="cs-CZ" sz="1800" b="1" i="0" kern="1200" baseline="0" dirty="0" err="1"/>
            <a:t>certification</a:t>
          </a:r>
          <a:r>
            <a:rPr lang="cs-CZ" sz="1800" b="1" i="0" kern="1200" baseline="0" dirty="0"/>
            <a:t> in 2024 </a:t>
          </a:r>
          <a:r>
            <a:rPr lang="cs-CZ" sz="1800" b="1" i="0" kern="1200" baseline="0" dirty="0">
              <a:solidFill>
                <a:schemeClr val="bg1"/>
              </a:solidFill>
            </a:rPr>
            <a:t>and </a:t>
          </a:r>
          <a:r>
            <a:rPr lang="cs-CZ" sz="1800" b="1" i="0" kern="1200" baseline="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your</a:t>
          </a:r>
          <a:r>
            <a:rPr lang="cs-CZ" sz="1800" b="1" i="0" kern="1200" baseline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cs-CZ" sz="1800" b="1" i="0" kern="1200" baseline="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opinions</a:t>
          </a:r>
          <a:r>
            <a:rPr lang="cs-CZ" sz="1800" b="1" i="0" u="none" kern="1200" baseline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cs-CZ" sz="1800" b="1" i="0" kern="1200" baseline="0" dirty="0">
              <a:solidFill>
                <a:schemeClr val="bg1"/>
              </a:solidFill>
            </a:rPr>
            <a:t>are </a:t>
          </a:r>
          <a:r>
            <a:rPr lang="cs-CZ" sz="1800" b="1" i="0" kern="1200" baseline="0" dirty="0" err="1"/>
            <a:t>important</a:t>
          </a:r>
          <a:endParaRPr lang="cs-CZ" sz="1800" kern="1200" dirty="0"/>
        </a:p>
      </dsp:txBody>
      <dsp:txXfrm>
        <a:off x="0" y="494904"/>
        <a:ext cx="11638256" cy="761508"/>
      </dsp:txXfrm>
    </dsp:sp>
    <dsp:sp modelId="{09FCAC15-64E7-4ECD-909C-DF1AF7810810}">
      <dsp:nvSpPr>
        <dsp:cNvPr id="0" name=""/>
        <dsp:cNvSpPr/>
      </dsp:nvSpPr>
      <dsp:spPr>
        <a:xfrm>
          <a:off x="0" y="1295594"/>
          <a:ext cx="11638256" cy="62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baseline="0" dirty="0" err="1">
              <a:solidFill>
                <a:schemeClr val="bg1"/>
              </a:solidFill>
            </a:rPr>
            <a:t>Join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our</a:t>
          </a:r>
          <a:r>
            <a:rPr lang="cs-CZ" sz="1600" b="1" i="0" kern="1200" baseline="0" dirty="0">
              <a:solidFill>
                <a:schemeClr val="bg1"/>
              </a:solidFill>
            </a:rPr>
            <a:t> </a:t>
          </a:r>
          <a:r>
            <a:rPr lang="en-US" sz="1600" b="1" i="0" kern="1200" baseline="0" dirty="0">
              <a:solidFill>
                <a:schemeClr val="bg1"/>
              </a:solidFill>
            </a:rPr>
            <a:t>Researcher Focus Group</a:t>
          </a:r>
          <a:r>
            <a:rPr lang="cs-CZ" sz="1600" b="1" i="0" kern="1200" baseline="0" dirty="0">
              <a:solidFill>
                <a:schemeClr val="bg1"/>
              </a:solidFill>
            </a:rPr>
            <a:t> </a:t>
          </a:r>
          <a:r>
            <a:rPr lang="cs-CZ" sz="1600" b="1" i="0" kern="1200" baseline="0" dirty="0" err="1">
              <a:solidFill>
                <a:schemeClr val="bg1"/>
              </a:solidFill>
            </a:rPr>
            <a:t>at</a:t>
          </a:r>
          <a:r>
            <a:rPr lang="en-US" sz="1600" b="1" i="0" kern="1200" baseline="0" dirty="0">
              <a:solidFill>
                <a:schemeClr val="bg1"/>
              </a:solidFill>
            </a:rPr>
            <a:t> SCI MUNI</a:t>
          </a:r>
          <a:r>
            <a:rPr lang="cs-CZ" sz="1600" b="1" i="0" kern="1200" baseline="0" dirty="0">
              <a:solidFill>
                <a:schemeClr val="bg1"/>
              </a:solidFill>
            </a:rPr>
            <a:t>: </a:t>
          </a:r>
          <a:r>
            <a:rPr lang="en-US" sz="1600" b="0" i="0" kern="1200" baseline="0" dirty="0">
              <a:solidFill>
                <a:schemeClr val="bg1"/>
              </a:solidFill>
            </a:rPr>
            <a:t>the group is open, everybody is welcome, apply via e-mail</a:t>
          </a:r>
          <a:r>
            <a:rPr lang="en-US" sz="1600" b="0" i="0" u="sng" kern="1200" baseline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HRAward@sci.muni.cz</a:t>
          </a:r>
          <a:r>
            <a:rPr lang="cs-CZ" sz="1600" b="0" i="0" u="sng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or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contact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us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directly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at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 err="1">
              <a:solidFill>
                <a:schemeClr val="bg1"/>
              </a:solidFill>
            </a:rPr>
            <a:t>the</a:t>
          </a:r>
          <a:r>
            <a:rPr lang="cs-CZ" sz="1600" b="0" i="0" kern="1200" baseline="0" dirty="0">
              <a:solidFill>
                <a:schemeClr val="bg1"/>
              </a:solidFill>
            </a:rPr>
            <a:t> </a:t>
          </a:r>
          <a:r>
            <a:rPr lang="cs-CZ" sz="1600" b="0" i="0" kern="1200" baseline="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HR Award Office</a:t>
          </a:r>
          <a:endParaRPr lang="cs-CZ" sz="1600" kern="1200" dirty="0">
            <a:solidFill>
              <a:schemeClr val="bg1"/>
            </a:solidFill>
          </a:endParaRPr>
        </a:p>
      </dsp:txBody>
      <dsp:txXfrm>
        <a:off x="0" y="1295594"/>
        <a:ext cx="11638256" cy="623652"/>
      </dsp:txXfrm>
    </dsp:sp>
    <dsp:sp modelId="{7D0BB973-8BE7-41E7-9855-C711D06A4692}">
      <dsp:nvSpPr>
        <dsp:cNvPr id="0" name=""/>
        <dsp:cNvSpPr/>
      </dsp:nvSpPr>
      <dsp:spPr>
        <a:xfrm>
          <a:off x="0" y="1948555"/>
          <a:ext cx="11638256" cy="720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baseline="0" dirty="0" err="1"/>
            <a:t>Share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with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us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your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views</a:t>
          </a:r>
          <a:r>
            <a:rPr lang="cs-CZ" sz="1800" b="0" i="0" kern="1200" baseline="0" dirty="0"/>
            <a:t> in </a:t>
          </a:r>
          <a:r>
            <a:rPr lang="cs-CZ" sz="1800" b="0" i="0" kern="1200" baseline="0" dirty="0" err="1"/>
            <a:t>the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questionnaire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which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you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will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receive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after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the</a:t>
          </a:r>
          <a:r>
            <a:rPr lang="cs-CZ" sz="1800" b="0" i="0" kern="1200" baseline="0" dirty="0"/>
            <a:t> PhD </a:t>
          </a:r>
          <a:r>
            <a:rPr lang="cs-CZ" sz="1800" b="0" i="0" kern="1200" baseline="0" dirty="0" err="1"/>
            <a:t>Day</a:t>
          </a:r>
          <a:endParaRPr lang="cs-CZ" sz="1800" kern="1200" dirty="0"/>
        </a:p>
      </dsp:txBody>
      <dsp:txXfrm>
        <a:off x="0" y="1948555"/>
        <a:ext cx="11638256" cy="720356"/>
      </dsp:txXfrm>
    </dsp:sp>
    <dsp:sp modelId="{E31925C0-7C0F-43E7-9C7B-4585E8393E28}">
      <dsp:nvSpPr>
        <dsp:cNvPr id="0" name=""/>
        <dsp:cNvSpPr/>
      </dsp:nvSpPr>
      <dsp:spPr>
        <a:xfrm>
          <a:off x="3837477" y="2722398"/>
          <a:ext cx="3963301" cy="505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1" kern="1200" baseline="0" dirty="0"/>
            <a:t>THANK YOU!</a:t>
          </a:r>
          <a:endParaRPr lang="cs-CZ" sz="1800" i="1" kern="1200" dirty="0"/>
        </a:p>
      </dsp:txBody>
      <dsp:txXfrm>
        <a:off x="3837477" y="2722398"/>
        <a:ext cx="3963301" cy="50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Love science!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advance</a:t>
            </a:r>
            <a:r>
              <a:rPr lang="cs-CZ" dirty="0"/>
              <a:t> and </a:t>
            </a:r>
            <a:r>
              <a:rPr lang="cs-CZ" dirty="0" err="1"/>
              <a:t>contribute</a:t>
            </a:r>
            <a:r>
              <a:rPr lang="cs-CZ" dirty="0"/>
              <a:t>! </a:t>
            </a:r>
          </a:p>
          <a:p>
            <a:r>
              <a:rPr lang="cs-CZ" dirty="0"/>
              <a:t>Many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ways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involved</a:t>
            </a:r>
            <a:r>
              <a:rPr lang="cs-CZ" dirty="0"/>
              <a:t> … and just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PhD (</a:t>
            </a:r>
            <a:r>
              <a:rPr lang="cs-CZ" dirty="0" err="1"/>
              <a:t>others</a:t>
            </a:r>
            <a:r>
              <a:rPr lang="cs-CZ" dirty="0"/>
              <a:t> are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technician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PhD – </a:t>
            </a:r>
            <a:r>
              <a:rPr lang="cs-CZ" dirty="0" err="1"/>
              <a:t>independence</a:t>
            </a:r>
            <a:r>
              <a:rPr lang="cs-CZ" dirty="0"/>
              <a:t>, </a:t>
            </a:r>
            <a:r>
              <a:rPr lang="cs-CZ" dirty="0" err="1"/>
              <a:t>desire</a:t>
            </a:r>
            <a:r>
              <a:rPr lang="cs-CZ" dirty="0"/>
              <a:t> to </a:t>
            </a:r>
            <a:r>
              <a:rPr lang="cs-CZ" dirty="0" err="1"/>
              <a:t>work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,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r>
              <a:rPr lang="cs-CZ" dirty="0"/>
              <a:t>, </a:t>
            </a:r>
            <a:r>
              <a:rPr lang="cs-CZ" dirty="0" err="1"/>
              <a:t>become</a:t>
            </a:r>
            <a:r>
              <a:rPr lang="cs-CZ" dirty="0"/>
              <a:t> leader</a:t>
            </a:r>
          </a:p>
          <a:p>
            <a:endParaRPr lang="cs-CZ" dirty="0"/>
          </a:p>
          <a:p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and </a:t>
            </a:r>
            <a:r>
              <a:rPr lang="cs-CZ" dirty="0" err="1"/>
              <a:t>career</a:t>
            </a:r>
            <a:r>
              <a:rPr lang="cs-CZ" dirty="0"/>
              <a:t> step </a:t>
            </a:r>
          </a:p>
          <a:p>
            <a:r>
              <a:rPr lang="cs-CZ" dirty="0" err="1"/>
              <a:t>Demanding</a:t>
            </a:r>
            <a:r>
              <a:rPr lang="cs-CZ" dirty="0"/>
              <a:t> </a:t>
            </a:r>
            <a:r>
              <a:rPr lang="cs-CZ" dirty="0" err="1"/>
              <a:t>task</a:t>
            </a:r>
            <a:r>
              <a:rPr lang="cs-CZ" dirty="0"/>
              <a:t> and </a:t>
            </a:r>
            <a:r>
              <a:rPr lang="cs-CZ" dirty="0" err="1"/>
              <a:t>obligation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3-4 </a:t>
            </a:r>
            <a:r>
              <a:rPr lang="cs-CZ" dirty="0" err="1"/>
              <a:t>years</a:t>
            </a:r>
            <a:r>
              <a:rPr lang="cs-CZ" dirty="0"/>
              <a:t> and much </a:t>
            </a:r>
            <a:r>
              <a:rPr lang="cs-CZ" dirty="0" err="1"/>
              <a:t>beyond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Obligation</a:t>
            </a:r>
            <a:r>
              <a:rPr lang="cs-CZ" dirty="0"/>
              <a:t> and </a:t>
            </a:r>
            <a:r>
              <a:rPr lang="cs-CZ" dirty="0" err="1"/>
              <a:t>contract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parties</a:t>
            </a:r>
            <a:endParaRPr lang="cs-CZ" dirty="0"/>
          </a:p>
          <a:p>
            <a:pPr lvl="1"/>
            <a:r>
              <a:rPr lang="cs-CZ" dirty="0" err="1"/>
              <a:t>Students</a:t>
            </a:r>
            <a:endParaRPr lang="cs-CZ" dirty="0"/>
          </a:p>
          <a:p>
            <a:pPr lvl="1"/>
            <a:r>
              <a:rPr lang="cs-CZ" dirty="0"/>
              <a:t>Supervisor(s)</a:t>
            </a:r>
          </a:p>
          <a:p>
            <a:pPr lvl="1"/>
            <a:r>
              <a:rPr lang="cs-CZ" dirty="0" err="1"/>
              <a:t>Doctoral</a:t>
            </a:r>
            <a:r>
              <a:rPr lang="cs-CZ" dirty="0"/>
              <a:t> </a:t>
            </a:r>
            <a:r>
              <a:rPr lang="cs-CZ" dirty="0" err="1"/>
              <a:t>Boards</a:t>
            </a:r>
            <a:r>
              <a:rPr lang="cs-CZ" dirty="0"/>
              <a:t>!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272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229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1460" marR="0" lvl="0" indent="-17970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1">
                <a:solidFill>
                  <a:srgbClr val="FF0000"/>
                </a:solidFill>
              </a:rPr>
              <a:t>3 </a:t>
            </a:r>
            <a:r>
              <a:rPr lang="cs-CZ" b="1" err="1">
                <a:solidFill>
                  <a:srgbClr val="FF0000"/>
                </a:solidFill>
              </a:rPr>
              <a:t>minutes</a:t>
            </a:r>
            <a:endParaRPr lang="cs-CZ" b="1">
              <a:solidFill>
                <a:srgbClr val="FF0000"/>
              </a:solidFill>
              <a:cs typeface="Arial"/>
            </a:endParaRPr>
          </a:p>
          <a:p>
            <a:pPr marL="251460" indent="-179705"/>
            <a:r>
              <a:rPr lang="cs-CZ" err="1">
                <a:ea typeface="+mn-lt"/>
                <a:cs typeface="+mn-lt"/>
              </a:rPr>
              <a:t>Present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history</a:t>
            </a:r>
            <a:r>
              <a:rPr lang="cs-CZ">
                <a:ea typeface="+mn-lt"/>
                <a:cs typeface="+mn-lt"/>
              </a:rPr>
              <a:t> of </a:t>
            </a:r>
            <a:r>
              <a:rPr lang="cs-CZ" err="1">
                <a:ea typeface="+mn-lt"/>
                <a:cs typeface="+mn-lt"/>
              </a:rPr>
              <a:t>your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faculty</a:t>
            </a:r>
            <a:r>
              <a:rPr lang="cs-CZ">
                <a:ea typeface="+mn-lt"/>
                <a:cs typeface="+mn-lt"/>
              </a:rPr>
              <a:t>/institute </a:t>
            </a:r>
            <a:r>
              <a:rPr lang="cs-CZ" err="1">
                <a:ea typeface="+mn-lt"/>
                <a:cs typeface="+mn-lt"/>
              </a:rPr>
              <a:t>briefly</a:t>
            </a:r>
            <a:r>
              <a:rPr lang="cs-CZ">
                <a:ea typeface="+mn-lt"/>
                <a:cs typeface="+mn-lt"/>
              </a:rPr>
              <a:t>.</a:t>
            </a:r>
            <a:endParaRPr lang="cs-CZ"/>
          </a:p>
          <a:p>
            <a:pPr marL="251460" indent="-179705"/>
            <a:r>
              <a:rPr lang="cs-CZ" err="1"/>
              <a:t>Explain</a:t>
            </a:r>
            <a:r>
              <a:rPr lang="cs-CZ"/>
              <a:t> a </a:t>
            </a:r>
            <a:r>
              <a:rPr lang="cs-CZ" err="1"/>
              <a:t>connection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FORD </a:t>
            </a:r>
            <a:r>
              <a:rPr lang="cs-CZ" err="1"/>
              <a:t>category</a:t>
            </a:r>
            <a:r>
              <a:rPr lang="cs-CZ"/>
              <a:t> </a:t>
            </a:r>
            <a:r>
              <a:rPr lang="cs-CZ" err="1"/>
              <a:t>you</a:t>
            </a:r>
            <a:r>
              <a:rPr lang="cs-CZ"/>
              <a:t> </a:t>
            </a:r>
            <a:r>
              <a:rPr lang="cs-CZ" err="1"/>
              <a:t>chose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your</a:t>
            </a:r>
            <a:r>
              <a:rPr lang="cs-CZ"/>
              <a:t> </a:t>
            </a:r>
            <a:r>
              <a:rPr lang="cs-CZ" err="1"/>
              <a:t>faculty</a:t>
            </a:r>
            <a:r>
              <a:rPr lang="cs-CZ"/>
              <a:t>/institute.</a:t>
            </a:r>
            <a:endParaRPr lang="cs-CZ">
              <a:cs typeface="Arial"/>
            </a:endParaRPr>
          </a:p>
          <a:p>
            <a:pPr marL="251460" indent="-179705"/>
            <a:r>
              <a:rPr lang="cs-CZ" err="1"/>
              <a:t>Present</a:t>
            </a:r>
            <a:r>
              <a:rPr lang="cs-CZ"/>
              <a:t> </a:t>
            </a:r>
            <a:r>
              <a:rPr lang="cs-CZ" err="1"/>
              <a:t>facts</a:t>
            </a:r>
            <a:r>
              <a:rPr lang="cs-CZ"/>
              <a:t> and data </a:t>
            </a:r>
            <a:r>
              <a:rPr lang="cs-CZ" err="1"/>
              <a:t>about</a:t>
            </a:r>
            <a:r>
              <a:rPr lang="cs-CZ"/>
              <a:t> </a:t>
            </a:r>
            <a:r>
              <a:rPr lang="cs-CZ" err="1"/>
              <a:t>your</a:t>
            </a:r>
            <a:r>
              <a:rPr lang="cs-CZ"/>
              <a:t> </a:t>
            </a:r>
            <a:r>
              <a:rPr lang="cs-CZ" err="1"/>
              <a:t>faculty</a:t>
            </a:r>
            <a:r>
              <a:rPr lang="cs-CZ"/>
              <a:t>/institute (1 slide).</a:t>
            </a:r>
            <a:endParaRPr lang="cs-CZ">
              <a:cs typeface="Arial"/>
            </a:endParaRPr>
          </a:p>
          <a:p>
            <a:pPr marL="503555" lvl="1" indent="-179705"/>
            <a:r>
              <a:rPr lang="cs-CZ" err="1"/>
              <a:t>E.g</a:t>
            </a:r>
            <a:r>
              <a:rPr lang="cs-CZ"/>
              <a:t>. </a:t>
            </a:r>
            <a:r>
              <a:rPr lang="cs-CZ" err="1"/>
              <a:t>number</a:t>
            </a:r>
            <a:r>
              <a:rPr lang="cs-CZ"/>
              <a:t> of </a:t>
            </a:r>
            <a:r>
              <a:rPr lang="cs-CZ" err="1"/>
              <a:t>employees</a:t>
            </a:r>
            <a:r>
              <a:rPr lang="cs-CZ"/>
              <a:t>, </a:t>
            </a:r>
            <a:r>
              <a:rPr lang="cs-CZ" err="1"/>
              <a:t>number</a:t>
            </a:r>
            <a:r>
              <a:rPr lang="cs-CZ"/>
              <a:t> of </a:t>
            </a:r>
            <a:r>
              <a:rPr lang="cs-CZ" err="1"/>
              <a:t>academics</a:t>
            </a:r>
            <a:r>
              <a:rPr lang="cs-CZ"/>
              <a:t>, </a:t>
            </a:r>
            <a:r>
              <a:rPr lang="cs-CZ" err="1"/>
              <a:t>number</a:t>
            </a:r>
            <a:r>
              <a:rPr lang="cs-CZ"/>
              <a:t> of </a:t>
            </a:r>
            <a:r>
              <a:rPr lang="cs-CZ" err="1"/>
              <a:t>students</a:t>
            </a:r>
            <a:r>
              <a:rPr lang="cs-CZ"/>
              <a:t> (</a:t>
            </a:r>
            <a:r>
              <a:rPr lang="cs-CZ" err="1"/>
              <a:t>undergrad</a:t>
            </a:r>
            <a:r>
              <a:rPr lang="cs-CZ"/>
              <a:t>, grad, PhD), </a:t>
            </a:r>
            <a:r>
              <a:rPr lang="cs-CZ" err="1"/>
              <a:t>departments</a:t>
            </a:r>
            <a:r>
              <a:rPr lang="cs-CZ"/>
              <a:t>, </a:t>
            </a:r>
            <a:r>
              <a:rPr lang="cs-CZ" err="1"/>
              <a:t>divisions</a:t>
            </a:r>
            <a:r>
              <a:rPr lang="cs-CZ"/>
              <a:t>.</a:t>
            </a:r>
            <a:endParaRPr lang="cs-CZ">
              <a:cs typeface="Arial"/>
            </a:endParaRPr>
          </a:p>
          <a:p>
            <a:pPr marL="251460" indent="-179705"/>
            <a:endParaRPr lang="cs-CZ">
              <a:cs typeface="Arial"/>
            </a:endParaRP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233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/>
              <a:t>Click here to insert title.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03B8725-3CA7-4088-9AC7-3B8D350B8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3989460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E1859E1-67DB-45F1-9CF6-CAC06F051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167E5D-313E-4906-9876-445776DC9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on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icon</a:t>
            </a:r>
            <a:r>
              <a:rPr lang="cs-CZ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HR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FF5357-E4B0-43FF-8401-AD372D36F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10" y="2094977"/>
            <a:ext cx="8218579" cy="22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8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BED375-E357-4366-B6D3-3D8E351DE4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EDE078-65F2-44E2-B4B6-1D7E83EB3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3753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AD61-0030-B455-E8F2-6B590C0F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10AF-38FF-D57D-329A-6034DF2EF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7E1BE-09DF-276F-866D-D8EF0920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CA2C-BC93-436A-AA6B-B2C0AD3AE6D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FC89A-2BA5-39A3-FA17-255BECBF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383E3-80BB-C685-B3B3-1BA22296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F1AF-9D68-42E0-857E-39A6C970A8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675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Evaluation of Science &amp; PhD at SCI MUNI – September 2022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8F1524F-DF9B-4E84-BFC9-AB4EA775A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8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3C72F33-5814-4290-ADD2-2E71F6D37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insert title.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FF059B-D148-465C-8CD4-240B473E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3" y="414000"/>
            <a:ext cx="3989453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591A812-7BC5-4403-97EE-D1F0A09F7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24C919-E981-4DDE-BF40-DF68FCC89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C77A548-9C33-4CA2-BDC8-01D5FEB52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E853A1B5-5FD4-49E4-8F32-D7D0DFFDF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/>
              <a:t>Second level</a:t>
            </a:r>
            <a:endParaRPr lang="cs-CZ"/>
          </a:p>
          <a:p>
            <a:pPr lvl="2"/>
            <a:r>
              <a:rPr lang="en-GB"/>
              <a:t>Third level</a:t>
            </a:r>
            <a:endParaRPr lang="cs-CZ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58E4B9-55CA-47DA-B29B-4DC97A8D7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AB5CAF9-DC2E-4803-BB25-8DC56889C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5" r:id="rId13"/>
    <p:sldLayoutId id="2147483692" r:id="rId14"/>
    <p:sldLayoutId id="2147483693" r:id="rId15"/>
    <p:sldLayoutId id="2147483697" r:id="rId16"/>
    <p:sldLayoutId id="2147483699" r:id="rId17"/>
    <p:sldLayoutId id="2147483700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sv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md.muni.cz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.muni.cz/en/careers-at-the-sci-muni" TargetMode="External"/><Relationship Id="rId13" Type="http://schemas.openxmlformats.org/officeDocument/2006/relationships/hyperlink" Target="https://www.sci.muni.cz/en/about-us/faculty-staff/208699-linda-noskova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sci.muni.cz/en/about-us/hrs4r" TargetMode="External"/><Relationship Id="rId12" Type="http://schemas.openxmlformats.org/officeDocument/2006/relationships/hyperlink" Target="https://www.sci.muni.cz/en/about-us/hrs4r/news/career-development-workshops-for-phd-students-and-postdoctoral-fellows-of-mu-faculty-of-science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hyperlink" Target="https://www.sci.muni.cz/student/phd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sci.muni.cz/vyzkum/postdoc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sci.muni.cz/en/careers-at-the-sci-muni/recruitment-process-at-the-sci-m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D39BF5A-2488-4F22-9100-F5355E07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0" y="703573"/>
            <a:ext cx="11361600" cy="1171580"/>
          </a:xfrm>
        </p:spPr>
        <p:txBody>
          <a:bodyPr/>
          <a:lstStyle/>
          <a:p>
            <a:r>
              <a:rPr lang="cs-CZ" sz="5400" dirty="0"/>
              <a:t>Masaryk University</a:t>
            </a:r>
            <a:br>
              <a:rPr lang="cs-CZ" sz="5400" dirty="0"/>
            </a:br>
            <a:br>
              <a:rPr lang="cs-CZ" sz="5400" dirty="0"/>
            </a:br>
            <a:r>
              <a:rPr lang="cs-CZ" sz="5400" dirty="0"/>
              <a:t>Mendel </a:t>
            </a:r>
            <a:r>
              <a:rPr lang="cs-CZ" sz="5400" dirty="0" err="1"/>
              <a:t>Doctorandus</a:t>
            </a:r>
            <a:r>
              <a:rPr lang="cs-CZ" sz="5400" dirty="0"/>
              <a:t> </a:t>
            </a:r>
            <a:r>
              <a:rPr lang="cs-CZ" sz="5400" dirty="0" err="1"/>
              <a:t>Award</a:t>
            </a:r>
            <a:endParaRPr lang="cs-CZ" sz="54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EE644F0-406D-4C87-9F30-98C4F68C6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5575583"/>
            <a:ext cx="11361600" cy="698497"/>
          </a:xfrm>
        </p:spPr>
        <p:txBody>
          <a:bodyPr/>
          <a:lstStyle/>
          <a:p>
            <a:r>
              <a:rPr lang="cs-CZ" dirty="0"/>
              <a:t>PhD </a:t>
            </a:r>
            <a:r>
              <a:rPr lang="cs-CZ" dirty="0" err="1"/>
              <a:t>Day</a:t>
            </a:r>
            <a:r>
              <a:rPr lang="cs-CZ" dirty="0"/>
              <a:t>, 14.9.2022</a:t>
            </a:r>
          </a:p>
          <a:p>
            <a:r>
              <a:rPr lang="cs-CZ" dirty="0"/>
              <a:t>Luděk Bláha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783B14-1A56-5CD6-DA49-BD0237681C1E}"/>
              </a:ext>
            </a:extLst>
          </p:cNvPr>
          <p:cNvGrpSpPr/>
          <p:nvPr/>
        </p:nvGrpSpPr>
        <p:grpSpPr>
          <a:xfrm>
            <a:off x="953571" y="2996968"/>
            <a:ext cx="10153043" cy="2422499"/>
            <a:chOff x="953571" y="3175385"/>
            <a:chExt cx="10153043" cy="242249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082EF56-613A-CDFE-770D-B006D3C19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71" y="3175385"/>
              <a:ext cx="8862173" cy="1880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Obrázek 9">
              <a:extLst>
                <a:ext uri="{FF2B5EF4-FFF2-40B4-BE49-F238E27FC236}">
                  <a16:creationId xmlns:a16="http://schemas.microsoft.com/office/drawing/2014/main" id="{AB709602-88B8-B2ED-781D-14B982E0F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02"/>
            <a:stretch/>
          </p:blipFill>
          <p:spPr>
            <a:xfrm>
              <a:off x="9638012" y="3703117"/>
              <a:ext cx="1468602" cy="1894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6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0F96CF-C4E8-E5D9-5EA3-A330722D5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17"/>
          <a:stretch/>
        </p:blipFill>
        <p:spPr>
          <a:xfrm>
            <a:off x="464027" y="1461065"/>
            <a:ext cx="6694601" cy="38933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D1049A-F0C8-155B-F192-194EB22F9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030"/>
          <a:stretch/>
        </p:blipFill>
        <p:spPr>
          <a:xfrm>
            <a:off x="6700305" y="2689913"/>
            <a:ext cx="5027668" cy="38933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CCFEBCA-B4BD-2D28-A32B-1AD9F517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5712"/>
            <a:ext cx="10753200" cy="451576"/>
          </a:xfrm>
        </p:spPr>
        <p:txBody>
          <a:bodyPr/>
          <a:lstStyle/>
          <a:p>
            <a:r>
              <a:rPr lang="cs-CZ" sz="3600" b="0" dirty="0"/>
              <a:t>MMD </a:t>
            </a:r>
            <a:r>
              <a:rPr lang="cs-CZ" sz="3600" b="0" dirty="0" err="1"/>
              <a:t>offered</a:t>
            </a:r>
            <a:r>
              <a:rPr lang="cs-CZ" sz="3600" b="0" dirty="0"/>
              <a:t> soft </a:t>
            </a:r>
            <a:r>
              <a:rPr lang="cs-CZ" sz="3600" b="0" dirty="0" err="1"/>
              <a:t>skill</a:t>
            </a:r>
            <a:r>
              <a:rPr lang="cs-CZ" sz="3600" b="0" dirty="0"/>
              <a:t> </a:t>
            </a:r>
            <a:r>
              <a:rPr lang="cs-CZ" sz="3600" b="0" dirty="0" err="1"/>
              <a:t>trainings</a:t>
            </a:r>
            <a:endParaRPr lang="cs-CZ" sz="3600" b="0" dirty="0"/>
          </a:p>
        </p:txBody>
      </p:sp>
      <p:pic>
        <p:nvPicPr>
          <p:cNvPr id="10" name="Grafický objekt 10" descr="Třída obrys">
            <a:extLst>
              <a:ext uri="{FF2B5EF4-FFF2-40B4-BE49-F238E27FC236}">
                <a16:creationId xmlns:a16="http://schemas.microsoft.com/office/drawing/2014/main" id="{79C99DE1-CFF3-A03D-69C8-16CEBA7CD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7692" y="207387"/>
            <a:ext cx="1456234" cy="1456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1FD7AF-1B0B-146F-CB6B-CD11659C50B2}"/>
              </a:ext>
            </a:extLst>
          </p:cNvPr>
          <p:cNvSpPr txBox="1"/>
          <p:nvPr/>
        </p:nvSpPr>
        <p:spPr>
          <a:xfrm>
            <a:off x="370389" y="5789657"/>
            <a:ext cx="629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… </a:t>
            </a:r>
            <a:r>
              <a:rPr lang="en-GB" dirty="0">
                <a:solidFill>
                  <a:schemeClr val="accent2"/>
                </a:solidFill>
              </a:rPr>
              <a:t>and/or be active and participate in others</a:t>
            </a:r>
            <a:r>
              <a:rPr lang="cs-CZ" dirty="0">
                <a:solidFill>
                  <a:schemeClr val="accent2"/>
                </a:solidFill>
              </a:rPr>
              <a:t>!</a:t>
            </a:r>
          </a:p>
          <a:p>
            <a:pPr algn="ctr"/>
            <a:r>
              <a:rPr lang="cs-CZ" sz="1600" dirty="0">
                <a:solidFill>
                  <a:schemeClr val="accent2"/>
                </a:solidFill>
              </a:rPr>
              <a:t>(and report </a:t>
            </a:r>
            <a:r>
              <a:rPr lang="cs-CZ" sz="1600" dirty="0" err="1">
                <a:solidFill>
                  <a:schemeClr val="accent2"/>
                </a:solidFill>
              </a:rPr>
              <a:t>your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activity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at</a:t>
            </a:r>
            <a:r>
              <a:rPr lang="cs-CZ" sz="1600" dirty="0">
                <a:solidFill>
                  <a:schemeClr val="accent2"/>
                </a:solidFill>
              </a:rPr>
              <a:t> the end of </a:t>
            </a:r>
            <a:r>
              <a:rPr lang="cs-CZ" sz="1600" dirty="0" err="1">
                <a:solidFill>
                  <a:schemeClr val="accent2"/>
                </a:solidFill>
              </a:rPr>
              <a:t>semester</a:t>
            </a:r>
            <a:r>
              <a:rPr lang="cs-CZ" sz="1600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77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ying Birds Vector Art, Icons, and Graphics for Free Download">
            <a:extLst>
              <a:ext uri="{FF2B5EF4-FFF2-40B4-BE49-F238E27FC236}">
                <a16:creationId xmlns:a16="http://schemas.microsoft.com/office/drawing/2014/main" id="{3FA1E2D5-2734-3154-2476-207B6DE0E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48" y="3412496"/>
            <a:ext cx="2373541" cy="23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cký objekt 12" descr="Mírové gesto obrys">
            <a:extLst>
              <a:ext uri="{FF2B5EF4-FFF2-40B4-BE49-F238E27FC236}">
                <a16:creationId xmlns:a16="http://schemas.microsoft.com/office/drawing/2014/main" id="{B65581E3-C07F-DE5C-39A5-7F75AA152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4179" y="2840959"/>
            <a:ext cx="914400" cy="914400"/>
          </a:xfrm>
          <a:prstGeom prst="rect">
            <a:avLst/>
          </a:prstGeom>
        </p:spPr>
      </p:pic>
      <p:pic>
        <p:nvPicPr>
          <p:cNvPr id="5" name="Grafický objekt 2" descr="Stůl obrys">
            <a:extLst>
              <a:ext uri="{FF2B5EF4-FFF2-40B4-BE49-F238E27FC236}">
                <a16:creationId xmlns:a16="http://schemas.microsoft.com/office/drawing/2014/main" id="{2F62C6F2-02AC-6582-22DF-4E4220812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9088" y="2839983"/>
            <a:ext cx="914400" cy="914400"/>
          </a:xfrm>
          <a:prstGeom prst="rect">
            <a:avLst/>
          </a:prstGeom>
        </p:spPr>
      </p:pic>
      <p:sp>
        <p:nvSpPr>
          <p:cNvPr id="7" name="Šipka: dvojitá 32">
            <a:extLst>
              <a:ext uri="{FF2B5EF4-FFF2-40B4-BE49-F238E27FC236}">
                <a16:creationId xmlns:a16="http://schemas.microsoft.com/office/drawing/2014/main" id="{8D9B2DD2-5F4F-092D-26EC-458BEBEC377D}"/>
              </a:ext>
            </a:extLst>
          </p:cNvPr>
          <p:cNvSpPr/>
          <p:nvPr/>
        </p:nvSpPr>
        <p:spPr>
          <a:xfrm>
            <a:off x="449317" y="3971232"/>
            <a:ext cx="3211526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/>
              <a:t>Finishing and submitting doctoral thesis in English</a:t>
            </a:r>
            <a:r>
              <a:rPr lang="cs-CZ" sz="1400" kern="1200"/>
              <a:t> </a:t>
            </a:r>
            <a:br>
              <a:rPr lang="cs-CZ" sz="1400" kern="1200"/>
            </a:br>
            <a:r>
              <a:rPr lang="cs-CZ" sz="1400" kern="1200" err="1"/>
              <a:t>after</a:t>
            </a:r>
            <a:r>
              <a:rPr lang="cs-CZ" sz="1400" kern="1200"/>
              <a:t> 4(+1) </a:t>
            </a:r>
            <a:r>
              <a:rPr lang="cs-CZ" sz="1400" kern="1200" err="1"/>
              <a:t>years</a:t>
            </a:r>
            <a:endParaRPr lang="en-US" sz="1400" kern="1200"/>
          </a:p>
        </p:txBody>
      </p:sp>
      <p:sp>
        <p:nvSpPr>
          <p:cNvPr id="8" name="Šipka: dvojitá 34">
            <a:extLst>
              <a:ext uri="{FF2B5EF4-FFF2-40B4-BE49-F238E27FC236}">
                <a16:creationId xmlns:a16="http://schemas.microsoft.com/office/drawing/2014/main" id="{9C2F89F2-708A-FCB7-D356-2DBC559C64A7}"/>
              </a:ext>
            </a:extLst>
          </p:cNvPr>
          <p:cNvSpPr/>
          <p:nvPr/>
        </p:nvSpPr>
        <p:spPr>
          <a:xfrm>
            <a:off x="3100602" y="3964996"/>
            <a:ext cx="3211526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/>
          </a:p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i="0" dirty="0">
                <a:effectLst/>
              </a:rPr>
              <a:t>Oral thesis presentation and </a:t>
            </a:r>
            <a:r>
              <a:rPr lang="cs-CZ" sz="1400" dirty="0" err="1"/>
              <a:t>d</a:t>
            </a:r>
            <a:r>
              <a:rPr lang="cs-CZ" sz="1400" i="0" dirty="0" err="1">
                <a:effectLst/>
              </a:rPr>
              <a:t>efence</a:t>
            </a:r>
            <a:r>
              <a:rPr lang="cs-CZ" sz="1400" i="0" dirty="0">
                <a:effectLst/>
              </a:rPr>
              <a:t> </a:t>
            </a:r>
            <a:r>
              <a:rPr lang="en-GB" sz="1400" i="0" dirty="0">
                <a:effectLst/>
              </a:rPr>
              <a:t>in </a:t>
            </a:r>
            <a:r>
              <a:rPr lang="en-GB" sz="1400" dirty="0">
                <a:solidFill>
                  <a:schemeClr val="bg1"/>
                </a:solidFill>
                <a:effectLst/>
              </a:rPr>
              <a:t>European </a:t>
            </a:r>
            <a:r>
              <a:rPr lang="cs-CZ" sz="1400" dirty="0">
                <a:solidFill>
                  <a:schemeClr val="bg1"/>
                </a:solidFill>
                <a:effectLst/>
              </a:rPr>
              <a:t>D</a:t>
            </a:r>
            <a:r>
              <a:rPr lang="en-GB" sz="1400" dirty="0" err="1">
                <a:solidFill>
                  <a:schemeClr val="bg1"/>
                </a:solidFill>
                <a:effectLst/>
              </a:rPr>
              <a:t>octorate</a:t>
            </a:r>
            <a:r>
              <a:rPr lang="en-GB" sz="1400" dirty="0">
                <a:solidFill>
                  <a:schemeClr val="bg1"/>
                </a:solidFill>
                <a:effectLst/>
              </a:rPr>
              <a:t> format</a:t>
            </a:r>
            <a:endParaRPr lang="en-US" sz="1400" i="0" dirty="0">
              <a:solidFill>
                <a:schemeClr val="bg1"/>
              </a:solidFill>
              <a:effectLst/>
              <a:cs typeface="Calibri"/>
            </a:endParaRP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9" name="Šipka: dvojitá 36">
            <a:extLst>
              <a:ext uri="{FF2B5EF4-FFF2-40B4-BE49-F238E27FC236}">
                <a16:creationId xmlns:a16="http://schemas.microsoft.com/office/drawing/2014/main" id="{D4BF8147-D03C-4332-ED3E-0D92E942A0ED}"/>
              </a:ext>
            </a:extLst>
          </p:cNvPr>
          <p:cNvSpPr/>
          <p:nvPr/>
        </p:nvSpPr>
        <p:spPr>
          <a:xfrm>
            <a:off x="5738653" y="3962902"/>
            <a:ext cx="3211526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dirty="0">
                <a:solidFill>
                  <a:schemeClr val="bg1"/>
                </a:solidFill>
                <a:effectLst/>
              </a:rPr>
              <a:t>MMD </a:t>
            </a:r>
            <a:r>
              <a:rPr lang="en-GB" sz="1400" dirty="0">
                <a:solidFill>
                  <a:schemeClr val="bg1"/>
                </a:solidFill>
              </a:rPr>
              <a:t>&amp; European </a:t>
            </a:r>
            <a:r>
              <a:rPr lang="en-GB" sz="1400" dirty="0" err="1">
                <a:solidFill>
                  <a:schemeClr val="bg1"/>
                </a:solidFill>
              </a:rPr>
              <a:t>Doctorandus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cs-CZ" sz="1400" dirty="0">
                <a:solidFill>
                  <a:schemeClr val="bg1"/>
                </a:solidFill>
                <a:effectLst/>
              </a:rPr>
              <a:t>c</a:t>
            </a:r>
            <a:r>
              <a:rPr lang="en-GB" sz="1400" dirty="0" err="1">
                <a:solidFill>
                  <a:schemeClr val="bg1"/>
                </a:solidFill>
                <a:effectLst/>
              </a:rPr>
              <a:t>ertificat</a:t>
            </a:r>
            <a:r>
              <a:rPr lang="cs-CZ" sz="1400" dirty="0">
                <a:solidFill>
                  <a:schemeClr val="bg1"/>
                </a:solidFill>
                <a:effectLst/>
              </a:rPr>
              <a:t>es</a:t>
            </a:r>
            <a:endParaRPr lang="cs-CZ" sz="1400" kern="1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Picture 13" descr="Výsledek obrázku pro eu doctorate logo">
            <a:extLst>
              <a:ext uri="{FF2B5EF4-FFF2-40B4-BE49-F238E27FC236}">
                <a16:creationId xmlns:a16="http://schemas.microsoft.com/office/drawing/2014/main" id="{489F5F5D-1AC7-4F77-72C0-F1243C6F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51" y="2701084"/>
            <a:ext cx="1095455" cy="10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cience project group icon - Google 搜尋 | Science projects, Science  equipment, Science">
            <a:extLst>
              <a:ext uri="{FF2B5EF4-FFF2-40B4-BE49-F238E27FC236}">
                <a16:creationId xmlns:a16="http://schemas.microsoft.com/office/drawing/2014/main" id="{4D257630-0803-6DE5-8A53-6802B75A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4A2AC"/>
              </a:clrFrom>
              <a:clrTo>
                <a:srgbClr val="84A2A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07" y="3477311"/>
            <a:ext cx="2031382" cy="20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73F616-7C2D-BFE0-57C2-ACABC99CDF0C}"/>
              </a:ext>
            </a:extLst>
          </p:cNvPr>
          <p:cNvSpPr txBox="1"/>
          <p:nvPr/>
        </p:nvSpPr>
        <p:spPr>
          <a:xfrm>
            <a:off x="3200128" y="5505091"/>
            <a:ext cx="248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International</a:t>
            </a:r>
            <a:endParaRPr lang="en-GB" sz="1800" dirty="0"/>
          </a:p>
          <a:p>
            <a:r>
              <a:rPr lang="cs-CZ" sz="1800" dirty="0" err="1"/>
              <a:t>reviewers</a:t>
            </a:r>
            <a:r>
              <a:rPr lang="cs-CZ" sz="1800" dirty="0"/>
              <a:t> </a:t>
            </a:r>
            <a:endParaRPr lang="en-GB" sz="1800" dirty="0"/>
          </a:p>
          <a:p>
            <a:r>
              <a:rPr lang="en-GB" sz="1800" dirty="0"/>
              <a:t>&amp; </a:t>
            </a:r>
            <a:r>
              <a:rPr lang="cs-CZ" sz="1800" dirty="0" err="1"/>
              <a:t>committee</a:t>
            </a:r>
            <a:endParaRPr lang="cs-CZ" sz="1800" dirty="0"/>
          </a:p>
        </p:txBody>
      </p:sp>
      <p:pic>
        <p:nvPicPr>
          <p:cNvPr id="3076" name="Picture 4" descr="Jury Group Committee Icon Design Council Stock Vector (Royalty Free)  1617437965 | Shutterstock">
            <a:extLst>
              <a:ext uri="{FF2B5EF4-FFF2-40B4-BE49-F238E27FC236}">
                <a16:creationId xmlns:a16="http://schemas.microsoft.com/office/drawing/2014/main" id="{87D33A01-F93A-0307-33E5-CB37FC7F2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b="12231"/>
          <a:stretch/>
        </p:blipFill>
        <p:spPr bwMode="auto">
          <a:xfrm>
            <a:off x="4662593" y="5475027"/>
            <a:ext cx="1234562" cy="10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0F7676-88F3-56A8-C5BE-0C3E29FC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5712"/>
            <a:ext cx="10753200" cy="451576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MMD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en-GB" dirty="0"/>
              <a:t>…</a:t>
            </a:r>
            <a:endParaRPr lang="cs-CZ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A569FB-2E8E-07DB-2D8E-B04FC532FD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245" y="1203544"/>
            <a:ext cx="5410284" cy="124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5E311F-1897-7498-166B-D3E448E7E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29" t="32815" r="2595" b="18988"/>
          <a:stretch/>
        </p:blipFill>
        <p:spPr>
          <a:xfrm>
            <a:off x="2928395" y="1626504"/>
            <a:ext cx="6227179" cy="330540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858F5-4A84-2B9D-FAE4-6542E5CB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97" y="5885945"/>
            <a:ext cx="4860056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0" dirty="0">
                <a:hlinkClick r:id="rId3"/>
              </a:rPr>
              <a:t>https://mmd.muni.cz/</a:t>
            </a:r>
            <a:r>
              <a:rPr lang="en-GB" sz="2800" b="0" dirty="0"/>
              <a:t> </a:t>
            </a:r>
            <a:endParaRPr lang="cs-CZ" sz="28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18376-4BA5-E2E3-6D34-0373CF69B9E3}"/>
              </a:ext>
            </a:extLst>
          </p:cNvPr>
          <p:cNvSpPr txBox="1">
            <a:spLocks/>
          </p:cNvSpPr>
          <p:nvPr/>
        </p:nvSpPr>
        <p:spPr>
          <a:xfrm>
            <a:off x="409447" y="384613"/>
            <a:ext cx="12409405" cy="357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b="0" kern="0" dirty="0" err="1"/>
              <a:t>Ready</a:t>
            </a:r>
            <a:r>
              <a:rPr lang="cs-CZ" b="0" kern="0" dirty="0"/>
              <a:t> </a:t>
            </a:r>
            <a:r>
              <a:rPr lang="cs-CZ" b="0" kern="0" dirty="0" err="1"/>
              <a:t>for</a:t>
            </a:r>
            <a:r>
              <a:rPr lang="cs-CZ" b="0" kern="0" dirty="0"/>
              <a:t> Science? … </a:t>
            </a:r>
            <a:r>
              <a:rPr lang="cs-CZ" b="0" kern="0" dirty="0" err="1"/>
              <a:t>for</a:t>
            </a:r>
            <a:r>
              <a:rPr lang="cs-CZ" b="0" kern="0" dirty="0"/>
              <a:t> Research? … </a:t>
            </a:r>
            <a:r>
              <a:rPr lang="cs-CZ" b="0" kern="0" dirty="0" err="1"/>
              <a:t>for</a:t>
            </a:r>
            <a:r>
              <a:rPr lang="cs-CZ" b="0" kern="0" dirty="0"/>
              <a:t> PhD?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5D45CA-EED0-FD29-11CB-F3324CC73DAD}"/>
              </a:ext>
            </a:extLst>
          </p:cNvPr>
          <p:cNvSpPr txBox="1">
            <a:spLocks/>
          </p:cNvSpPr>
          <p:nvPr/>
        </p:nvSpPr>
        <p:spPr>
          <a:xfrm>
            <a:off x="-273461" y="1534422"/>
            <a:ext cx="12409405" cy="357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b="0" kern="0" dirty="0" err="1">
                <a:solidFill>
                  <a:schemeClr val="accent6"/>
                </a:solidFill>
                <a:latin typeface="Stencil" panose="040409050D0802020404" pitchFamily="82" charset="0"/>
              </a:rPr>
              <a:t>Then</a:t>
            </a:r>
            <a:r>
              <a:rPr lang="cs-CZ" b="0" kern="0" dirty="0">
                <a:solidFill>
                  <a:schemeClr val="accent6"/>
                </a:solidFill>
                <a:latin typeface="Stencil" panose="040409050D0802020404" pitchFamily="82" charset="0"/>
              </a:rPr>
              <a:t>, </a:t>
            </a:r>
            <a:r>
              <a:rPr lang="cs-CZ" b="0" kern="0" dirty="0" err="1">
                <a:solidFill>
                  <a:schemeClr val="accent6"/>
                </a:solidFill>
                <a:latin typeface="Stencil" panose="040409050D0802020404" pitchFamily="82" charset="0"/>
              </a:rPr>
              <a:t>you</a:t>
            </a:r>
            <a:r>
              <a:rPr lang="cs-CZ" b="0" kern="0" dirty="0">
                <a:solidFill>
                  <a:schemeClr val="accent6"/>
                </a:solidFill>
                <a:latin typeface="Stencil" panose="040409050D0802020404" pitchFamily="82" charset="0"/>
              </a:rPr>
              <a:t> </a:t>
            </a:r>
            <a:r>
              <a:rPr lang="cs-CZ" b="0" kern="0" dirty="0" err="1">
                <a:solidFill>
                  <a:schemeClr val="accent6"/>
                </a:solidFill>
                <a:latin typeface="Stencil" panose="040409050D0802020404" pitchFamily="82" charset="0"/>
              </a:rPr>
              <a:t>should</a:t>
            </a:r>
            <a:r>
              <a:rPr lang="cs-CZ" b="0" kern="0" dirty="0">
                <a:solidFill>
                  <a:schemeClr val="accent6"/>
                </a:solidFill>
                <a:latin typeface="Stencil" panose="040409050D0802020404" pitchFamily="82" charset="0"/>
              </a:rPr>
              <a:t> TRY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37D1D4-65DD-0EE8-BBE5-0AA73DCB50F1}"/>
              </a:ext>
            </a:extLst>
          </p:cNvPr>
          <p:cNvGrpSpPr/>
          <p:nvPr/>
        </p:nvGrpSpPr>
        <p:grpSpPr>
          <a:xfrm>
            <a:off x="5312780" y="5497198"/>
            <a:ext cx="5735961" cy="1459187"/>
            <a:chOff x="953571" y="3175385"/>
            <a:chExt cx="10153043" cy="2422499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A46E02A-A6C2-47CB-2398-76544A911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71" y="3175385"/>
              <a:ext cx="8862173" cy="1880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Obrázek 9">
              <a:extLst>
                <a:ext uri="{FF2B5EF4-FFF2-40B4-BE49-F238E27FC236}">
                  <a16:creationId xmlns:a16="http://schemas.microsoft.com/office/drawing/2014/main" id="{AD0E4461-32BE-E5CE-6EFF-87BD26EEB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02"/>
            <a:stretch/>
          </p:blipFill>
          <p:spPr>
            <a:xfrm>
              <a:off x="9638012" y="3703117"/>
              <a:ext cx="1468602" cy="1894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7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0D92AD-12BD-4CCC-9893-F4CA4C797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5821960"/>
          </a:xfrm>
          <a:prstGeom prst="rect">
            <a:avLst/>
          </a:prstGeom>
        </p:spPr>
      </p:pic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5A92D345-AA53-4D53-8A17-3E6A63C5B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851570"/>
            <a:ext cx="3574757" cy="2671722"/>
          </a:xfrm>
        </p:spPr>
        <p:txBody>
          <a:bodyPr vert="horz" lIns="0" tIns="0" rIns="0" bIns="0" rtlCol="0" anchor="t">
            <a:normAutofit/>
          </a:bodyPr>
          <a:lstStyle/>
          <a:p>
            <a:pPr marL="71755" indent="0">
              <a:lnSpc>
                <a:spcPct val="120000"/>
              </a:lnSpc>
              <a:buNone/>
            </a:pPr>
            <a:r>
              <a:rPr lang="en-GB" sz="2400" b="1" dirty="0">
                <a:solidFill>
                  <a:schemeClr val="bg1"/>
                </a:solidFill>
                <a:ea typeface="+mn-lt"/>
                <a:cs typeface="+mn-lt"/>
              </a:rPr>
              <a:t>Advancing knowledge and education through excellent basic and applied research at international level</a:t>
            </a: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8BE39690-4EF4-4212-8347-1ECEEB45C8F9}"/>
              </a:ext>
            </a:extLst>
          </p:cNvPr>
          <p:cNvSpPr txBox="1">
            <a:spLocks/>
          </p:cNvSpPr>
          <p:nvPr/>
        </p:nvSpPr>
        <p:spPr>
          <a:xfrm>
            <a:off x="720000" y="471286"/>
            <a:ext cx="10753200" cy="1053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4000" kern="0" dirty="0">
                <a:solidFill>
                  <a:schemeClr val="bg1"/>
                </a:solidFill>
              </a:rPr>
              <a:t>MUNI </a:t>
            </a:r>
            <a:r>
              <a:rPr lang="en-GB" sz="4000" kern="0" dirty="0">
                <a:solidFill>
                  <a:schemeClr val="bg1"/>
                </a:solidFill>
              </a:rPr>
              <a:t>Faculty of Science</a:t>
            </a:r>
          </a:p>
          <a:p>
            <a:r>
              <a:rPr lang="en-GB" kern="0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67E2BD1E-F26A-D72D-410D-D80B88AF9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PhD </a:t>
            </a:r>
            <a:r>
              <a:rPr lang="cs-CZ" dirty="0" err="1"/>
              <a:t>Day</a:t>
            </a:r>
            <a:r>
              <a:rPr lang="cs-CZ" dirty="0"/>
              <a:t>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62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3DB433-BEFE-18B5-39CD-24BE628D38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PhD </a:t>
            </a:r>
            <a:r>
              <a:rPr lang="cs-CZ" dirty="0" err="1"/>
              <a:t>Day</a:t>
            </a:r>
            <a:r>
              <a:rPr lang="cs-CZ" dirty="0"/>
              <a:t> 2022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A55CCF-1597-7506-A243-356D840A11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14</a:t>
            </a:fld>
            <a:endParaRPr lang="en-GB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B4B532-E6E2-9CA1-AAC0-E23D9FEE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7632"/>
            <a:ext cx="10753200" cy="451576"/>
          </a:xfrm>
        </p:spPr>
        <p:txBody>
          <a:bodyPr/>
          <a:lstStyle/>
          <a:p>
            <a:r>
              <a:rPr lang="en-GB"/>
              <a:t>Masaryk University – Faculty of Science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ACFA270-557B-4AA8-827A-1B50D30075B2}"/>
              </a:ext>
            </a:extLst>
          </p:cNvPr>
          <p:cNvSpPr txBox="1"/>
          <p:nvPr/>
        </p:nvSpPr>
        <p:spPr>
          <a:xfrm>
            <a:off x="5904798" y="1937453"/>
            <a:ext cx="4233501" cy="2893100"/>
          </a:xfrm>
          <a:prstGeom prst="rect">
            <a:avLst/>
          </a:prstGeom>
          <a:solidFill>
            <a:srgbClr val="77D797"/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Anthropology</a:t>
            </a:r>
          </a:p>
          <a:p>
            <a:pPr>
              <a:spcAft>
                <a:spcPts val="0"/>
              </a:spcAft>
            </a:pPr>
            <a:r>
              <a:rPr lang="en-GB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Botany and Zoology</a:t>
            </a:r>
          </a:p>
          <a:p>
            <a:pPr>
              <a:spcAft>
                <a:spcPts val="0"/>
              </a:spcAft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Experimental Biology</a:t>
            </a:r>
          </a:p>
          <a:p>
            <a:pPr>
              <a:spcAft>
                <a:spcPts val="0"/>
              </a:spcAft>
            </a:pPr>
            <a:r>
              <a:rPr lang="en-GB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Mathematics and Statistics</a:t>
            </a:r>
          </a:p>
          <a:p>
            <a:pPr>
              <a:spcAft>
                <a:spcPts val="0"/>
              </a:spcAft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Geography</a:t>
            </a:r>
          </a:p>
          <a:p>
            <a:pPr>
              <a:spcAft>
                <a:spcPts val="0"/>
              </a:spcAft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Geological Sciences</a:t>
            </a:r>
          </a:p>
          <a:p>
            <a:pPr>
              <a:spcAft>
                <a:spcPts val="0"/>
              </a:spcAft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Condensed Matter Physics</a:t>
            </a:r>
          </a:p>
          <a:p>
            <a:pPr>
              <a:spcAft>
                <a:spcPts val="0"/>
              </a:spcAft>
            </a:pPr>
            <a:r>
              <a:rPr lang="en-GB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Physical Electronics</a:t>
            </a:r>
          </a:p>
          <a:p>
            <a:pPr>
              <a:spcAft>
                <a:spcPts val="0"/>
              </a:spcAft>
            </a:pPr>
            <a:r>
              <a:rPr lang="en-GB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Theoretical Physics and Astrophysics</a:t>
            </a:r>
          </a:p>
          <a:p>
            <a:pPr>
              <a:spcAft>
                <a:spcPts val="0"/>
              </a:spcAft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Chemistry</a:t>
            </a:r>
          </a:p>
          <a:p>
            <a:pPr>
              <a:spcAft>
                <a:spcPts val="0"/>
              </a:spcAft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Biochemistry</a:t>
            </a:r>
          </a:p>
          <a:p>
            <a:pPr>
              <a:spcAft>
                <a:spcPts val="0"/>
              </a:spcAft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Centre for Biomolecular Research</a:t>
            </a:r>
          </a:p>
          <a:p>
            <a:pPr>
              <a:spcAft>
                <a:spcPts val="0"/>
              </a:spcAft>
            </a:pPr>
            <a:r>
              <a:rPr lang="en-GB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RECETOX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12F7D33A-9594-4715-BFD8-76EE37E8E53C}"/>
              </a:ext>
            </a:extLst>
          </p:cNvPr>
          <p:cNvSpPr/>
          <p:nvPr/>
        </p:nvSpPr>
        <p:spPr bwMode="auto">
          <a:xfrm>
            <a:off x="972687" y="1371280"/>
            <a:ext cx="3015045" cy="451576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10 faculties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029F3BA-B9C4-49B0-B888-FBB3E54BD334}"/>
              </a:ext>
            </a:extLst>
          </p:cNvPr>
          <p:cNvSpPr/>
          <p:nvPr/>
        </p:nvSpPr>
        <p:spPr bwMode="auto">
          <a:xfrm>
            <a:off x="1403297" y="1969555"/>
            <a:ext cx="2168769" cy="328996"/>
          </a:xfrm>
          <a:prstGeom prst="roundRect">
            <a:avLst/>
          </a:prstGeom>
          <a:solidFill>
            <a:srgbClr val="9100DC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EC7D29C3-CD91-43B5-BFA6-11D21E5B43FF}"/>
              </a:ext>
            </a:extLst>
          </p:cNvPr>
          <p:cNvSpPr/>
          <p:nvPr/>
        </p:nvSpPr>
        <p:spPr bwMode="auto">
          <a:xfrm>
            <a:off x="1126195" y="2787014"/>
            <a:ext cx="2708031" cy="362685"/>
          </a:xfrm>
          <a:prstGeom prst="roundRect">
            <a:avLst/>
          </a:prstGeom>
          <a:solidFill>
            <a:srgbClr val="00AF3F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endParaRPr kumimoji="0" lang="en-GB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24B7A858-0858-41AE-B250-C5195A76B08C}"/>
              </a:ext>
            </a:extLst>
          </p:cNvPr>
          <p:cNvSpPr/>
          <p:nvPr/>
        </p:nvSpPr>
        <p:spPr bwMode="auto">
          <a:xfrm>
            <a:off x="1403298" y="2377729"/>
            <a:ext cx="2168769" cy="328996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B972D593-208D-435D-8DDC-831A58EC7DE9}"/>
              </a:ext>
            </a:extLst>
          </p:cNvPr>
          <p:cNvSpPr/>
          <p:nvPr/>
        </p:nvSpPr>
        <p:spPr bwMode="auto">
          <a:xfrm>
            <a:off x="1403304" y="3234697"/>
            <a:ext cx="2168769" cy="306684"/>
          </a:xfrm>
          <a:prstGeom prst="roundRect">
            <a:avLst/>
          </a:prstGeom>
          <a:solidFill>
            <a:srgbClr val="46C8FF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endParaRPr kumimoji="0" lang="en-GB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9BA04AC2-C839-4E03-9876-DB7ED26FFCB1}"/>
              </a:ext>
            </a:extLst>
          </p:cNvPr>
          <p:cNvSpPr/>
          <p:nvPr/>
        </p:nvSpPr>
        <p:spPr bwMode="auto">
          <a:xfrm>
            <a:off x="1403303" y="3622237"/>
            <a:ext cx="2168769" cy="331152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endParaRPr kumimoji="0" lang="en-GB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5BDB90B0-7BA6-4280-ABEC-2612C7077F77}"/>
              </a:ext>
            </a:extLst>
          </p:cNvPr>
          <p:cNvSpPr/>
          <p:nvPr/>
        </p:nvSpPr>
        <p:spPr bwMode="auto">
          <a:xfrm>
            <a:off x="1403302" y="4034245"/>
            <a:ext cx="2168769" cy="31953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Pharmacy</a:t>
            </a:r>
            <a:endParaRPr kumimoji="0" lang="en-GB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C5907A7D-3D3B-4EEC-9EC8-E2DE144FC1D5}"/>
              </a:ext>
            </a:extLst>
          </p:cNvPr>
          <p:cNvSpPr/>
          <p:nvPr/>
        </p:nvSpPr>
        <p:spPr bwMode="auto">
          <a:xfrm>
            <a:off x="1403302" y="4431723"/>
            <a:ext cx="2168769" cy="3195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Economics and Administration</a:t>
            </a:r>
            <a:endParaRPr kumimoji="0" lang="en-GB" sz="13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4DC905DF-5F39-4967-9A45-2BF6F6BE537D}"/>
              </a:ext>
            </a:extLst>
          </p:cNvPr>
          <p:cNvSpPr/>
          <p:nvPr/>
        </p:nvSpPr>
        <p:spPr bwMode="auto">
          <a:xfrm>
            <a:off x="1403299" y="4839339"/>
            <a:ext cx="2168769" cy="31953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Informatics</a:t>
            </a: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766CBF74-F63C-4EAE-90AE-7964C277DF87}"/>
              </a:ext>
            </a:extLst>
          </p:cNvPr>
          <p:cNvSpPr/>
          <p:nvPr/>
        </p:nvSpPr>
        <p:spPr bwMode="auto">
          <a:xfrm>
            <a:off x="1403300" y="5246956"/>
            <a:ext cx="2168769" cy="31953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Studies</a:t>
            </a:r>
            <a:endParaRPr kumimoji="0" lang="en-GB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50F96942-322D-4C8A-8A2F-A24A4EAC9DCC}"/>
              </a:ext>
            </a:extLst>
          </p:cNvPr>
          <p:cNvSpPr/>
          <p:nvPr/>
        </p:nvSpPr>
        <p:spPr bwMode="auto">
          <a:xfrm>
            <a:off x="1403299" y="5644434"/>
            <a:ext cx="2168769" cy="319538"/>
          </a:xfrm>
          <a:prstGeom prst="roundRect">
            <a:avLst/>
          </a:prstGeom>
          <a:solidFill>
            <a:srgbClr val="5AC8AF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Sports Studies</a:t>
            </a:r>
            <a:endParaRPr kumimoji="0" lang="en-GB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6EB71D4B-4E38-43C6-8314-74025C91850B}"/>
              </a:ext>
            </a:extLst>
          </p:cNvPr>
          <p:cNvSpPr/>
          <p:nvPr/>
        </p:nvSpPr>
        <p:spPr bwMode="auto">
          <a:xfrm>
            <a:off x="5904798" y="1435827"/>
            <a:ext cx="2708031" cy="431223"/>
          </a:xfrm>
          <a:prstGeom prst="roundRect">
            <a:avLst/>
          </a:prstGeom>
          <a:solidFill>
            <a:srgbClr val="00AF3F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>
                <a:solidFill>
                  <a:schemeClr val="bg1"/>
                </a:solidFill>
                <a:latin typeface="Tahoma" pitchFamily="34" charset="0"/>
              </a:rPr>
              <a:t>13 departments</a:t>
            </a:r>
            <a:endParaRPr kumimoji="0" lang="en-GB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8" name="Šipka: doprava 37">
            <a:extLst>
              <a:ext uri="{FF2B5EF4-FFF2-40B4-BE49-F238E27FC236}">
                <a16:creationId xmlns:a16="http://schemas.microsoft.com/office/drawing/2014/main" id="{BF31EB57-BE3E-4F9B-ABAE-659477FDF51A}"/>
              </a:ext>
            </a:extLst>
          </p:cNvPr>
          <p:cNvSpPr/>
          <p:nvPr/>
        </p:nvSpPr>
        <p:spPr bwMode="auto">
          <a:xfrm rot="19623624">
            <a:off x="3871587" y="2644724"/>
            <a:ext cx="565949" cy="187778"/>
          </a:xfrm>
          <a:prstGeom prst="rightArrow">
            <a:avLst/>
          </a:prstGeom>
          <a:solidFill>
            <a:srgbClr val="00AF3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D73C1E8D-2CF1-49E3-AC8B-AE9996B743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621" y="1875833"/>
            <a:ext cx="1184205" cy="911470"/>
          </a:xfrm>
          <a:prstGeom prst="rect">
            <a:avLst/>
          </a:prstGeom>
        </p:spPr>
      </p:pic>
      <p:sp>
        <p:nvSpPr>
          <p:cNvPr id="42" name="Šipka: doprava 41">
            <a:extLst>
              <a:ext uri="{FF2B5EF4-FFF2-40B4-BE49-F238E27FC236}">
                <a16:creationId xmlns:a16="http://schemas.microsoft.com/office/drawing/2014/main" id="{02198E80-646A-4167-90AF-B2C00E214B6E}"/>
              </a:ext>
            </a:extLst>
          </p:cNvPr>
          <p:cNvSpPr/>
          <p:nvPr/>
        </p:nvSpPr>
        <p:spPr bwMode="auto">
          <a:xfrm rot="19623624">
            <a:off x="5363841" y="1715615"/>
            <a:ext cx="528761" cy="201178"/>
          </a:xfrm>
          <a:prstGeom prst="rightArrow">
            <a:avLst/>
          </a:prstGeom>
          <a:solidFill>
            <a:srgbClr val="00AF3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ovéPole 5">
            <a:extLst>
              <a:ext uri="{FF2B5EF4-FFF2-40B4-BE49-F238E27FC236}">
                <a16:creationId xmlns:a16="http://schemas.microsoft.com/office/drawing/2014/main" id="{DCB6CD70-A108-BD6D-3855-E22DE827E822}"/>
              </a:ext>
            </a:extLst>
          </p:cNvPr>
          <p:cNvSpPr txBox="1"/>
          <p:nvPr/>
        </p:nvSpPr>
        <p:spPr>
          <a:xfrm>
            <a:off x="5904798" y="4875392"/>
            <a:ext cx="4233501" cy="738664"/>
          </a:xfrm>
          <a:prstGeom prst="rect">
            <a:avLst/>
          </a:prstGeom>
          <a:solidFill>
            <a:srgbClr val="77D797"/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Specialized Units:</a:t>
            </a:r>
          </a:p>
          <a:p>
            <a:pPr>
              <a:spcAft>
                <a:spcPts val="0"/>
              </a:spcAft>
            </a:pPr>
            <a:r>
              <a:rPr lang="en-GB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Botanical Garden</a:t>
            </a:r>
          </a:p>
          <a:p>
            <a:pPr>
              <a:spcAft>
                <a:spcPts val="0"/>
              </a:spcAft>
            </a:pPr>
            <a:r>
              <a:rPr lang="en-GB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 of Physics of the Earth</a:t>
            </a:r>
          </a:p>
        </p:txBody>
      </p:sp>
    </p:spTree>
    <p:extLst>
      <p:ext uri="{BB962C8B-B14F-4D97-AF65-F5344CB8AC3E}">
        <p14:creationId xmlns:p14="http://schemas.microsoft.com/office/powerpoint/2010/main" val="297534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451136-2034-1020-96D0-94CCF38A3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PhD </a:t>
            </a:r>
            <a:r>
              <a:rPr lang="cs-CZ" dirty="0" err="1"/>
              <a:t>Day</a:t>
            </a:r>
            <a:r>
              <a:rPr lang="cs-CZ" dirty="0"/>
              <a:t> 2022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17497E-3047-78E9-8CEF-2A9AC744B3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7F5C05-1986-DDBF-892D-FE7809F5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830836"/>
            <a:ext cx="10753200" cy="3176724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 marL="251460" indent="-179705">
              <a:lnSpc>
                <a:spcPct val="130000"/>
              </a:lnSpc>
            </a:pPr>
            <a:r>
              <a:rPr lang="en-GB" dirty="0"/>
              <a:t>The </a:t>
            </a:r>
            <a:r>
              <a:rPr lang="en-GB" dirty="0">
                <a:solidFill>
                  <a:schemeClr val="accent1"/>
                </a:solidFill>
              </a:rPr>
              <a:t>biggest budget </a:t>
            </a:r>
            <a:r>
              <a:rPr lang="en-GB" dirty="0"/>
              <a:t>among faculties of MU (</a:t>
            </a:r>
            <a:r>
              <a:rPr lang="en-GB" dirty="0" err="1"/>
              <a:t>cca</a:t>
            </a:r>
            <a:r>
              <a:rPr lang="en-GB" dirty="0"/>
              <a:t> ¼ budget of MU)</a:t>
            </a:r>
            <a:endParaRPr lang="cs-CZ" dirty="0"/>
          </a:p>
          <a:p>
            <a:pPr marL="251460" indent="-179705">
              <a:lnSpc>
                <a:spcPct val="130000"/>
              </a:lnSpc>
            </a:pPr>
            <a:r>
              <a:rPr lang="en-GB" dirty="0"/>
              <a:t>The </a:t>
            </a:r>
            <a:r>
              <a:rPr lang="en-GB" dirty="0">
                <a:solidFill>
                  <a:schemeClr val="accent1"/>
                </a:solidFill>
              </a:rPr>
              <a:t>largest </a:t>
            </a:r>
            <a:r>
              <a:rPr lang="cs-CZ" dirty="0">
                <a:solidFill>
                  <a:schemeClr val="accent1"/>
                </a:solidFill>
              </a:rPr>
              <a:t>area of </a:t>
            </a:r>
            <a:r>
              <a:rPr lang="en-GB" dirty="0">
                <a:solidFill>
                  <a:schemeClr val="accent1"/>
                </a:solidFill>
              </a:rPr>
              <a:t>premises </a:t>
            </a:r>
            <a:r>
              <a:rPr lang="cs-CZ" dirty="0">
                <a:solidFill>
                  <a:schemeClr val="accent1"/>
                </a:solidFill>
              </a:rPr>
              <a:t>(</a:t>
            </a:r>
            <a:r>
              <a:rPr lang="cs-CZ" dirty="0" err="1">
                <a:solidFill>
                  <a:schemeClr val="accent1"/>
                </a:solidFill>
              </a:rPr>
              <a:t>facilities</a:t>
            </a:r>
            <a:r>
              <a:rPr lang="cs-CZ" dirty="0">
                <a:solidFill>
                  <a:schemeClr val="accent1"/>
                </a:solidFill>
              </a:rPr>
              <a:t>) </a:t>
            </a:r>
            <a:r>
              <a:rPr lang="en-GB" dirty="0"/>
              <a:t>among faculties of MU</a:t>
            </a:r>
            <a:endParaRPr lang="en-GB" dirty="0">
              <a:cs typeface="Arial"/>
            </a:endParaRPr>
          </a:p>
          <a:p>
            <a:pPr marL="251460" indent="-179705">
              <a:lnSpc>
                <a:spcPct val="130000"/>
              </a:lnSpc>
            </a:pPr>
            <a:r>
              <a:rPr lang="en-GB" dirty="0"/>
              <a:t>The </a:t>
            </a:r>
            <a:r>
              <a:rPr lang="en-GB" dirty="0">
                <a:solidFill>
                  <a:schemeClr val="accent1"/>
                </a:solidFill>
              </a:rPr>
              <a:t>highest number of PhD students </a:t>
            </a:r>
            <a:r>
              <a:rPr lang="cs-CZ" dirty="0" err="1">
                <a:solidFill>
                  <a:schemeClr val="accent1"/>
                </a:solidFill>
              </a:rPr>
              <a:t>at</a:t>
            </a:r>
            <a:r>
              <a:rPr lang="cs-CZ" dirty="0">
                <a:solidFill>
                  <a:schemeClr val="accent1"/>
                </a:solidFill>
              </a:rPr>
              <a:t> MU </a:t>
            </a:r>
            <a:r>
              <a:rPr lang="en-GB" dirty="0"/>
              <a:t>(</a:t>
            </a:r>
            <a:r>
              <a:rPr lang="cs-CZ" dirty="0"/>
              <a:t>1/3 of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PhDs</a:t>
            </a:r>
            <a:r>
              <a:rPr lang="cs-CZ" dirty="0"/>
              <a:t>,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en-GB" dirty="0"/>
              <a:t>23% foreigners)</a:t>
            </a:r>
            <a:endParaRPr lang="en-GB" dirty="0">
              <a:cs typeface="Arial"/>
            </a:endParaRPr>
          </a:p>
          <a:p>
            <a:pPr marL="251460" indent="-179705">
              <a:lnSpc>
                <a:spcPct val="130000"/>
              </a:lnSpc>
            </a:pPr>
            <a:r>
              <a:rPr lang="en-GB" dirty="0"/>
              <a:t>The </a:t>
            </a:r>
            <a:r>
              <a:rPr lang="en-GB" dirty="0">
                <a:solidFill>
                  <a:schemeClr val="accent1"/>
                </a:solidFill>
              </a:rPr>
              <a:t>best performance </a:t>
            </a:r>
            <a:r>
              <a:rPr lang="cs-CZ" dirty="0">
                <a:solidFill>
                  <a:schemeClr val="accent1"/>
                </a:solidFill>
              </a:rPr>
              <a:t>and </a:t>
            </a:r>
            <a:r>
              <a:rPr lang="cs-CZ" dirty="0" err="1">
                <a:solidFill>
                  <a:schemeClr val="accent1"/>
                </a:solidFill>
              </a:rPr>
              <a:t>success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in obtaining external grants</a:t>
            </a:r>
            <a:endParaRPr lang="en-GB" dirty="0">
              <a:solidFill>
                <a:schemeClr val="accent1"/>
              </a:solidFill>
              <a:cs typeface="Arial"/>
            </a:endParaRPr>
          </a:p>
          <a:p>
            <a:pPr marL="251460" indent="-179705">
              <a:lnSpc>
                <a:spcPct val="130000"/>
              </a:lnSpc>
            </a:pPr>
            <a:r>
              <a:rPr lang="en-GB" dirty="0"/>
              <a:t>The </a:t>
            </a:r>
            <a:r>
              <a:rPr lang="en-GB" dirty="0">
                <a:solidFill>
                  <a:schemeClr val="accent1"/>
                </a:solidFill>
              </a:rPr>
              <a:t>best </a:t>
            </a:r>
            <a:r>
              <a:rPr lang="cs-CZ" dirty="0">
                <a:solidFill>
                  <a:schemeClr val="accent1"/>
                </a:solidFill>
              </a:rPr>
              <a:t>(</a:t>
            </a:r>
            <a:r>
              <a:rPr lang="cs-CZ" dirty="0" err="1">
                <a:solidFill>
                  <a:schemeClr val="accent1"/>
                </a:solidFill>
              </a:rPr>
              <a:t>lowest</a:t>
            </a:r>
            <a:r>
              <a:rPr lang="cs-CZ" dirty="0">
                <a:solidFill>
                  <a:schemeClr val="accent1"/>
                </a:solidFill>
              </a:rPr>
              <a:t>) </a:t>
            </a:r>
            <a:r>
              <a:rPr lang="en-GB" dirty="0">
                <a:solidFill>
                  <a:schemeClr val="accent1"/>
                </a:solidFill>
              </a:rPr>
              <a:t>ratio student/lecturer</a:t>
            </a:r>
            <a:endParaRPr lang="en-GB" dirty="0">
              <a:solidFill>
                <a:schemeClr val="accent1"/>
              </a:solidFill>
              <a:cs typeface="Arial"/>
            </a:endParaRPr>
          </a:p>
          <a:p>
            <a:pPr marL="251460" indent="-179705">
              <a:lnSpc>
                <a:spcPct val="130000"/>
              </a:lnSpc>
            </a:pPr>
            <a:r>
              <a:rPr lang="en-GB" dirty="0"/>
              <a:t>The </a:t>
            </a:r>
            <a:r>
              <a:rPr lang="en-GB" dirty="0">
                <a:solidFill>
                  <a:schemeClr val="accent1"/>
                </a:solidFill>
              </a:rPr>
              <a:t>highest publication output per employee </a:t>
            </a:r>
            <a:r>
              <a:rPr lang="en-GB" dirty="0"/>
              <a:t>among </a:t>
            </a:r>
            <a:r>
              <a:rPr lang="cs-CZ" dirty="0"/>
              <a:t>natural </a:t>
            </a:r>
            <a:r>
              <a:rPr lang="en-GB" dirty="0"/>
              <a:t>science faculties in the CR</a:t>
            </a:r>
            <a:r>
              <a:rPr lang="cs-CZ" dirty="0"/>
              <a:t> (</a:t>
            </a:r>
            <a:r>
              <a:rPr lang="cs-CZ" dirty="0" err="1"/>
              <a:t>representing</a:t>
            </a:r>
            <a:r>
              <a:rPr lang="cs-CZ" dirty="0"/>
              <a:t> 50% of MUNI </a:t>
            </a:r>
            <a:r>
              <a:rPr lang="cs-CZ" dirty="0" err="1"/>
              <a:t>papers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WoS</a:t>
            </a:r>
            <a:r>
              <a:rPr lang="cs-CZ" dirty="0"/>
              <a:t>)</a:t>
            </a:r>
          </a:p>
          <a:p>
            <a:pPr marL="251460" indent="-179705">
              <a:lnSpc>
                <a:spcPct val="130000"/>
              </a:lnSpc>
            </a:pPr>
            <a:endParaRPr lang="cs-CZ" dirty="0">
              <a:cs typeface="Arial"/>
            </a:endParaRPr>
          </a:p>
          <a:p>
            <a:pPr marL="251460" indent="-179705">
              <a:lnSpc>
                <a:spcPct val="130000"/>
              </a:lnSpc>
            </a:pPr>
            <a:r>
              <a:rPr lang="cs-CZ" dirty="0">
                <a:cs typeface="Arial"/>
              </a:rPr>
              <a:t>The 1</a:t>
            </a:r>
            <a:r>
              <a:rPr lang="cs-CZ" baseline="30000" dirty="0">
                <a:cs typeface="Arial"/>
              </a:rPr>
              <a:t>st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faculty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at</a:t>
            </a:r>
            <a:r>
              <a:rPr lang="cs-CZ" dirty="0">
                <a:cs typeface="Arial"/>
              </a:rPr>
              <a:t> MUNI </a:t>
            </a:r>
            <a:r>
              <a:rPr lang="cs-CZ" dirty="0" err="1">
                <a:cs typeface="Arial"/>
              </a:rPr>
              <a:t>awarded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with</a:t>
            </a:r>
            <a:r>
              <a:rPr lang="cs-CZ" dirty="0">
                <a:cs typeface="Arial"/>
              </a:rPr>
              <a:t> </a:t>
            </a:r>
            <a:r>
              <a:rPr lang="cs-CZ" dirty="0">
                <a:solidFill>
                  <a:srgbClr val="00B050"/>
                </a:solidFill>
                <a:cs typeface="Arial"/>
              </a:rPr>
              <a:t>HR Excellence in Research (2018)</a:t>
            </a:r>
            <a:endParaRPr lang="en-GB" dirty="0">
              <a:solidFill>
                <a:srgbClr val="00B050"/>
              </a:solidFill>
              <a:cs typeface="Arial"/>
            </a:endParaRPr>
          </a:p>
        </p:txBody>
      </p:sp>
      <p:pic>
        <p:nvPicPr>
          <p:cNvPr id="9" name="Obrázek 6">
            <a:extLst>
              <a:ext uri="{FF2B5EF4-FFF2-40B4-BE49-F238E27FC236}">
                <a16:creationId xmlns:a16="http://schemas.microsoft.com/office/drawing/2014/main" id="{C7214A99-C6DF-1275-E059-6961DAD0A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655276"/>
          </a:xfrm>
          <a:prstGeom prst="rect">
            <a:avLst/>
          </a:prstGeom>
        </p:spPr>
      </p:pic>
      <p:sp>
        <p:nvSpPr>
          <p:cNvPr id="11" name="Nadpis 3">
            <a:extLst>
              <a:ext uri="{FF2B5EF4-FFF2-40B4-BE49-F238E27FC236}">
                <a16:creationId xmlns:a16="http://schemas.microsoft.com/office/drawing/2014/main" id="{D36E6764-4F70-39D1-751F-3D94EE16CE70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MUNI </a:t>
            </a:r>
            <a:r>
              <a:rPr lang="cs-CZ" kern="0" dirty="0" err="1"/>
              <a:t>Faculty</a:t>
            </a:r>
            <a:r>
              <a:rPr lang="cs-CZ" kern="0" dirty="0"/>
              <a:t> of Science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2708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5D995-E915-CC12-3D57-2DAF2C7D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18" y="206906"/>
            <a:ext cx="11638256" cy="451576"/>
          </a:xfrm>
        </p:spPr>
        <p:txBody>
          <a:bodyPr/>
          <a:lstStyle/>
          <a:p>
            <a:r>
              <a:rPr lang="cs-CZ" sz="3200" dirty="0"/>
              <a:t>HR Award </a:t>
            </a:r>
            <a:r>
              <a:rPr lang="cs-CZ" sz="3200" dirty="0" err="1"/>
              <a:t>at</a:t>
            </a:r>
            <a:r>
              <a:rPr lang="cs-CZ" sz="3200" dirty="0"/>
              <a:t> SCI MUNI – HR Excellence in </a:t>
            </a:r>
            <a:r>
              <a:rPr lang="cs-CZ" sz="3200" dirty="0" err="1"/>
              <a:t>Research</a:t>
            </a:r>
            <a:r>
              <a:rPr lang="cs-CZ" sz="3200" dirty="0"/>
              <a:t>, HRS4R </a:t>
            </a:r>
            <a:endParaRPr lang="en-GB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E6E121C-7AC8-28F3-5A3D-FBDCBC287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68705"/>
              </p:ext>
            </p:extLst>
          </p:nvPr>
        </p:nvGraphicFramePr>
        <p:xfrm>
          <a:off x="276872" y="2909456"/>
          <a:ext cx="11638256" cy="322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3BBCF7-924E-7964-C3A0-0FC73A458B9E}"/>
              </a:ext>
            </a:extLst>
          </p:cNvPr>
          <p:cNvSpPr txBox="1"/>
          <p:nvPr/>
        </p:nvSpPr>
        <p:spPr>
          <a:xfrm>
            <a:off x="115018" y="868356"/>
            <a:ext cx="119619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i="0" baseline="0" dirty="0">
                <a:solidFill>
                  <a:schemeClr val="tx1"/>
                </a:solidFill>
              </a:rPr>
              <a:t>Award by European Commission </a:t>
            </a:r>
            <a:r>
              <a:rPr lang="cs-CZ" sz="1600" i="0" baseline="0" dirty="0" err="1">
                <a:solidFill>
                  <a:schemeClr val="tx1"/>
                </a:solidFill>
              </a:rPr>
              <a:t>granted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en-US" sz="1600" i="0" baseline="0" dirty="0">
                <a:solidFill>
                  <a:schemeClr val="tx1"/>
                </a:solidFill>
              </a:rPr>
              <a:t>to institutions that implement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cs-CZ" sz="1600" i="0" baseline="0" dirty="0" err="1">
                <a:solidFill>
                  <a:schemeClr val="tx1"/>
                </a:solidFill>
              </a:rPr>
              <a:t>the</a:t>
            </a:r>
            <a:r>
              <a:rPr lang="en-US" sz="1600" i="0" baseline="0" dirty="0">
                <a:solidFill>
                  <a:schemeClr val="tx1"/>
                </a:solidFill>
              </a:rPr>
              <a:t> </a:t>
            </a:r>
            <a:r>
              <a:rPr lang="cs-CZ" sz="1600" b="1" i="0" baseline="0" dirty="0" err="1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cs-CZ" sz="1600" b="1" i="0" u="sng" baseline="0" dirty="0" err="1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cs-CZ" sz="1600" b="1" i="0" baseline="0" dirty="0" err="1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lang="cs-CZ" sz="1600" b="1" i="0" baseline="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HR (</a:t>
            </a:r>
            <a:r>
              <a:rPr lang="cs-CZ" sz="1600" b="1" i="0" baseline="0" dirty="0" err="1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people</a:t>
            </a:r>
            <a:r>
              <a:rPr lang="cs-CZ" sz="1600" b="1" i="0" baseline="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r>
              <a:rPr lang="en-US" sz="1600" b="1" i="0" baseline="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Strategy for Researchers (HRS4R</a:t>
            </a:r>
            <a:r>
              <a:rPr lang="en-US" sz="1600" b="1" i="0" baseline="0" dirty="0">
                <a:solidFill>
                  <a:schemeClr val="tx1"/>
                </a:solidFill>
              </a:rPr>
              <a:t>)</a:t>
            </a:r>
            <a:r>
              <a:rPr lang="cs-CZ" sz="1600" b="1" i="0" baseline="0" dirty="0">
                <a:solidFill>
                  <a:schemeClr val="tx1"/>
                </a:solidFill>
              </a:rPr>
              <a:t> –</a:t>
            </a:r>
            <a:r>
              <a:rPr lang="cs-CZ" sz="1600" i="0" baseline="0" dirty="0">
                <a:solidFill>
                  <a:schemeClr val="tx1"/>
                </a:solidFill>
              </a:rPr>
              <a:t> 2018</a:t>
            </a:r>
            <a:r>
              <a:rPr lang="cs-CZ" sz="1600" i="0" baseline="0" dirty="0"/>
              <a:t>.</a:t>
            </a:r>
            <a:endParaRPr lang="cs-CZ" sz="1600" dirty="0"/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i="0" baseline="0" dirty="0">
                <a:solidFill>
                  <a:schemeClr val="tx1"/>
                </a:solidFill>
              </a:rPr>
              <a:t>Commitment to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en-US" sz="1600" i="0" baseline="0" dirty="0" err="1">
                <a:solidFill>
                  <a:schemeClr val="tx1"/>
                </a:solidFill>
              </a:rPr>
              <a:t>creat</a:t>
            </a:r>
            <a:r>
              <a:rPr lang="cs-CZ" sz="1600" i="0" baseline="0" dirty="0">
                <a:solidFill>
                  <a:schemeClr val="tx1"/>
                </a:solidFill>
              </a:rPr>
              <a:t>e</a:t>
            </a:r>
            <a:r>
              <a:rPr lang="en-US" sz="1600" i="0" baseline="0" dirty="0">
                <a:solidFill>
                  <a:schemeClr val="tx1"/>
                </a:solidFill>
              </a:rPr>
              <a:t> </a:t>
            </a:r>
            <a:r>
              <a:rPr lang="cs-CZ" sz="1600" i="0" baseline="0" dirty="0" err="1">
                <a:solidFill>
                  <a:schemeClr val="tx1"/>
                </a:solidFill>
              </a:rPr>
              <a:t>an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en-US" sz="1600" b="1" i="0" baseline="0" dirty="0">
                <a:solidFill>
                  <a:schemeClr val="tx1"/>
                </a:solidFill>
              </a:rPr>
              <a:t>open and international working environment </a:t>
            </a:r>
            <a:r>
              <a:rPr lang="en-US" sz="1600" i="0" baseline="0" dirty="0">
                <a:solidFill>
                  <a:schemeClr val="tx1"/>
                </a:solidFill>
              </a:rPr>
              <a:t>and culture, </a:t>
            </a:r>
            <a:r>
              <a:rPr lang="cs-CZ" sz="1600" i="0" baseline="0" dirty="0">
                <a:solidFill>
                  <a:schemeClr val="tx1"/>
                </a:solidFill>
              </a:rPr>
              <a:t>support</a:t>
            </a:r>
            <a:r>
              <a:rPr lang="en-US" sz="1600" i="0" baseline="0" dirty="0">
                <a:solidFill>
                  <a:schemeClr val="tx1"/>
                </a:solidFill>
              </a:rPr>
              <a:t> </a:t>
            </a:r>
            <a:r>
              <a:rPr lang="en-US" sz="1600" b="1" i="0" baseline="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</a:t>
            </a:r>
            <a:r>
              <a:rPr lang="en-US" sz="1600" i="0" baseline="0" dirty="0">
                <a:solidFill>
                  <a:schemeClr val="tx1"/>
                </a:solidFill>
              </a:rPr>
              <a:t>development,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cs-CZ" sz="1600" i="0" baseline="0" dirty="0" err="1">
                <a:solidFill>
                  <a:schemeClr val="tx1"/>
                </a:solidFill>
              </a:rPr>
              <a:t>share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en-US" sz="1600" i="0" baseline="0" dirty="0">
                <a:solidFill>
                  <a:schemeClr val="tx1"/>
                </a:solidFill>
              </a:rPr>
              <a:t>information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en-US" sz="1600" i="0" baseline="0" dirty="0">
                <a:solidFill>
                  <a:schemeClr val="tx1"/>
                </a:solidFill>
              </a:rPr>
              <a:t>&amp;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en-US" sz="1600" i="0" baseline="0" dirty="0">
                <a:solidFill>
                  <a:schemeClr val="tx1"/>
                </a:solidFill>
              </a:rPr>
              <a:t>opportunities, and establish transparent </a:t>
            </a:r>
            <a:r>
              <a:rPr lang="en-US" sz="1600" b="1" i="0" baseline="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recruitment procedures </a:t>
            </a:r>
            <a:r>
              <a:rPr lang="en-US" sz="1600" i="0" baseline="0" dirty="0">
                <a:solidFill>
                  <a:schemeClr val="tx1"/>
                </a:solidFill>
              </a:rPr>
              <a:t>for </a:t>
            </a:r>
            <a:r>
              <a:rPr lang="cs-CZ" sz="1600" i="0" baseline="0" dirty="0" err="1">
                <a:solidFill>
                  <a:schemeClr val="tx1"/>
                </a:solidFill>
              </a:rPr>
              <a:t>worldwide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en-US" sz="1600" i="0" baseline="0" dirty="0">
                <a:solidFill>
                  <a:schemeClr val="tx1"/>
                </a:solidFill>
              </a:rPr>
              <a:t>researchers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en-US" sz="1600" i="0" baseline="0" dirty="0">
                <a:solidFill>
                  <a:schemeClr val="tx1"/>
                </a:solidFill>
              </a:rPr>
              <a:t>including PhD students as </a:t>
            </a:r>
            <a:r>
              <a:rPr lang="cs-CZ" sz="1600" i="0" baseline="0" dirty="0">
                <a:solidFill>
                  <a:schemeClr val="tx1"/>
                </a:solidFill>
              </a:rPr>
              <a:t>the </a:t>
            </a:r>
            <a:r>
              <a:rPr lang="en-US" sz="1600" i="0" baseline="0" dirty="0">
                <a:solidFill>
                  <a:schemeClr val="tx1"/>
                </a:solidFill>
              </a:rPr>
              <a:t>first stage of a research career</a:t>
            </a:r>
            <a:endParaRPr lang="cs-CZ" sz="16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600" i="0" baseline="0" dirty="0" err="1">
                <a:solidFill>
                  <a:schemeClr val="tx1"/>
                </a:solidFill>
              </a:rPr>
              <a:t>We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cs-CZ" sz="1600" i="0" baseline="0" dirty="0" err="1">
                <a:solidFill>
                  <a:schemeClr val="tx1"/>
                </a:solidFill>
              </a:rPr>
              <a:t>have</a:t>
            </a:r>
            <a:r>
              <a:rPr lang="cs-CZ" sz="1600" i="0" baseline="0" dirty="0">
                <a:solidFill>
                  <a:schemeClr val="tx1"/>
                </a:solidFill>
              </a:rPr>
              <a:t> i</a:t>
            </a:r>
            <a:r>
              <a:rPr lang="en-US" sz="1600" i="0" baseline="0" dirty="0" err="1">
                <a:solidFill>
                  <a:schemeClr val="tx1"/>
                </a:solidFill>
              </a:rPr>
              <a:t>nitiat</a:t>
            </a:r>
            <a:r>
              <a:rPr lang="cs-CZ" sz="1600" i="0" baseline="0" dirty="0" err="1">
                <a:solidFill>
                  <a:schemeClr val="tx1"/>
                </a:solidFill>
              </a:rPr>
              <a:t>ed</a:t>
            </a:r>
            <a:r>
              <a:rPr lang="en-US" sz="1600" i="0" baseline="0" dirty="0">
                <a:solidFill>
                  <a:schemeClr val="tx1"/>
                </a:solidFill>
              </a:rPr>
              <a:t> the </a:t>
            </a:r>
            <a:r>
              <a:rPr lang="en-US" sz="1600" b="1" i="0" baseline="0" dirty="0">
                <a:solidFill>
                  <a:schemeClr val="tx1"/>
                </a:solidFill>
              </a:rPr>
              <a:t>Early Stage Researchers </a:t>
            </a:r>
            <a:r>
              <a:rPr lang="cs-CZ" sz="1600" b="1" i="0" baseline="0" dirty="0">
                <a:solidFill>
                  <a:schemeClr val="tx1"/>
                </a:solidFill>
              </a:rPr>
              <a:t>(ESR) </a:t>
            </a:r>
            <a:r>
              <a:rPr lang="en-US" sz="1600" b="1" i="0" baseline="0" dirty="0">
                <a:solidFill>
                  <a:schemeClr val="tx1"/>
                </a:solidFill>
              </a:rPr>
              <a:t>development and mentoring concept</a:t>
            </a:r>
            <a:r>
              <a:rPr lang="cs-CZ" sz="1600" b="1" i="0" baseline="0" dirty="0">
                <a:solidFill>
                  <a:schemeClr val="tx1"/>
                </a:solidFill>
              </a:rPr>
              <a:t> </a:t>
            </a:r>
            <a:r>
              <a:rPr lang="cs-CZ" sz="1600" b="1" i="0" baseline="0" dirty="0" err="1">
                <a:solidFill>
                  <a:schemeClr val="tx1"/>
                </a:solidFill>
              </a:rPr>
              <a:t>at</a:t>
            </a:r>
            <a:r>
              <a:rPr lang="cs-CZ" sz="1600" b="1" i="0" baseline="0" dirty="0">
                <a:solidFill>
                  <a:schemeClr val="tx1"/>
                </a:solidFill>
              </a:rPr>
              <a:t> SCI MUNI</a:t>
            </a:r>
            <a:r>
              <a:rPr lang="en-US" sz="1600" i="0" baseline="0" dirty="0">
                <a:solidFill>
                  <a:schemeClr val="tx1"/>
                </a:solidFill>
              </a:rPr>
              <a:t>: </a:t>
            </a:r>
            <a:r>
              <a:rPr lang="en-US" sz="1600" i="0" baseline="0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PostDoc web</a:t>
            </a:r>
            <a:r>
              <a:rPr lang="en-US" sz="1600" i="0" baseline="0" dirty="0">
                <a:solidFill>
                  <a:schemeClr val="tx1"/>
                </a:solidFill>
              </a:rPr>
              <a:t>, </a:t>
            </a:r>
            <a:r>
              <a:rPr lang="en-US" sz="1600" i="0" baseline="0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PhD web</a:t>
            </a:r>
            <a:r>
              <a:rPr lang="en-US" sz="1600" i="0" baseline="0" dirty="0">
                <a:solidFill>
                  <a:schemeClr val="tx1"/>
                </a:solidFill>
              </a:rPr>
              <a:t>, </a:t>
            </a:r>
            <a:r>
              <a:rPr lang="en-US" sz="1600" i="0" baseline="0" dirty="0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trainings</a:t>
            </a:r>
            <a:r>
              <a:rPr lang="cs-CZ" sz="1600" i="0" baseline="0" dirty="0">
                <a:solidFill>
                  <a:schemeClr val="tx1"/>
                </a:solidFill>
              </a:rPr>
              <a:t>, support </a:t>
            </a:r>
            <a:r>
              <a:rPr lang="cs-CZ" sz="1600" i="0" baseline="0" dirty="0" err="1">
                <a:solidFill>
                  <a:schemeClr val="tx1"/>
                </a:solidFill>
              </a:rPr>
              <a:t>provided</a:t>
            </a:r>
            <a:r>
              <a:rPr lang="cs-CZ" sz="1600" i="0" baseline="0" dirty="0">
                <a:solidFill>
                  <a:schemeClr val="tx1"/>
                </a:solidFill>
              </a:rPr>
              <a:t> by </a:t>
            </a:r>
            <a:r>
              <a:rPr lang="cs-CZ" sz="1600" i="0" baseline="0" dirty="0" err="1">
                <a:solidFill>
                  <a:schemeClr val="tx1"/>
                </a:solidFill>
              </a:rPr>
              <a:t>the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cs-CZ" sz="1600" i="0" baseline="0" dirty="0" err="1">
                <a:solidFill>
                  <a:schemeClr val="tx1"/>
                </a:solidFill>
              </a:rPr>
              <a:t>new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r>
              <a:rPr lang="en-US" sz="1600" i="0" baseline="0" dirty="0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 Specialist for </a:t>
            </a:r>
            <a:r>
              <a:rPr lang="cs-CZ" sz="1600" i="0" baseline="0" dirty="0" err="1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ESRs</a:t>
            </a:r>
            <a:r>
              <a:rPr lang="cs-CZ" sz="1600" i="0" baseline="0" dirty="0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(Linda Nosková)</a:t>
            </a:r>
            <a:r>
              <a:rPr lang="cs-CZ" sz="1600" i="0" baseline="0" dirty="0">
                <a:solidFill>
                  <a:schemeClr val="tx1"/>
                </a:solidFill>
              </a:rPr>
              <a:t> </a:t>
            </a:r>
            <a:endParaRPr lang="en-GB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3EC3F71-2CD5-A295-31EA-DD8DEF57ADEA}"/>
              </a:ext>
            </a:extLst>
          </p:cNvPr>
          <p:cNvSpPr/>
          <p:nvPr/>
        </p:nvSpPr>
        <p:spPr bwMode="auto">
          <a:xfrm>
            <a:off x="10677236" y="5110269"/>
            <a:ext cx="877455" cy="212437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DB1A862-01AA-D5C6-CD53-166F12A13033}"/>
              </a:ext>
            </a:extLst>
          </p:cNvPr>
          <p:cNvSpPr/>
          <p:nvPr/>
        </p:nvSpPr>
        <p:spPr bwMode="auto">
          <a:xfrm>
            <a:off x="720000" y="5110269"/>
            <a:ext cx="785527" cy="21243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FAF10E4A-D0BF-5DAE-5BBB-A8F606143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PhD </a:t>
            </a:r>
            <a:r>
              <a:rPr lang="cs-CZ" dirty="0" err="1"/>
              <a:t>Day</a:t>
            </a:r>
            <a:r>
              <a:rPr lang="cs-CZ" dirty="0"/>
              <a:t> 2022</a:t>
            </a:r>
            <a:endParaRPr lang="en-GB" dirty="0"/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6620E92B-FD30-4D5C-E86B-E89B216E78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60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9CD3A6-614B-2BB9-DD21-805C58194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8074">
            <a:off x="3225060" y="1086997"/>
            <a:ext cx="6695321" cy="4138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47" y="384613"/>
            <a:ext cx="12409405" cy="357259"/>
          </a:xfrm>
        </p:spPr>
        <p:txBody>
          <a:bodyPr/>
          <a:lstStyle/>
          <a:p>
            <a:r>
              <a:rPr lang="cs-CZ" b="0" dirty="0" err="1"/>
              <a:t>Ready</a:t>
            </a:r>
            <a:r>
              <a:rPr lang="cs-CZ" b="0" dirty="0"/>
              <a:t> </a:t>
            </a:r>
            <a:r>
              <a:rPr lang="cs-CZ" b="0" dirty="0" err="1"/>
              <a:t>for</a:t>
            </a:r>
            <a:r>
              <a:rPr lang="cs-CZ" b="0" dirty="0"/>
              <a:t> Science? … </a:t>
            </a:r>
            <a:r>
              <a:rPr lang="cs-CZ" b="0" dirty="0" err="1"/>
              <a:t>for</a:t>
            </a:r>
            <a:r>
              <a:rPr lang="cs-CZ" b="0" dirty="0"/>
              <a:t> Research? … </a:t>
            </a:r>
            <a:r>
              <a:rPr lang="cs-CZ" b="0" dirty="0" err="1"/>
              <a:t>for</a:t>
            </a:r>
            <a:r>
              <a:rPr lang="cs-CZ" b="0" dirty="0"/>
              <a:t> PhD?</a:t>
            </a:r>
          </a:p>
        </p:txBody>
      </p:sp>
      <p:pic>
        <p:nvPicPr>
          <p:cNvPr id="2050" name="Picture 2" descr="Scientists find a few surprises in their study of love – Harvard Gazette">
            <a:extLst>
              <a:ext uri="{FF2B5EF4-FFF2-40B4-BE49-F238E27FC236}">
                <a16:creationId xmlns:a16="http://schemas.microsoft.com/office/drawing/2014/main" id="{6144CC82-01DB-82B8-BA33-4090EC501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r="18336"/>
          <a:stretch/>
        </p:blipFill>
        <p:spPr bwMode="auto">
          <a:xfrm>
            <a:off x="219664" y="3066692"/>
            <a:ext cx="3209027" cy="28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llow the leader Icon - Free PNG &amp; SVG 1264384 - Noun Project">
            <a:extLst>
              <a:ext uri="{FF2B5EF4-FFF2-40B4-BE49-F238E27FC236}">
                <a16:creationId xmlns:a16="http://schemas.microsoft.com/office/drawing/2014/main" id="{095DB603-6EB0-F7E4-9F1E-A8979F96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599">
            <a:off x="9629303" y="14377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E8C11C-BB68-C988-DDBD-EA332545A153}"/>
              </a:ext>
            </a:extLst>
          </p:cNvPr>
          <p:cNvSpPr txBox="1"/>
          <p:nvPr/>
        </p:nvSpPr>
        <p:spPr>
          <a:xfrm>
            <a:off x="664212" y="5901561"/>
            <a:ext cx="221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Love and </a:t>
            </a:r>
            <a:r>
              <a:rPr lang="cs-CZ" b="1" dirty="0" err="1">
                <a:solidFill>
                  <a:srgbClr val="FF0000"/>
                </a:solidFill>
              </a:rPr>
              <a:t>passion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41176-F873-5BE7-F597-E186977EA0CF}"/>
              </a:ext>
            </a:extLst>
          </p:cNvPr>
          <p:cNvSpPr txBox="1"/>
          <p:nvPr/>
        </p:nvSpPr>
        <p:spPr>
          <a:xfrm>
            <a:off x="4015285" y="5901561"/>
            <a:ext cx="464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chemeClr val="tx2"/>
                </a:solidFill>
              </a:rPr>
              <a:t>Determination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endParaRPr lang="en-GB" b="1" dirty="0">
              <a:solidFill>
                <a:schemeClr val="tx2"/>
              </a:solidFill>
            </a:endParaRP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&amp; Career planning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E4857-FBC6-FE17-65A5-CFBE19C14414}"/>
              </a:ext>
            </a:extLst>
          </p:cNvPr>
          <p:cNvSpPr txBox="1"/>
          <p:nvPr/>
        </p:nvSpPr>
        <p:spPr>
          <a:xfrm>
            <a:off x="9509585" y="6091344"/>
            <a:ext cx="235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AF3F"/>
                </a:solidFill>
              </a:rPr>
              <a:t>Responsibilit</a:t>
            </a:r>
            <a:r>
              <a:rPr lang="cs-CZ" b="1" dirty="0">
                <a:solidFill>
                  <a:srgbClr val="00AF3F"/>
                </a:solidFill>
              </a:rPr>
              <a:t>y</a:t>
            </a:r>
            <a:endParaRPr lang="cs-CZ" dirty="0">
              <a:solidFill>
                <a:srgbClr val="00AF3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2ECF01-AF4E-EC31-7B83-AA5B0BCF4882}"/>
              </a:ext>
            </a:extLst>
          </p:cNvPr>
          <p:cNvCxnSpPr/>
          <p:nvPr/>
        </p:nvCxnSpPr>
        <p:spPr bwMode="auto">
          <a:xfrm>
            <a:off x="102558" y="5808773"/>
            <a:ext cx="118626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6" name="Picture 8" descr="Graduate Cap Icon #94559 - Free Icons Library">
            <a:extLst>
              <a:ext uri="{FF2B5EF4-FFF2-40B4-BE49-F238E27FC236}">
                <a16:creationId xmlns:a16="http://schemas.microsoft.com/office/drawing/2014/main" id="{4D308F19-30C1-BFE4-C2DD-C0AABC61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9889">
            <a:off x="10391969" y="1535386"/>
            <a:ext cx="648010" cy="6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77AF402-DEF5-E661-6000-D9993E03E0B0}"/>
              </a:ext>
            </a:extLst>
          </p:cNvPr>
          <p:cNvSpPr/>
          <p:nvPr/>
        </p:nvSpPr>
        <p:spPr bwMode="auto">
          <a:xfrm rot="11213801">
            <a:off x="8628775" y="1514016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8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9561-025F-7D2F-C3A6-4753EC93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</a:t>
            </a:r>
          </a:p>
          <a:p>
            <a:endParaRPr lang="cs-CZ" sz="3200" b="1" dirty="0"/>
          </a:p>
        </p:txBody>
      </p:sp>
      <p:pic>
        <p:nvPicPr>
          <p:cNvPr id="3076" name="Picture 4" descr="MixITiN – MixoHUB @mixotroph.org">
            <a:extLst>
              <a:ext uri="{FF2B5EF4-FFF2-40B4-BE49-F238E27FC236}">
                <a16:creationId xmlns:a16="http://schemas.microsoft.com/office/drawing/2014/main" id="{3005EE2F-93F9-5B0A-05AD-A4B5BEBC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2" y="1465249"/>
            <a:ext cx="5380187" cy="53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171EE76-1056-CB96-F0A1-3B3F0E38BE92}"/>
              </a:ext>
            </a:extLst>
          </p:cNvPr>
          <p:cNvSpPr/>
          <p:nvPr/>
        </p:nvSpPr>
        <p:spPr bwMode="auto">
          <a:xfrm rot="6294822">
            <a:off x="6405410" y="2737018"/>
            <a:ext cx="3245411" cy="3314651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97666E3-DC7B-FC10-A33B-B1C41E606F3C}"/>
              </a:ext>
            </a:extLst>
          </p:cNvPr>
          <p:cNvSpPr/>
          <p:nvPr/>
        </p:nvSpPr>
        <p:spPr bwMode="auto">
          <a:xfrm rot="2779307">
            <a:off x="7664414" y="3793609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B6C3457-ED29-65C5-5BA4-54AD4FB2F954}"/>
              </a:ext>
            </a:extLst>
          </p:cNvPr>
          <p:cNvSpPr/>
          <p:nvPr/>
        </p:nvSpPr>
        <p:spPr bwMode="auto">
          <a:xfrm rot="21363141">
            <a:off x="9148157" y="3448552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77AF402-DEF5-E661-6000-D9993E03E0B0}"/>
              </a:ext>
            </a:extLst>
          </p:cNvPr>
          <p:cNvSpPr/>
          <p:nvPr/>
        </p:nvSpPr>
        <p:spPr bwMode="auto">
          <a:xfrm rot="11213801">
            <a:off x="8628775" y="1514016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2DEB9B0-2F84-2208-10E7-1B1A5C4CB68C}"/>
              </a:ext>
            </a:extLst>
          </p:cNvPr>
          <p:cNvSpPr/>
          <p:nvPr/>
        </p:nvSpPr>
        <p:spPr bwMode="auto">
          <a:xfrm rot="11107085">
            <a:off x="9972864" y="2536603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2C06209-85E5-E922-75BA-A691BC537A6E}"/>
              </a:ext>
            </a:extLst>
          </p:cNvPr>
          <p:cNvSpPr/>
          <p:nvPr/>
        </p:nvSpPr>
        <p:spPr bwMode="auto">
          <a:xfrm rot="2605760">
            <a:off x="7558957" y="2895069"/>
            <a:ext cx="3245411" cy="3314651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9561-025F-7D2F-C3A6-4753EC93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</a:t>
            </a:r>
          </a:p>
          <a:p>
            <a:endParaRPr lang="cs-CZ" sz="3200" b="1" dirty="0"/>
          </a:p>
          <a:p>
            <a:r>
              <a:rPr lang="cs-CZ" sz="3200" b="1" dirty="0" err="1"/>
              <a:t>Preparation</a:t>
            </a:r>
            <a:r>
              <a:rPr lang="cs-CZ" sz="3200" b="1" dirty="0"/>
              <a:t> </a:t>
            </a:r>
            <a:r>
              <a:rPr lang="cs-CZ" sz="3200" b="1" dirty="0" err="1"/>
              <a:t>for</a:t>
            </a:r>
            <a:r>
              <a:rPr lang="cs-CZ" sz="3200" b="1" dirty="0"/>
              <a:t> </a:t>
            </a:r>
            <a:r>
              <a:rPr lang="cs-CZ" sz="3200" b="1" dirty="0" err="1"/>
              <a:t>following</a:t>
            </a:r>
            <a:r>
              <a:rPr lang="cs-CZ" sz="3200" b="1" dirty="0"/>
              <a:t> </a:t>
            </a:r>
            <a:r>
              <a:rPr lang="cs-CZ" sz="3200" b="1" dirty="0" err="1"/>
              <a:t>career</a:t>
            </a:r>
            <a:endParaRPr lang="cs-CZ" sz="3200" b="1" dirty="0"/>
          </a:p>
          <a:p>
            <a:pPr lvl="1"/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Independence</a:t>
            </a:r>
            <a:r>
              <a:rPr lang="cs-CZ" sz="1600" dirty="0"/>
              <a:t> </a:t>
            </a:r>
            <a:r>
              <a:rPr lang="en-GB" sz="1600" dirty="0"/>
              <a:t>and responsibility building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Duration</a:t>
            </a:r>
            <a:r>
              <a:rPr lang="cs-CZ" sz="1600" dirty="0"/>
              <a:t> (3-4 </a:t>
            </a:r>
            <a:r>
              <a:rPr lang="cs-CZ" sz="1600" dirty="0" err="1"/>
              <a:t>years</a:t>
            </a:r>
            <a:r>
              <a:rPr lang="cs-CZ" sz="1600" dirty="0"/>
              <a:t>) </a:t>
            </a:r>
            <a:r>
              <a:rPr lang="cs-CZ" sz="1600" dirty="0" err="1"/>
              <a:t>corresponding</a:t>
            </a:r>
            <a:r>
              <a:rPr lang="cs-CZ" sz="1600" dirty="0"/>
              <a:t> to </a:t>
            </a:r>
            <a:r>
              <a:rPr lang="cs-CZ" sz="1600" dirty="0" err="1"/>
              <a:t>career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Interdisciplinary</a:t>
            </a:r>
            <a:r>
              <a:rPr lang="cs-CZ" sz="1600" dirty="0"/>
              <a:t> </a:t>
            </a:r>
            <a:r>
              <a:rPr lang="en-GB" sz="1600" dirty="0"/>
              <a:t>&amp; </a:t>
            </a:r>
            <a:r>
              <a:rPr lang="en-GB" sz="1600" dirty="0" err="1"/>
              <a:t>Intersectorial</a:t>
            </a:r>
            <a:r>
              <a:rPr lang="en-GB" sz="1600" dirty="0"/>
              <a:t> experiences</a:t>
            </a:r>
            <a:endParaRPr lang="cs-CZ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Transferable and soft skills</a:t>
            </a:r>
            <a:r>
              <a:rPr lang="cs-CZ" sz="1600" dirty="0"/>
              <a:t> </a:t>
            </a:r>
          </a:p>
          <a:p>
            <a:pPr lvl="1"/>
            <a:endParaRPr lang="cs-CZ" sz="1600" dirty="0"/>
          </a:p>
        </p:txBody>
      </p:sp>
      <p:pic>
        <p:nvPicPr>
          <p:cNvPr id="3076" name="Picture 4" descr="MixITiN – MixoHUB @mixotroph.org">
            <a:extLst>
              <a:ext uri="{FF2B5EF4-FFF2-40B4-BE49-F238E27FC236}">
                <a16:creationId xmlns:a16="http://schemas.microsoft.com/office/drawing/2014/main" id="{3005EE2F-93F9-5B0A-05AD-A4B5BEBC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2" y="1465249"/>
            <a:ext cx="5380187" cy="53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171EE76-1056-CB96-F0A1-3B3F0E38BE92}"/>
              </a:ext>
            </a:extLst>
          </p:cNvPr>
          <p:cNvSpPr/>
          <p:nvPr/>
        </p:nvSpPr>
        <p:spPr bwMode="auto">
          <a:xfrm rot="6294822">
            <a:off x="6405410" y="2737018"/>
            <a:ext cx="3245411" cy="3314651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97666E3-DC7B-FC10-A33B-B1C41E606F3C}"/>
              </a:ext>
            </a:extLst>
          </p:cNvPr>
          <p:cNvSpPr/>
          <p:nvPr/>
        </p:nvSpPr>
        <p:spPr bwMode="auto">
          <a:xfrm rot="2779307">
            <a:off x="7518448" y="3823596"/>
            <a:ext cx="3057495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9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9561-025F-7D2F-C3A6-4753EC93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</a:t>
            </a:r>
          </a:p>
          <a:p>
            <a:endParaRPr lang="cs-CZ" sz="3200" b="1" dirty="0"/>
          </a:p>
          <a:p>
            <a:r>
              <a:rPr lang="cs-CZ" sz="3200" b="1" dirty="0" err="1"/>
              <a:t>Preparation</a:t>
            </a:r>
            <a:r>
              <a:rPr lang="cs-CZ" sz="3200" b="1" dirty="0"/>
              <a:t> </a:t>
            </a:r>
            <a:r>
              <a:rPr lang="cs-CZ" sz="3200" b="1" dirty="0" err="1"/>
              <a:t>for</a:t>
            </a:r>
            <a:r>
              <a:rPr lang="cs-CZ" sz="3200" b="1" dirty="0"/>
              <a:t> </a:t>
            </a:r>
            <a:r>
              <a:rPr lang="cs-CZ" sz="3200" b="1" dirty="0" err="1"/>
              <a:t>following</a:t>
            </a:r>
            <a:r>
              <a:rPr lang="cs-CZ" sz="3200" b="1" dirty="0"/>
              <a:t> </a:t>
            </a:r>
            <a:r>
              <a:rPr lang="cs-CZ" sz="3200" b="1" dirty="0" err="1"/>
              <a:t>career</a:t>
            </a:r>
            <a:endParaRPr lang="cs-CZ" sz="3200" b="1" dirty="0"/>
          </a:p>
          <a:p>
            <a:pPr lvl="1"/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Independence</a:t>
            </a:r>
            <a:r>
              <a:rPr lang="cs-CZ" sz="1600" dirty="0"/>
              <a:t> </a:t>
            </a:r>
            <a:r>
              <a:rPr lang="en-GB" sz="1600" dirty="0"/>
              <a:t>and responsibility building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Duration</a:t>
            </a:r>
            <a:r>
              <a:rPr lang="cs-CZ" sz="1600" dirty="0"/>
              <a:t> (3-4 </a:t>
            </a:r>
            <a:r>
              <a:rPr lang="cs-CZ" sz="1600" dirty="0" err="1"/>
              <a:t>years</a:t>
            </a:r>
            <a:r>
              <a:rPr lang="cs-CZ" sz="1600" dirty="0"/>
              <a:t>) </a:t>
            </a:r>
            <a:r>
              <a:rPr lang="cs-CZ" sz="1600" dirty="0" err="1"/>
              <a:t>corresponding</a:t>
            </a:r>
            <a:r>
              <a:rPr lang="cs-CZ" sz="1600" dirty="0"/>
              <a:t> to </a:t>
            </a:r>
            <a:r>
              <a:rPr lang="cs-CZ" sz="1600" dirty="0" err="1"/>
              <a:t>career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Interdisciplinary</a:t>
            </a:r>
            <a:r>
              <a:rPr lang="cs-CZ" sz="1600" dirty="0"/>
              <a:t> </a:t>
            </a:r>
            <a:r>
              <a:rPr lang="en-GB" sz="1600" dirty="0"/>
              <a:t>&amp; </a:t>
            </a:r>
            <a:r>
              <a:rPr lang="en-GB" sz="1600" dirty="0" err="1"/>
              <a:t>Intersectorial</a:t>
            </a:r>
            <a:r>
              <a:rPr lang="en-GB" sz="1600" dirty="0"/>
              <a:t> experiences</a:t>
            </a:r>
            <a:endParaRPr lang="cs-CZ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Transferable and soft skills</a:t>
            </a:r>
            <a:r>
              <a:rPr lang="cs-CZ" sz="1600" dirty="0"/>
              <a:t> </a:t>
            </a:r>
          </a:p>
          <a:p>
            <a:pPr lvl="1"/>
            <a:endParaRPr lang="cs-CZ" sz="1600" dirty="0"/>
          </a:p>
          <a:p>
            <a:pPr lvl="1"/>
            <a:endParaRPr lang="en-GB" sz="1600" dirty="0"/>
          </a:p>
          <a:p>
            <a:r>
              <a:rPr lang="cs-CZ" b="1" dirty="0"/>
              <a:t>International (</a:t>
            </a:r>
            <a:r>
              <a:rPr lang="cs-CZ" b="1" dirty="0" err="1"/>
              <a:t>global</a:t>
            </a:r>
            <a:r>
              <a:rPr lang="cs-CZ" b="1" dirty="0"/>
              <a:t>) network </a:t>
            </a:r>
            <a:r>
              <a:rPr lang="en-GB" b="1" dirty="0"/>
              <a:t>&amp; </a:t>
            </a:r>
            <a:r>
              <a:rPr lang="cs-CZ" b="1" dirty="0"/>
              <a:t>mobility</a:t>
            </a:r>
          </a:p>
          <a:p>
            <a:endParaRPr lang="cs-CZ" dirty="0"/>
          </a:p>
          <a:p>
            <a:pPr lvl="1"/>
            <a:endParaRPr lang="cs-CZ" sz="1600" dirty="0"/>
          </a:p>
        </p:txBody>
      </p:sp>
      <p:pic>
        <p:nvPicPr>
          <p:cNvPr id="3076" name="Picture 4" descr="MixITiN – MixoHUB @mixotroph.org">
            <a:extLst>
              <a:ext uri="{FF2B5EF4-FFF2-40B4-BE49-F238E27FC236}">
                <a16:creationId xmlns:a16="http://schemas.microsoft.com/office/drawing/2014/main" id="{3005EE2F-93F9-5B0A-05AD-A4B5BEBC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2" y="1465249"/>
            <a:ext cx="5380187" cy="53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7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5712"/>
            <a:ext cx="10753200" cy="451576"/>
          </a:xfrm>
        </p:spPr>
        <p:txBody>
          <a:bodyPr/>
          <a:lstStyle/>
          <a:p>
            <a:r>
              <a:rPr lang="cs-CZ" dirty="0"/>
              <a:t>MMD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F2658-EC88-6F5A-B217-80028D2713EA}"/>
              </a:ext>
            </a:extLst>
          </p:cNvPr>
          <p:cNvSpPr txBox="1"/>
          <p:nvPr/>
        </p:nvSpPr>
        <p:spPr>
          <a:xfrm>
            <a:off x="6709752" y="1587982"/>
            <a:ext cx="434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tx2"/>
                </a:solidFill>
              </a:rPr>
              <a:t>Elements</a:t>
            </a:r>
            <a:r>
              <a:rPr lang="cs-CZ" dirty="0">
                <a:solidFill>
                  <a:schemeClr val="tx2"/>
                </a:solidFill>
              </a:rPr>
              <a:t> and </a:t>
            </a:r>
            <a:r>
              <a:rPr lang="cs-CZ" dirty="0" err="1">
                <a:solidFill>
                  <a:schemeClr val="tx2"/>
                </a:solidFill>
              </a:rPr>
              <a:t>criteria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7B42BC-85BA-2F3E-5F82-56D47A5F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</a:t>
            </a:r>
          </a:p>
          <a:p>
            <a:endParaRPr lang="cs-CZ" sz="3200" b="1" dirty="0"/>
          </a:p>
          <a:p>
            <a:r>
              <a:rPr lang="cs-CZ" sz="3200" b="1" dirty="0" err="1"/>
              <a:t>Preparation</a:t>
            </a:r>
            <a:r>
              <a:rPr lang="cs-CZ" sz="3200" b="1" dirty="0"/>
              <a:t> </a:t>
            </a:r>
            <a:r>
              <a:rPr lang="cs-CZ" sz="3200" b="1" dirty="0" err="1"/>
              <a:t>for</a:t>
            </a:r>
            <a:r>
              <a:rPr lang="cs-CZ" sz="3200" b="1" dirty="0"/>
              <a:t> </a:t>
            </a:r>
            <a:r>
              <a:rPr lang="cs-CZ" sz="3200" b="1" dirty="0" err="1"/>
              <a:t>following</a:t>
            </a:r>
            <a:r>
              <a:rPr lang="cs-CZ" sz="3200" b="1" dirty="0"/>
              <a:t> </a:t>
            </a:r>
            <a:r>
              <a:rPr lang="cs-CZ" sz="3200" b="1" dirty="0" err="1"/>
              <a:t>career</a:t>
            </a:r>
            <a:endParaRPr lang="cs-CZ" sz="3200" b="1" dirty="0"/>
          </a:p>
          <a:p>
            <a:pPr lvl="1"/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Independence</a:t>
            </a:r>
            <a:r>
              <a:rPr lang="cs-CZ" sz="1600" dirty="0"/>
              <a:t> </a:t>
            </a:r>
            <a:r>
              <a:rPr lang="en-GB" sz="1600" dirty="0"/>
              <a:t>and responsibility building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Duration</a:t>
            </a:r>
            <a:r>
              <a:rPr lang="cs-CZ" sz="1600" dirty="0"/>
              <a:t> (3-4 </a:t>
            </a:r>
            <a:r>
              <a:rPr lang="cs-CZ" sz="1600" dirty="0" err="1"/>
              <a:t>years</a:t>
            </a:r>
            <a:r>
              <a:rPr lang="cs-CZ" sz="1600" dirty="0"/>
              <a:t>) </a:t>
            </a:r>
            <a:r>
              <a:rPr lang="cs-CZ" sz="1600" dirty="0" err="1"/>
              <a:t>corresponding</a:t>
            </a:r>
            <a:r>
              <a:rPr lang="cs-CZ" sz="1600" dirty="0"/>
              <a:t> to </a:t>
            </a:r>
            <a:r>
              <a:rPr lang="cs-CZ" sz="1600" dirty="0" err="1"/>
              <a:t>career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Interdisciplinary</a:t>
            </a:r>
            <a:r>
              <a:rPr lang="cs-CZ" sz="1600" dirty="0"/>
              <a:t> </a:t>
            </a:r>
            <a:r>
              <a:rPr lang="en-GB" sz="1600" dirty="0"/>
              <a:t>&amp; </a:t>
            </a:r>
            <a:r>
              <a:rPr lang="en-GB" sz="1600" dirty="0" err="1"/>
              <a:t>Intersectorial</a:t>
            </a:r>
            <a:r>
              <a:rPr lang="en-GB" sz="1600" dirty="0"/>
              <a:t> experiences</a:t>
            </a:r>
            <a:endParaRPr lang="cs-CZ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Transferable and soft skills</a:t>
            </a:r>
            <a:r>
              <a:rPr lang="cs-CZ" sz="1600" dirty="0"/>
              <a:t> </a:t>
            </a:r>
          </a:p>
          <a:p>
            <a:pPr lvl="1"/>
            <a:endParaRPr lang="cs-CZ" sz="1600" dirty="0"/>
          </a:p>
          <a:p>
            <a:pPr lvl="1"/>
            <a:endParaRPr lang="en-GB" sz="1600" dirty="0"/>
          </a:p>
          <a:p>
            <a:r>
              <a:rPr lang="cs-CZ" b="1" dirty="0"/>
              <a:t>International (</a:t>
            </a:r>
            <a:r>
              <a:rPr lang="cs-CZ" b="1" dirty="0" err="1"/>
              <a:t>global</a:t>
            </a:r>
            <a:r>
              <a:rPr lang="cs-CZ" b="1" dirty="0"/>
              <a:t>) network </a:t>
            </a:r>
            <a:r>
              <a:rPr lang="en-GB" b="1" dirty="0"/>
              <a:t>&amp; </a:t>
            </a:r>
            <a:r>
              <a:rPr lang="cs-CZ" b="1" dirty="0"/>
              <a:t>mobility</a:t>
            </a:r>
          </a:p>
          <a:p>
            <a:endParaRPr lang="cs-CZ" dirty="0"/>
          </a:p>
          <a:p>
            <a:pPr lvl="1"/>
            <a:endParaRPr lang="cs-CZ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77583C-3BFD-6A74-BA02-ABE4EB42E7ED}"/>
              </a:ext>
            </a:extLst>
          </p:cNvPr>
          <p:cNvGrpSpPr/>
          <p:nvPr/>
        </p:nvGrpSpPr>
        <p:grpSpPr>
          <a:xfrm>
            <a:off x="5888863" y="235799"/>
            <a:ext cx="5913512" cy="1503075"/>
            <a:chOff x="953571" y="3175385"/>
            <a:chExt cx="10153043" cy="2422499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025FBAF9-FBA3-7A42-7ED6-CBD9C703A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71" y="3175385"/>
              <a:ext cx="8862173" cy="1880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Obrázek 9">
              <a:extLst>
                <a:ext uri="{FF2B5EF4-FFF2-40B4-BE49-F238E27FC236}">
                  <a16:creationId xmlns:a16="http://schemas.microsoft.com/office/drawing/2014/main" id="{02C5F837-6210-8FDD-8237-AC9F56C2A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02"/>
            <a:stretch/>
          </p:blipFill>
          <p:spPr>
            <a:xfrm>
              <a:off x="9638012" y="3703117"/>
              <a:ext cx="1468602" cy="189476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3BEB2B-D296-A62C-0D3C-E5ED122F7803}"/>
              </a:ext>
            </a:extLst>
          </p:cNvPr>
          <p:cNvSpPr txBox="1"/>
          <p:nvPr/>
        </p:nvSpPr>
        <p:spPr>
          <a:xfrm>
            <a:off x="6136108" y="3519361"/>
            <a:ext cx="603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3"/>
                </a:solidFill>
              </a:rPr>
              <a:t>Be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en-GB" dirty="0">
                <a:solidFill>
                  <a:schemeClr val="accent3"/>
                </a:solidFill>
              </a:rPr>
              <a:t>pro</a:t>
            </a:r>
            <a:r>
              <a:rPr lang="cs-CZ" dirty="0">
                <a:solidFill>
                  <a:schemeClr val="accent3"/>
                </a:solidFill>
              </a:rPr>
              <a:t>-</a:t>
            </a:r>
            <a:r>
              <a:rPr lang="cs-CZ" dirty="0" err="1">
                <a:solidFill>
                  <a:schemeClr val="accent3"/>
                </a:solidFill>
              </a:rPr>
              <a:t>active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sz="1600" dirty="0">
                <a:solidFill>
                  <a:schemeClr val="accent3"/>
                </a:solidFill>
              </a:rPr>
              <a:t>(student </a:t>
            </a:r>
            <a:r>
              <a:rPr lang="en-GB" sz="1600" dirty="0">
                <a:solidFill>
                  <a:schemeClr val="accent3"/>
                </a:solidFill>
              </a:rPr>
              <a:t>&lt;&gt; supervisor &lt;&gt; Doctoral Board</a:t>
            </a:r>
            <a:r>
              <a:rPr lang="cs-CZ" sz="1600" dirty="0">
                <a:solidFill>
                  <a:schemeClr val="accent3"/>
                </a:solidFill>
              </a:rPr>
              <a:t>)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8BECF-8284-366B-C713-44AF60810DB2}"/>
              </a:ext>
            </a:extLst>
          </p:cNvPr>
          <p:cNvSpPr txBox="1"/>
          <p:nvPr/>
        </p:nvSpPr>
        <p:spPr>
          <a:xfrm>
            <a:off x="6153875" y="4374251"/>
            <a:ext cx="2656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1"/>
                </a:solidFill>
              </a:rPr>
              <a:t>Learn</a:t>
            </a:r>
            <a:r>
              <a:rPr lang="cs-CZ" dirty="0">
                <a:solidFill>
                  <a:schemeClr val="accent1"/>
                </a:solidFill>
              </a:rPr>
              <a:t> 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76AE8-9881-F2F6-2750-6C9FBA0F8D83}"/>
              </a:ext>
            </a:extLst>
          </p:cNvPr>
          <p:cNvSpPr txBox="1"/>
          <p:nvPr/>
        </p:nvSpPr>
        <p:spPr>
          <a:xfrm>
            <a:off x="8133263" y="4143419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chemeClr val="accent1"/>
                </a:solidFill>
              </a:rPr>
              <a:t>Seminars</a:t>
            </a:r>
            <a:r>
              <a:rPr lang="cs-CZ" sz="1800" dirty="0">
                <a:solidFill>
                  <a:schemeClr val="accent1"/>
                </a:solidFill>
              </a:rPr>
              <a:t> – MMD </a:t>
            </a:r>
            <a:r>
              <a:rPr lang="en-GB" sz="1800" dirty="0">
                <a:solidFill>
                  <a:schemeClr val="accent1"/>
                </a:solidFill>
              </a:rPr>
              <a:t>&amp; b</a:t>
            </a:r>
            <a:r>
              <a:rPr lang="cs-CZ" sz="1800" dirty="0" err="1">
                <a:solidFill>
                  <a:schemeClr val="accent1"/>
                </a:solidFill>
              </a:rPr>
              <a:t>eyond</a:t>
            </a:r>
            <a:endParaRPr lang="cs-CZ" sz="18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4F9859-C13F-7E9E-D547-39D49E128DD3}"/>
              </a:ext>
            </a:extLst>
          </p:cNvPr>
          <p:cNvSpPr txBox="1"/>
          <p:nvPr/>
        </p:nvSpPr>
        <p:spPr>
          <a:xfrm>
            <a:off x="8133263" y="4473652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Summer schools</a:t>
            </a:r>
            <a:endParaRPr lang="cs-CZ" sz="18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84C883-E540-0C36-6F76-38A12F0B7483}"/>
              </a:ext>
            </a:extLst>
          </p:cNvPr>
          <p:cNvSpPr txBox="1"/>
          <p:nvPr/>
        </p:nvSpPr>
        <p:spPr>
          <a:xfrm>
            <a:off x="8133263" y="4802710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Secondments in </a:t>
            </a:r>
            <a:r>
              <a:rPr lang="en-GB" sz="1800" dirty="0" err="1">
                <a:solidFill>
                  <a:schemeClr val="accent1"/>
                </a:solidFill>
              </a:rPr>
              <a:t>industr</a:t>
            </a:r>
            <a:r>
              <a:rPr lang="cs-CZ" sz="1800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D5D5ED-0D22-1286-8D61-4087C2D4CF06}"/>
              </a:ext>
            </a:extLst>
          </p:cNvPr>
          <p:cNvSpPr txBox="1"/>
          <p:nvPr/>
        </p:nvSpPr>
        <p:spPr>
          <a:xfrm>
            <a:off x="8133263" y="5137317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chemeClr val="accent1"/>
                </a:solidFill>
              </a:rPr>
              <a:t>Communication</a:t>
            </a:r>
            <a:r>
              <a:rPr lang="cs-CZ" sz="1800" dirty="0">
                <a:solidFill>
                  <a:schemeClr val="accent1"/>
                </a:solidFill>
              </a:rPr>
              <a:t>, leadership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9E481D-D643-DC2B-8C9D-8EA131158FB9}"/>
              </a:ext>
            </a:extLst>
          </p:cNvPr>
          <p:cNvSpPr txBox="1"/>
          <p:nvPr/>
        </p:nvSpPr>
        <p:spPr>
          <a:xfrm>
            <a:off x="7487727" y="5717508"/>
            <a:ext cx="265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6"/>
                </a:solidFill>
              </a:rPr>
              <a:t>Doctor</a:t>
            </a:r>
            <a:r>
              <a:rPr lang="cs-CZ" dirty="0">
                <a:solidFill>
                  <a:schemeClr val="accent6"/>
                </a:solidFill>
              </a:rPr>
              <a:t> </a:t>
            </a:r>
            <a:br>
              <a:rPr lang="cs-CZ" dirty="0">
                <a:solidFill>
                  <a:schemeClr val="accent6"/>
                </a:solidFill>
              </a:rPr>
            </a:br>
            <a:r>
              <a:rPr lang="cs-CZ" dirty="0" err="1">
                <a:solidFill>
                  <a:schemeClr val="accent6"/>
                </a:solidFill>
              </a:rPr>
              <a:t>Europaeus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EABB10-DC96-571B-16EB-EDDC3FC50E88}"/>
              </a:ext>
            </a:extLst>
          </p:cNvPr>
          <p:cNvSpPr txBox="1"/>
          <p:nvPr/>
        </p:nvSpPr>
        <p:spPr>
          <a:xfrm>
            <a:off x="9290827" y="5792451"/>
            <a:ext cx="2364880" cy="36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6"/>
                </a:solidFill>
              </a:rPr>
              <a:t>3 </a:t>
            </a:r>
            <a:r>
              <a:rPr lang="cs-CZ" sz="1800" dirty="0" err="1">
                <a:solidFill>
                  <a:schemeClr val="accent6"/>
                </a:solidFill>
              </a:rPr>
              <a:t>months</a:t>
            </a:r>
            <a:r>
              <a:rPr lang="cs-CZ" sz="1800" dirty="0">
                <a:solidFill>
                  <a:schemeClr val="accent6"/>
                </a:solidFill>
              </a:rPr>
              <a:t> </a:t>
            </a:r>
            <a:r>
              <a:rPr lang="cs-CZ" sz="1800" dirty="0" err="1">
                <a:solidFill>
                  <a:schemeClr val="accent6"/>
                </a:solidFill>
              </a:rPr>
              <a:t>abroad</a:t>
            </a:r>
            <a:endParaRPr lang="cs-CZ" sz="1800" dirty="0">
              <a:solidFill>
                <a:schemeClr val="accent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CDAB24-96D2-E703-8FAF-49A29A5F4ACA}"/>
              </a:ext>
            </a:extLst>
          </p:cNvPr>
          <p:cNvSpPr txBox="1"/>
          <p:nvPr/>
        </p:nvSpPr>
        <p:spPr>
          <a:xfrm>
            <a:off x="9290827" y="6181825"/>
            <a:ext cx="2364880" cy="36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6"/>
                </a:solidFill>
              </a:rPr>
              <a:t>International </a:t>
            </a:r>
            <a:r>
              <a:rPr lang="cs-CZ" sz="1800" dirty="0" err="1">
                <a:solidFill>
                  <a:schemeClr val="accent6"/>
                </a:solidFill>
              </a:rPr>
              <a:t>defence</a:t>
            </a:r>
            <a:endParaRPr lang="cs-CZ" sz="1800" dirty="0">
              <a:solidFill>
                <a:schemeClr val="accent6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0137700-6D40-2555-49D6-C55948DBADFC}"/>
              </a:ext>
            </a:extLst>
          </p:cNvPr>
          <p:cNvSpPr/>
          <p:nvPr/>
        </p:nvSpPr>
        <p:spPr bwMode="auto">
          <a:xfrm>
            <a:off x="5694745" y="3554086"/>
            <a:ext cx="257784" cy="705398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AEDDD1-0CD8-C049-6C94-63CAAF8890B6}"/>
              </a:ext>
            </a:extLst>
          </p:cNvPr>
          <p:cNvSpPr/>
          <p:nvPr/>
        </p:nvSpPr>
        <p:spPr bwMode="auto">
          <a:xfrm>
            <a:off x="6032743" y="3519361"/>
            <a:ext cx="6032741" cy="514390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940A943-5349-384A-EF82-E8DAABDD7AA4}"/>
              </a:ext>
            </a:extLst>
          </p:cNvPr>
          <p:cNvSpPr/>
          <p:nvPr/>
        </p:nvSpPr>
        <p:spPr bwMode="auto">
          <a:xfrm>
            <a:off x="5694745" y="4463500"/>
            <a:ext cx="257784" cy="705398"/>
          </a:xfrm>
          <a:prstGeom prst="rightBrac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E8DB1E-9E60-AF58-8501-86ACB9E90509}"/>
              </a:ext>
            </a:extLst>
          </p:cNvPr>
          <p:cNvSpPr/>
          <p:nvPr/>
        </p:nvSpPr>
        <p:spPr bwMode="auto">
          <a:xfrm>
            <a:off x="6032743" y="4131843"/>
            <a:ext cx="6032741" cy="139922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8D5F0F-7546-A570-EE69-040CC909E84A}"/>
              </a:ext>
            </a:extLst>
          </p:cNvPr>
          <p:cNvSpPr/>
          <p:nvPr/>
        </p:nvSpPr>
        <p:spPr bwMode="auto">
          <a:xfrm>
            <a:off x="7366956" y="5712580"/>
            <a:ext cx="4698528" cy="92942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E7BDAD-AC61-23C6-6A5B-A94D44A916EB}"/>
              </a:ext>
            </a:extLst>
          </p:cNvPr>
          <p:cNvCxnSpPr/>
          <p:nvPr/>
        </p:nvCxnSpPr>
        <p:spPr bwMode="auto">
          <a:xfrm>
            <a:off x="5952529" y="2184499"/>
            <a:ext cx="58498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71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A1FE99-E8D6-CC9E-535B-F55034579CE5}"/>
              </a:ext>
            </a:extLst>
          </p:cNvPr>
          <p:cNvSpPr txBox="1"/>
          <p:nvPr/>
        </p:nvSpPr>
        <p:spPr>
          <a:xfrm>
            <a:off x="548832" y="1382977"/>
            <a:ext cx="10773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Responsibility</a:t>
            </a:r>
            <a:r>
              <a:rPr lang="cs-CZ" dirty="0"/>
              <a:t> of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active</a:t>
            </a:r>
            <a:r>
              <a:rPr lang="cs-CZ" dirty="0"/>
              <a:t> student</a:t>
            </a:r>
            <a:r>
              <a:rPr lang="en-GB" dirty="0"/>
              <a:t> </a:t>
            </a:r>
            <a:r>
              <a:rPr lang="en-GB" sz="1800" dirty="0"/>
              <a:t>[</a:t>
            </a:r>
            <a:r>
              <a:rPr lang="cs-CZ" sz="1800" dirty="0" err="1"/>
              <a:t>reminders</a:t>
            </a:r>
            <a:r>
              <a:rPr lang="en-GB" sz="1800" dirty="0"/>
              <a:t> etc. will not be supported]</a:t>
            </a:r>
            <a:endParaRPr lang="cs-CZ" dirty="0"/>
          </a:p>
          <a:p>
            <a:endParaRPr lang="cs-CZ" dirty="0"/>
          </a:p>
        </p:txBody>
      </p:sp>
      <p:pic>
        <p:nvPicPr>
          <p:cNvPr id="15" name="Grafický objekt 18" descr="Smlouva obrys">
            <a:extLst>
              <a:ext uri="{FF2B5EF4-FFF2-40B4-BE49-F238E27FC236}">
                <a16:creationId xmlns:a16="http://schemas.microsoft.com/office/drawing/2014/main" id="{3158C0E8-B249-1E9D-F044-85BD47DB1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1582" y="2191352"/>
            <a:ext cx="792291" cy="792291"/>
          </a:xfrm>
          <a:prstGeom prst="rect">
            <a:avLst/>
          </a:prstGeom>
        </p:spPr>
      </p:pic>
      <p:grpSp>
        <p:nvGrpSpPr>
          <p:cNvPr id="16" name="Skupina 43">
            <a:extLst>
              <a:ext uri="{FF2B5EF4-FFF2-40B4-BE49-F238E27FC236}">
                <a16:creationId xmlns:a16="http://schemas.microsoft.com/office/drawing/2014/main" id="{5459980E-8C3A-FC2A-B73F-4C4F417812E4}"/>
              </a:ext>
            </a:extLst>
          </p:cNvPr>
          <p:cNvGrpSpPr/>
          <p:nvPr/>
        </p:nvGrpSpPr>
        <p:grpSpPr>
          <a:xfrm>
            <a:off x="408193" y="3271104"/>
            <a:ext cx="3244718" cy="1373751"/>
            <a:chOff x="1668" y="0"/>
            <a:chExt cx="3413811" cy="1263425"/>
          </a:xfrm>
          <a:solidFill>
            <a:srgbClr val="0000DC"/>
          </a:solidFill>
        </p:grpSpPr>
        <p:sp>
          <p:nvSpPr>
            <p:cNvPr id="17" name="Šipka: dvojitá 44">
              <a:extLst>
                <a:ext uri="{FF2B5EF4-FFF2-40B4-BE49-F238E27FC236}">
                  <a16:creationId xmlns:a16="http://schemas.microsoft.com/office/drawing/2014/main" id="{D95CA0EB-8B50-A50D-9734-72B5260158D3}"/>
                </a:ext>
              </a:extLst>
            </p:cNvPr>
            <p:cNvSpPr/>
            <p:nvPr/>
          </p:nvSpPr>
          <p:spPr>
            <a:xfrm>
              <a:off x="1668" y="0"/>
              <a:ext cx="3413811" cy="1263425"/>
            </a:xfrm>
            <a:prstGeom prst="chevron">
              <a:avLst/>
            </a:prstGeom>
            <a:grpFill/>
            <a:ln>
              <a:solidFill>
                <a:srgbClr val="0000D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Šipka: dvojitá 4">
              <a:extLst>
                <a:ext uri="{FF2B5EF4-FFF2-40B4-BE49-F238E27FC236}">
                  <a16:creationId xmlns:a16="http://schemas.microsoft.com/office/drawing/2014/main" id="{A8AD792B-7C88-DCC9-86B5-D24FB3B14670}"/>
                </a:ext>
              </a:extLst>
            </p:cNvPr>
            <p:cNvSpPr txBox="1"/>
            <p:nvPr/>
          </p:nvSpPr>
          <p:spPr>
            <a:xfrm>
              <a:off x="877664" y="0"/>
              <a:ext cx="1779531" cy="1239197"/>
            </a:xfrm>
            <a:prstGeom prst="rect">
              <a:avLst/>
            </a:prstGeom>
            <a:grpFill/>
            <a:ln>
              <a:solidFill>
                <a:srgbClr val="0000D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400" kern="1200"/>
            </a:p>
          </p:txBody>
        </p:sp>
      </p:grpSp>
      <p:sp>
        <p:nvSpPr>
          <p:cNvPr id="19" name="TextovéPole 47">
            <a:extLst>
              <a:ext uri="{FF2B5EF4-FFF2-40B4-BE49-F238E27FC236}">
                <a16:creationId xmlns:a16="http://schemas.microsoft.com/office/drawing/2014/main" id="{3EE4BCF2-2444-6C36-5F25-51B76F102256}"/>
              </a:ext>
            </a:extLst>
          </p:cNvPr>
          <p:cNvSpPr txBox="1"/>
          <p:nvPr/>
        </p:nvSpPr>
        <p:spPr>
          <a:xfrm>
            <a:off x="1245277" y="3487732"/>
            <a:ext cx="20675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Preparation and uploading of </a:t>
            </a:r>
            <a:r>
              <a:rPr lang="cs-CZ" sz="1400">
                <a:solidFill>
                  <a:schemeClr val="bg1"/>
                </a:solidFill>
              </a:rPr>
              <a:t>the </a:t>
            </a:r>
            <a:r>
              <a:rPr lang="cs-CZ" sz="1400" err="1">
                <a:solidFill>
                  <a:schemeClr val="bg1"/>
                </a:solidFill>
              </a:rPr>
              <a:t>Application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 err="1">
                <a:solidFill>
                  <a:schemeClr val="bg1"/>
                </a:solidFill>
              </a:rPr>
              <a:t>Dossier</a:t>
            </a: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1373F5-8ED2-19BF-466F-2FE1F0767064}"/>
              </a:ext>
            </a:extLst>
          </p:cNvPr>
          <p:cNvSpPr txBox="1"/>
          <p:nvPr/>
        </p:nvSpPr>
        <p:spPr>
          <a:xfrm>
            <a:off x="408193" y="4803230"/>
            <a:ext cx="3701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Motivation</a:t>
            </a:r>
            <a:r>
              <a:rPr lang="cs-CZ" sz="1600" b="1" dirty="0"/>
              <a:t>, </a:t>
            </a:r>
            <a:r>
              <a:rPr lang="cs-CZ" sz="1600" b="1" dirty="0" err="1"/>
              <a:t>interest</a:t>
            </a:r>
            <a:r>
              <a:rPr lang="cs-CZ" sz="1600" b="1" dirty="0"/>
              <a:t> and support</a:t>
            </a:r>
          </a:p>
          <a:p>
            <a:r>
              <a:rPr lang="cs-CZ" sz="1600" dirty="0"/>
              <a:t> - Student, Supervisor, PhD </a:t>
            </a:r>
            <a:r>
              <a:rPr lang="cs-CZ" sz="1600" dirty="0" err="1"/>
              <a:t>Board</a:t>
            </a:r>
            <a:endParaRPr lang="cs-CZ" sz="1600" dirty="0"/>
          </a:p>
          <a:p>
            <a:r>
              <a:rPr lang="cs-CZ" sz="1600" b="1" dirty="0"/>
              <a:t>Show </a:t>
            </a:r>
            <a:r>
              <a:rPr lang="cs-CZ" sz="1600" b="1" dirty="0" err="1"/>
              <a:t>that</a:t>
            </a:r>
            <a:r>
              <a:rPr lang="cs-CZ" sz="1600" b="1" dirty="0"/>
              <a:t> </a:t>
            </a:r>
            <a:r>
              <a:rPr lang="cs-CZ" sz="1600" b="1" dirty="0" err="1"/>
              <a:t>you</a:t>
            </a:r>
            <a:r>
              <a:rPr lang="cs-CZ" sz="1600" b="1" dirty="0"/>
              <a:t> </a:t>
            </a:r>
            <a:r>
              <a:rPr lang="cs-CZ" sz="1600" b="1" dirty="0" err="1"/>
              <a:t>were</a:t>
            </a:r>
            <a:r>
              <a:rPr lang="cs-CZ" sz="1600" b="1" dirty="0"/>
              <a:t> </a:t>
            </a:r>
            <a:r>
              <a:rPr lang="cs-CZ" sz="1600" b="1" dirty="0" err="1"/>
              <a:t>active</a:t>
            </a:r>
            <a:endParaRPr lang="cs-CZ" sz="1600" b="1" dirty="0"/>
          </a:p>
          <a:p>
            <a:pPr marL="285750" indent="-285750">
              <a:buFontTx/>
              <a:buChar char="-"/>
            </a:pPr>
            <a:r>
              <a:rPr lang="cs-CZ" sz="1600" dirty="0" err="1"/>
              <a:t>Previous</a:t>
            </a:r>
            <a:r>
              <a:rPr lang="cs-CZ" sz="1600" dirty="0"/>
              <a:t> </a:t>
            </a:r>
            <a:r>
              <a:rPr lang="cs-CZ" sz="1600" dirty="0" err="1"/>
              <a:t>engagement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 err="1">
                <a:solidFill>
                  <a:srgbClr val="FF0000"/>
                </a:solidFill>
              </a:rPr>
              <a:t>Deadline</a:t>
            </a:r>
            <a:r>
              <a:rPr lang="cs-CZ" sz="1600" b="1" dirty="0">
                <a:solidFill>
                  <a:srgbClr val="FF0000"/>
                </a:solidFill>
              </a:rPr>
              <a:t>: 5.10.2022</a:t>
            </a:r>
          </a:p>
          <a:p>
            <a:r>
              <a:rPr lang="cs-CZ" sz="1600" dirty="0"/>
              <a:t>Online Workshop: 21.9. </a:t>
            </a:r>
            <a:r>
              <a:rPr lang="cs-CZ" sz="1600"/>
              <a:t>13:00</a:t>
            </a:r>
            <a:endParaRPr lang="cs-CZ" sz="1600" dirty="0"/>
          </a:p>
        </p:txBody>
      </p:sp>
      <p:pic>
        <p:nvPicPr>
          <p:cNvPr id="21" name="Grafický objekt 20" descr="Hodnocení zákazníka obrys">
            <a:extLst>
              <a:ext uri="{FF2B5EF4-FFF2-40B4-BE49-F238E27FC236}">
                <a16:creationId xmlns:a16="http://schemas.microsoft.com/office/drawing/2014/main" id="{C8AC37B7-0D28-CE4E-CC7F-D5E5D27C9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6457" y="2115720"/>
            <a:ext cx="868246" cy="868246"/>
          </a:xfrm>
          <a:prstGeom prst="rect">
            <a:avLst/>
          </a:prstGeom>
        </p:spPr>
      </p:pic>
      <p:grpSp>
        <p:nvGrpSpPr>
          <p:cNvPr id="22" name="Skupina 48">
            <a:extLst>
              <a:ext uri="{FF2B5EF4-FFF2-40B4-BE49-F238E27FC236}">
                <a16:creationId xmlns:a16="http://schemas.microsoft.com/office/drawing/2014/main" id="{170A7A93-33E3-E3D4-89E9-646E2F3EA868}"/>
              </a:ext>
            </a:extLst>
          </p:cNvPr>
          <p:cNvGrpSpPr/>
          <p:nvPr/>
        </p:nvGrpSpPr>
        <p:grpSpPr>
          <a:xfrm>
            <a:off x="3652911" y="3297311"/>
            <a:ext cx="3244718" cy="1373751"/>
            <a:chOff x="-109155" y="0"/>
            <a:chExt cx="3413811" cy="1263425"/>
          </a:xfrm>
          <a:solidFill>
            <a:srgbClr val="0000DC"/>
          </a:solidFill>
        </p:grpSpPr>
        <p:sp>
          <p:nvSpPr>
            <p:cNvPr id="23" name="Šipka: dvojitá 49">
              <a:extLst>
                <a:ext uri="{FF2B5EF4-FFF2-40B4-BE49-F238E27FC236}">
                  <a16:creationId xmlns:a16="http://schemas.microsoft.com/office/drawing/2014/main" id="{CBECCA02-A5A6-3BF5-93C9-8CB29E40F093}"/>
                </a:ext>
              </a:extLst>
            </p:cNvPr>
            <p:cNvSpPr/>
            <p:nvPr/>
          </p:nvSpPr>
          <p:spPr>
            <a:xfrm>
              <a:off x="-109155" y="0"/>
              <a:ext cx="3413811" cy="1263425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Šipka: dvojitá 4">
              <a:extLst>
                <a:ext uri="{FF2B5EF4-FFF2-40B4-BE49-F238E27FC236}">
                  <a16:creationId xmlns:a16="http://schemas.microsoft.com/office/drawing/2014/main" id="{4AEF3A04-83B4-B152-D392-FAB1013ACACE}"/>
                </a:ext>
              </a:extLst>
            </p:cNvPr>
            <p:cNvSpPr txBox="1"/>
            <p:nvPr/>
          </p:nvSpPr>
          <p:spPr>
            <a:xfrm>
              <a:off x="642176" y="1917"/>
              <a:ext cx="1912990" cy="12157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Evaluation of the Application b</a:t>
              </a:r>
              <a:r>
                <a:rPr lang="cs-CZ" sz="1400"/>
                <a:t>y MMD Committee</a:t>
              </a:r>
              <a:endParaRPr lang="cs-CZ" sz="1400" kern="12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5C9A13D-E46D-FEDD-CB3F-2957AD38946C}"/>
              </a:ext>
            </a:extLst>
          </p:cNvPr>
          <p:cNvSpPr txBox="1"/>
          <p:nvPr/>
        </p:nvSpPr>
        <p:spPr>
          <a:xfrm>
            <a:off x="4016946" y="4828882"/>
            <a:ext cx="238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Results</a:t>
            </a:r>
            <a:r>
              <a:rPr lang="cs-CZ" sz="1600" b="1" dirty="0"/>
              <a:t> </a:t>
            </a:r>
            <a:r>
              <a:rPr lang="cs-CZ" sz="1600" b="1" dirty="0" err="1"/>
              <a:t>announced</a:t>
            </a:r>
            <a:r>
              <a:rPr lang="cs-CZ" sz="1600" b="1" dirty="0"/>
              <a:t> 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 err="1">
                <a:solidFill>
                  <a:schemeClr val="accent3"/>
                </a:solidFill>
              </a:rPr>
              <a:t>October</a:t>
            </a:r>
            <a:r>
              <a:rPr lang="cs-CZ" sz="1600" b="1" dirty="0">
                <a:solidFill>
                  <a:schemeClr val="accent3"/>
                </a:solidFill>
              </a:rPr>
              <a:t> 12-16.10.</a:t>
            </a:r>
          </a:p>
        </p:txBody>
      </p:sp>
      <p:pic>
        <p:nvPicPr>
          <p:cNvPr id="26" name="Grafický objekt 40" descr="Vyprávění obrys">
            <a:extLst>
              <a:ext uri="{FF2B5EF4-FFF2-40B4-BE49-F238E27FC236}">
                <a16:creationId xmlns:a16="http://schemas.microsoft.com/office/drawing/2014/main" id="{BFEEE8BD-AF4D-21BB-1A08-8C11986B6B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9755" y="2261074"/>
            <a:ext cx="714419" cy="714419"/>
          </a:xfrm>
          <a:prstGeom prst="rect">
            <a:avLst/>
          </a:prstGeom>
        </p:spPr>
      </p:pic>
      <p:sp>
        <p:nvSpPr>
          <p:cNvPr id="27" name="Šipka: dvojitá 3">
            <a:extLst>
              <a:ext uri="{FF2B5EF4-FFF2-40B4-BE49-F238E27FC236}">
                <a16:creationId xmlns:a16="http://schemas.microsoft.com/office/drawing/2014/main" id="{69D1B8B4-3D20-C9B8-06B5-5A70FF15F876}"/>
              </a:ext>
            </a:extLst>
          </p:cNvPr>
          <p:cNvSpPr/>
          <p:nvPr/>
        </p:nvSpPr>
        <p:spPr>
          <a:xfrm>
            <a:off x="6897629" y="3324902"/>
            <a:ext cx="2884602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1400" dirty="0" err="1">
                <a:solidFill>
                  <a:schemeClr val="bg1"/>
                </a:solidFill>
              </a:rPr>
              <a:t>Enrollment</a:t>
            </a:r>
            <a:r>
              <a:rPr lang="cs-CZ" sz="1400" dirty="0">
                <a:solidFill>
                  <a:schemeClr val="bg1"/>
                </a:solidFill>
              </a:rPr>
              <a:t> to </a:t>
            </a:r>
            <a:r>
              <a:rPr lang="en-GB" sz="1400" dirty="0">
                <a:solidFill>
                  <a:schemeClr val="bg1"/>
                </a:solidFill>
              </a:rPr>
              <a:t>M</a:t>
            </a:r>
            <a:r>
              <a:rPr lang="cs-CZ" sz="1400" dirty="0">
                <a:solidFill>
                  <a:schemeClr val="bg1"/>
                </a:solidFill>
              </a:rPr>
              <a:t>MD Programme 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[</a:t>
            </a:r>
            <a:r>
              <a:rPr lang="cs-CZ" sz="1400" dirty="0">
                <a:solidFill>
                  <a:schemeClr val="bg1"/>
                </a:solidFill>
              </a:rPr>
              <a:t>IS MUNI </a:t>
            </a:r>
            <a:r>
              <a:rPr lang="cs-CZ" sz="1400" dirty="0" err="1">
                <a:solidFill>
                  <a:schemeClr val="bg1"/>
                </a:solidFill>
              </a:rPr>
              <a:t>course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b="1" dirty="0">
                <a:solidFill>
                  <a:schemeClr val="bg1"/>
                </a:solidFill>
              </a:rPr>
              <a:t>XD007</a:t>
            </a:r>
            <a:r>
              <a:rPr lang="en-GB" sz="1400" dirty="0">
                <a:solidFill>
                  <a:schemeClr val="bg1"/>
                </a:solidFill>
              </a:rPr>
              <a:t>]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D57A1-8AE8-B30E-5C27-FB9F6025E102}"/>
              </a:ext>
            </a:extLst>
          </p:cNvPr>
          <p:cNvSpPr txBox="1"/>
          <p:nvPr/>
        </p:nvSpPr>
        <p:spPr>
          <a:xfrm>
            <a:off x="9737616" y="2042477"/>
            <a:ext cx="221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00AF3F"/>
                </a:solidFill>
              </a:rPr>
              <a:t>XD007</a:t>
            </a:r>
            <a:r>
              <a:rPr lang="cs-CZ" sz="1600" b="1" dirty="0"/>
              <a:t> </a:t>
            </a:r>
            <a:r>
              <a:rPr lang="en-GB" sz="1600" b="1" dirty="0"/>
              <a:t>in IS MUNI as a tool</a:t>
            </a:r>
            <a:endParaRPr lang="cs-CZ" sz="1600" b="1" dirty="0"/>
          </a:p>
          <a:p>
            <a:pPr algn="ctr"/>
            <a:r>
              <a:rPr lang="en-GB" sz="1600" dirty="0"/>
              <a:t>&lt; </a:t>
            </a:r>
            <a:r>
              <a:rPr lang="cs-CZ" sz="1600" dirty="0" err="1"/>
              <a:t>each</a:t>
            </a:r>
            <a:r>
              <a:rPr lang="cs-CZ" sz="1600" dirty="0"/>
              <a:t> </a:t>
            </a:r>
            <a:r>
              <a:rPr lang="cs-CZ" sz="1600" dirty="0" err="1"/>
              <a:t>semester</a:t>
            </a:r>
            <a:r>
              <a:rPr lang="en-GB" sz="1600" dirty="0"/>
              <a:t> &gt;</a:t>
            </a:r>
            <a:endParaRPr lang="cs-CZ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E2C7E-C65E-22AB-F18C-A7C29C98BA22}"/>
              </a:ext>
            </a:extLst>
          </p:cNvPr>
          <p:cNvSpPr txBox="1"/>
          <p:nvPr/>
        </p:nvSpPr>
        <p:spPr>
          <a:xfrm>
            <a:off x="9811475" y="3163325"/>
            <a:ext cx="2214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Monitoring of </a:t>
            </a:r>
            <a:r>
              <a:rPr lang="cs-CZ" sz="1400" dirty="0" err="1"/>
              <a:t>participation</a:t>
            </a:r>
            <a:r>
              <a:rPr lang="cs-CZ" sz="1400" dirty="0"/>
              <a:t> in </a:t>
            </a:r>
            <a:r>
              <a:rPr lang="cs-CZ" sz="1400" dirty="0" err="1"/>
              <a:t>centrally</a:t>
            </a:r>
            <a:r>
              <a:rPr lang="cs-CZ" sz="1400" dirty="0"/>
              <a:t> </a:t>
            </a:r>
            <a:r>
              <a:rPr lang="cs-CZ" sz="1400" dirty="0" err="1"/>
              <a:t>offered</a:t>
            </a:r>
            <a:r>
              <a:rPr lang="cs-CZ" sz="1400" dirty="0"/>
              <a:t> </a:t>
            </a:r>
            <a:r>
              <a:rPr lang="cs-CZ" sz="1400" dirty="0" err="1"/>
              <a:t>courses</a:t>
            </a:r>
            <a:endParaRPr lang="cs-CZ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6A7637-B117-4FAB-6808-8CFF10E7290A}"/>
              </a:ext>
            </a:extLst>
          </p:cNvPr>
          <p:cNvSpPr txBox="1"/>
          <p:nvPr/>
        </p:nvSpPr>
        <p:spPr>
          <a:xfrm>
            <a:off x="9814103" y="5367705"/>
            <a:ext cx="2214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End of </a:t>
            </a:r>
            <a:r>
              <a:rPr lang="cs-CZ" sz="1400" dirty="0" err="1"/>
              <a:t>semester</a:t>
            </a:r>
            <a:r>
              <a:rPr lang="cs-CZ" sz="1400" dirty="0"/>
              <a:t>:</a:t>
            </a:r>
          </a:p>
          <a:p>
            <a:pPr algn="ctr"/>
            <a:r>
              <a:rPr lang="cs-CZ" sz="1400" dirty="0" err="1"/>
              <a:t>short</a:t>
            </a:r>
            <a:r>
              <a:rPr lang="cs-CZ" sz="1400" dirty="0"/>
              <a:t> report (</a:t>
            </a:r>
            <a:r>
              <a:rPr lang="cs-CZ" sz="1400" dirty="0" err="1"/>
              <a:t>describe</a:t>
            </a:r>
            <a:r>
              <a:rPr lang="cs-CZ" sz="1400" dirty="0"/>
              <a:t> </a:t>
            </a:r>
            <a:r>
              <a:rPr lang="en-GB" sz="1400" dirty="0"/>
              <a:t>e.g. </a:t>
            </a:r>
            <a:r>
              <a:rPr lang="cs-CZ" sz="1400" dirty="0" err="1"/>
              <a:t>other</a:t>
            </a:r>
            <a:r>
              <a:rPr lang="cs-CZ" sz="1400" dirty="0"/>
              <a:t> non-MMD </a:t>
            </a:r>
            <a:r>
              <a:rPr lang="cs-CZ" sz="1400" dirty="0" err="1"/>
              <a:t>activities</a:t>
            </a:r>
            <a:r>
              <a:rPr lang="cs-CZ" sz="1400" dirty="0"/>
              <a:t>)</a:t>
            </a:r>
          </a:p>
        </p:txBody>
      </p:sp>
      <p:pic>
        <p:nvPicPr>
          <p:cNvPr id="31" name="Grafický objekt 10" descr="Třída obrys">
            <a:extLst>
              <a:ext uri="{FF2B5EF4-FFF2-40B4-BE49-F238E27FC236}">
                <a16:creationId xmlns:a16="http://schemas.microsoft.com/office/drawing/2014/main" id="{DF6845AB-78B0-BBE1-CC4A-1C3107EC0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7692" y="207387"/>
            <a:ext cx="1456234" cy="145623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BC10429-4B87-D719-B091-D3CE081B984A}"/>
              </a:ext>
            </a:extLst>
          </p:cNvPr>
          <p:cNvSpPr txBox="1"/>
          <p:nvPr/>
        </p:nvSpPr>
        <p:spPr>
          <a:xfrm>
            <a:off x="10096047" y="4291744"/>
            <a:ext cx="2214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3 </a:t>
            </a:r>
            <a:r>
              <a:rPr lang="cs-CZ" sz="1400" dirty="0" err="1"/>
              <a:t>months</a:t>
            </a:r>
            <a:r>
              <a:rPr lang="cs-CZ" sz="1400" dirty="0"/>
              <a:t> </a:t>
            </a:r>
            <a:endParaRPr lang="en-GB" sz="1400" dirty="0"/>
          </a:p>
          <a:p>
            <a:pPr algn="ctr"/>
            <a:r>
              <a:rPr lang="cs-CZ" sz="1400" dirty="0" err="1"/>
              <a:t>international</a:t>
            </a:r>
            <a:r>
              <a:rPr lang="cs-CZ" sz="1400" dirty="0"/>
              <a:t> </a:t>
            </a:r>
            <a:endParaRPr lang="en-GB" sz="1400" dirty="0"/>
          </a:p>
          <a:p>
            <a:pPr algn="ctr"/>
            <a:r>
              <a:rPr lang="cs-CZ" sz="1400" dirty="0" err="1"/>
              <a:t>secondment</a:t>
            </a:r>
            <a:endParaRPr lang="cs-CZ" sz="1400" dirty="0"/>
          </a:p>
        </p:txBody>
      </p:sp>
      <p:pic>
        <p:nvPicPr>
          <p:cNvPr id="1037" name="Picture 13" descr="Výsledek obrázku pro eu doctorate logo">
            <a:extLst>
              <a:ext uri="{FF2B5EF4-FFF2-40B4-BE49-F238E27FC236}">
                <a16:creationId xmlns:a16="http://schemas.microsoft.com/office/drawing/2014/main" id="{47AE3672-97F9-9CFD-BAC8-E4902972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645" y="4370668"/>
            <a:ext cx="607991" cy="5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CB091A9-62A5-448D-71AF-27011DD7333B}"/>
              </a:ext>
            </a:extLst>
          </p:cNvPr>
          <p:cNvSpPr txBox="1"/>
          <p:nvPr/>
        </p:nvSpPr>
        <p:spPr>
          <a:xfrm>
            <a:off x="9782231" y="4029853"/>
            <a:ext cx="458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endParaRPr lang="cs-CZ" sz="6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467108-050B-660F-FDEE-35AEF4716DDF}"/>
              </a:ext>
            </a:extLst>
          </p:cNvPr>
          <p:cNvSpPr txBox="1"/>
          <p:nvPr/>
        </p:nvSpPr>
        <p:spPr>
          <a:xfrm>
            <a:off x="11611778" y="4040887"/>
            <a:ext cx="458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cs-CZ" sz="6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21D4B4-7D71-12C9-09F8-254B34FB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5712"/>
            <a:ext cx="10753200" cy="451576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MMD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en-GB" dirty="0"/>
              <a:t>…</a:t>
            </a:r>
            <a:endParaRPr lang="cs-CZ" dirty="0"/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4D24E1EB-48D8-C6A4-24CE-A56A3B5A1711}"/>
              </a:ext>
            </a:extLst>
          </p:cNvPr>
          <p:cNvSpPr/>
          <p:nvPr/>
        </p:nvSpPr>
        <p:spPr bwMode="auto">
          <a:xfrm rot="16200000" flipV="1">
            <a:off x="7004912" y="4137721"/>
            <a:ext cx="688159" cy="2124944"/>
          </a:xfrm>
          <a:prstGeom prst="bentArrow">
            <a:avLst/>
          </a:prstGeom>
          <a:noFill/>
          <a:ln w="38100" cap="flat" cmpd="sng" algn="ctr">
            <a:solidFill>
              <a:srgbClr val="00AF3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AF3F"/>
                </a:solidFill>
                <a:effectLst/>
                <a:latin typeface="Tahoma" pitchFamily="34" charset="0"/>
              </a:rPr>
              <a:t>`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0AF3F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5" grpId="0"/>
      <p:bldP spid="27" grpId="0" animBg="1"/>
      <p:bldP spid="28" grpId="0"/>
      <p:bldP spid="29" grpId="0"/>
      <p:bldP spid="30" grpId="0"/>
      <p:bldP spid="32" grpId="0"/>
      <p:bldP spid="33" grpId="0"/>
      <p:bldP spid="3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2B1EFF-4214-1083-6A32-8088990D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31" y="1241764"/>
            <a:ext cx="5398236" cy="3330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8B1A0F-C7D1-EDA5-B267-00C1D55FB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43" y="3042417"/>
            <a:ext cx="4067467" cy="2573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779D2B-621E-D739-B8BB-0B8FD453EE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221"/>
          <a:stretch/>
        </p:blipFill>
        <p:spPr>
          <a:xfrm>
            <a:off x="7055120" y="4003610"/>
            <a:ext cx="4810764" cy="257381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A2FBCE-968A-CC31-29D7-2B1C1E29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5712"/>
            <a:ext cx="10753200" cy="451576"/>
          </a:xfrm>
        </p:spPr>
        <p:txBody>
          <a:bodyPr/>
          <a:lstStyle/>
          <a:p>
            <a:r>
              <a:rPr lang="cs-CZ" sz="3600" b="0" dirty="0"/>
              <a:t>MMD </a:t>
            </a:r>
            <a:r>
              <a:rPr lang="cs-CZ" sz="3600" b="0" dirty="0" err="1"/>
              <a:t>offered</a:t>
            </a:r>
            <a:r>
              <a:rPr lang="cs-CZ" sz="3600" b="0" dirty="0"/>
              <a:t> </a:t>
            </a:r>
            <a:r>
              <a:rPr lang="cs-CZ" sz="3600" b="0" dirty="0" err="1"/>
              <a:t>interdisciplinary</a:t>
            </a:r>
            <a:r>
              <a:rPr lang="cs-CZ" sz="3600" b="0" dirty="0"/>
              <a:t> </a:t>
            </a:r>
            <a:r>
              <a:rPr lang="cs-CZ" sz="3600" b="0" dirty="0" err="1"/>
              <a:t>trainings</a:t>
            </a:r>
            <a:endParaRPr lang="cs-CZ" sz="3600" b="0" dirty="0"/>
          </a:p>
        </p:txBody>
      </p:sp>
      <p:pic>
        <p:nvPicPr>
          <p:cNvPr id="9" name="Grafický objekt 10" descr="Třída obrys">
            <a:extLst>
              <a:ext uri="{FF2B5EF4-FFF2-40B4-BE49-F238E27FC236}">
                <a16:creationId xmlns:a16="http://schemas.microsoft.com/office/drawing/2014/main" id="{73368181-5684-3920-1D79-E3FF9F94D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7692" y="207387"/>
            <a:ext cx="1456234" cy="1456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064EC2-76FE-2CF1-A7FE-C66CEAC0ED45}"/>
              </a:ext>
            </a:extLst>
          </p:cNvPr>
          <p:cNvSpPr txBox="1"/>
          <p:nvPr/>
        </p:nvSpPr>
        <p:spPr>
          <a:xfrm>
            <a:off x="370389" y="5789657"/>
            <a:ext cx="629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… </a:t>
            </a:r>
            <a:r>
              <a:rPr lang="en-GB" dirty="0">
                <a:solidFill>
                  <a:schemeClr val="accent2"/>
                </a:solidFill>
              </a:rPr>
              <a:t>and/or be active and participate in others</a:t>
            </a:r>
            <a:r>
              <a:rPr lang="cs-CZ" dirty="0">
                <a:solidFill>
                  <a:schemeClr val="accent2"/>
                </a:solidFill>
              </a:rPr>
              <a:t>!</a:t>
            </a:r>
          </a:p>
          <a:p>
            <a:pPr algn="ctr"/>
            <a:r>
              <a:rPr lang="cs-CZ" sz="1600" dirty="0">
                <a:solidFill>
                  <a:schemeClr val="accent2"/>
                </a:solidFill>
              </a:rPr>
              <a:t>(and report </a:t>
            </a:r>
            <a:r>
              <a:rPr lang="cs-CZ" sz="1600" dirty="0" err="1">
                <a:solidFill>
                  <a:schemeClr val="accent2"/>
                </a:solidFill>
              </a:rPr>
              <a:t>your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activity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at</a:t>
            </a:r>
            <a:r>
              <a:rPr lang="cs-CZ" sz="1600" dirty="0">
                <a:solidFill>
                  <a:schemeClr val="accent2"/>
                </a:solidFill>
              </a:rPr>
              <a:t> the end of </a:t>
            </a:r>
            <a:r>
              <a:rPr lang="cs-CZ" sz="1600" dirty="0" err="1">
                <a:solidFill>
                  <a:schemeClr val="accent2"/>
                </a:solidFill>
              </a:rPr>
              <a:t>semester</a:t>
            </a:r>
            <a:r>
              <a:rPr lang="cs-CZ" sz="1600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13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HR-EN.potx" id="{A70B805D-647E-4A9A-93F9-8B4E12900AF7}" vid="{7EDE361C-D2E5-4CE8-961F-8CA1888CD5C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280093-0509-4c99-bc88-fa3729285e06">
      <Terms xmlns="http://schemas.microsoft.com/office/infopath/2007/PartnerControls"/>
    </lcf76f155ced4ddcb4097134ff3c332f>
    <TaxCatchAll xmlns="674cf381-8219-454b-88e6-55de18a498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A9A15411411647B9F406B7E6A28846" ma:contentTypeVersion="15" ma:contentTypeDescription="Vytvoří nový dokument" ma:contentTypeScope="" ma:versionID="9935ec0a792ef49189781fd8bc8c9768">
  <xsd:schema xmlns:xsd="http://www.w3.org/2001/XMLSchema" xmlns:xs="http://www.w3.org/2001/XMLSchema" xmlns:p="http://schemas.microsoft.com/office/2006/metadata/properties" xmlns:ns2="98280093-0509-4c99-bc88-fa3729285e06" xmlns:ns3="674cf381-8219-454b-88e6-55de18a498cc" targetNamespace="http://schemas.microsoft.com/office/2006/metadata/properties" ma:root="true" ma:fieldsID="cd4a4c2fcf5090f2c4eb8c0adae6b8fe" ns2:_="" ns3:_="">
    <xsd:import namespace="98280093-0509-4c99-bc88-fa3729285e06"/>
    <xsd:import namespace="674cf381-8219-454b-88e6-55de18a498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80093-0509-4c99-bc88-fa3729285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cf381-8219-454b-88e6-55de18a49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1813fdd-81a6-4070-b4c8-73047333bb61}" ma:internalName="TaxCatchAll" ma:showField="CatchAllData" ma:web="674cf381-8219-454b-88e6-55de18a498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B8E287-46D7-4E02-901C-EBC3E71B7C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F27785-BDDB-4E2B-A06B-8114E7BBE7A3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8280093-0509-4c99-bc88-fa3729285e06"/>
    <ds:schemaRef ds:uri="674cf381-8219-454b-88e6-55de18a498c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8FB95A-7701-44E2-97F2-AC3628D846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280093-0509-4c99-bc88-fa3729285e06"/>
    <ds:schemaRef ds:uri="674cf381-8219-454b-88e6-55de18a498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1042</Words>
  <Application>Microsoft Office PowerPoint</Application>
  <PresentationFormat>Širokoúhlá obrazovka</PresentationFormat>
  <Paragraphs>186</Paragraphs>
  <Slides>16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Presentation_MU_EN</vt:lpstr>
      <vt:lpstr>Masaryk University  Mendel Doctorandus Award</vt:lpstr>
      <vt:lpstr>Ready for Science? … for Research? … for PhD?</vt:lpstr>
      <vt:lpstr>Improving quality of PhD training at MUNI and aligning with international standards</vt:lpstr>
      <vt:lpstr>Improving quality of PhD training at MUNI and aligning with international standards</vt:lpstr>
      <vt:lpstr>Improving quality of PhD training at MUNI and aligning with international standards</vt:lpstr>
      <vt:lpstr>Improving quality of PhD training at MUNI and aligning with international standards</vt:lpstr>
      <vt:lpstr>MMD will help! </vt:lpstr>
      <vt:lpstr>How will MMD work …</vt:lpstr>
      <vt:lpstr>MMD offered interdisciplinary trainings</vt:lpstr>
      <vt:lpstr>MMD offered soft skill trainings</vt:lpstr>
      <vt:lpstr>How will MMD work …</vt:lpstr>
      <vt:lpstr>https://mmd.muni.cz/ </vt:lpstr>
      <vt:lpstr>Prezentace aplikace PowerPoint</vt:lpstr>
      <vt:lpstr>Masaryk University – Faculty of Science</vt:lpstr>
      <vt:lpstr>Prezentace aplikace PowerPoint</vt:lpstr>
      <vt:lpstr>HR Award at SCI MUNI – HR Excellence in Research, HRS4R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Day 2020 – Faculty of Science</dc:title>
  <dc:creator>Simona Kopalová</dc:creator>
  <cp:lastModifiedBy>Luděk Bláha</cp:lastModifiedBy>
  <cp:revision>6</cp:revision>
  <dcterms:created xsi:type="dcterms:W3CDTF">2020-10-06T18:49:46Z</dcterms:created>
  <dcterms:modified xsi:type="dcterms:W3CDTF">2022-09-27T11:50:17Z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0x010100EAA9A15411411647B9F406B7E6A28846</vt:lpwstr>
  </property>
</Properties>
</file>