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94"/>
  </p:normalViewPr>
  <p:slideViewPr>
    <p:cSldViewPr snapToGrid="0">
      <p:cViewPr varScale="1">
        <p:scale>
          <a:sx n="99" d="100"/>
          <a:sy n="99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CF088-A5B9-4D2C-9EC1-AD1A18E42E1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AB74997-EF11-4602-B850-278B5447B22B}">
      <dgm:prSet phldrT="[Text]"/>
      <dgm:spPr/>
      <dgm:t>
        <a:bodyPr/>
        <a:lstStyle/>
        <a:p>
          <a:r>
            <a:rPr lang="en-US" b="1" i="0" dirty="0"/>
            <a:t>Opening of the Competition on website</a:t>
          </a:r>
          <a:endParaRPr lang="en-US" dirty="0"/>
        </a:p>
      </dgm:t>
    </dgm:pt>
    <dgm:pt modelId="{30A5182F-AAA3-4770-9A56-9CEF6CCBE0A6}" type="parTrans" cxnId="{39615C6A-0DDA-40CB-8FD3-B10AB7C2685F}">
      <dgm:prSet/>
      <dgm:spPr/>
      <dgm:t>
        <a:bodyPr/>
        <a:lstStyle/>
        <a:p>
          <a:endParaRPr lang="en-US"/>
        </a:p>
      </dgm:t>
    </dgm:pt>
    <dgm:pt modelId="{C55ACEC1-9FBD-4AD2-BBE4-A7110AEF39E1}" type="sibTrans" cxnId="{39615C6A-0DDA-40CB-8FD3-B10AB7C2685F}">
      <dgm:prSet/>
      <dgm:spPr/>
      <dgm:t>
        <a:bodyPr/>
        <a:lstStyle/>
        <a:p>
          <a:endParaRPr lang="en-US"/>
        </a:p>
      </dgm:t>
    </dgm:pt>
    <dgm:pt modelId="{FB21B787-6968-4541-8E78-DBA76479F750}">
      <dgm:prSet phldrT="[Text]"/>
      <dgm:spPr/>
      <dgm:t>
        <a:bodyPr/>
        <a:lstStyle/>
        <a:p>
          <a:r>
            <a:rPr lang="en-US" b="1" i="0" dirty="0"/>
            <a:t>Formal control of the applications (1st round)</a:t>
          </a:r>
          <a:endParaRPr lang="en-US" dirty="0"/>
        </a:p>
      </dgm:t>
    </dgm:pt>
    <dgm:pt modelId="{F6CA3630-E81F-4542-8409-C14497FDA738}" type="parTrans" cxnId="{05970666-7D50-423C-8115-2D86DF184C30}">
      <dgm:prSet/>
      <dgm:spPr/>
      <dgm:t>
        <a:bodyPr/>
        <a:lstStyle/>
        <a:p>
          <a:endParaRPr lang="en-US"/>
        </a:p>
      </dgm:t>
    </dgm:pt>
    <dgm:pt modelId="{4E361B6C-1134-49B0-BDF5-BE2B17B7AD57}" type="sibTrans" cxnId="{05970666-7D50-423C-8115-2D86DF184C30}">
      <dgm:prSet/>
      <dgm:spPr/>
      <dgm:t>
        <a:bodyPr/>
        <a:lstStyle/>
        <a:p>
          <a:endParaRPr lang="en-US"/>
        </a:p>
      </dgm:t>
    </dgm:pt>
    <dgm:pt modelId="{0B2D88C5-EAC0-4150-985C-326D20BBAA69}">
      <dgm:prSet phldrT="[Text]"/>
      <dgm:spPr/>
      <dgm:t>
        <a:bodyPr/>
        <a:lstStyle/>
        <a:p>
          <a:r>
            <a:rPr lang="en-US" b="1" i="0" dirty="0"/>
            <a:t>Evaluation of the applications (2nd round)</a:t>
          </a:r>
          <a:endParaRPr lang="en-US" dirty="0"/>
        </a:p>
      </dgm:t>
    </dgm:pt>
    <dgm:pt modelId="{E5B8CB39-5CCE-4676-9382-879520CB7767}" type="parTrans" cxnId="{8194E6C2-9D8A-4B8F-9D61-CF727C8F038E}">
      <dgm:prSet/>
      <dgm:spPr/>
      <dgm:t>
        <a:bodyPr/>
        <a:lstStyle/>
        <a:p>
          <a:endParaRPr lang="en-US"/>
        </a:p>
      </dgm:t>
    </dgm:pt>
    <dgm:pt modelId="{7B297713-914E-4286-A29F-0ADF1829D8D9}" type="sibTrans" cxnId="{8194E6C2-9D8A-4B8F-9D61-CF727C8F038E}">
      <dgm:prSet/>
      <dgm:spPr/>
      <dgm:t>
        <a:bodyPr/>
        <a:lstStyle/>
        <a:p>
          <a:endParaRPr lang="en-US"/>
        </a:p>
      </dgm:t>
    </dgm:pt>
    <dgm:pt modelId="{DF4441D6-9127-4A68-A2DD-B1C6C56A4ECD}">
      <dgm:prSet phldrT="[Text]"/>
      <dgm:spPr/>
      <dgm:t>
        <a:bodyPr/>
        <a:lstStyle/>
        <a:p>
          <a:r>
            <a:rPr lang="en-US" b="1" i="0" dirty="0"/>
            <a:t>Personal presentation in front of a commission (3rd round)</a:t>
          </a:r>
          <a:endParaRPr lang="en-US" dirty="0"/>
        </a:p>
      </dgm:t>
    </dgm:pt>
    <dgm:pt modelId="{46DF84A3-5253-4FCE-92A2-596DAA9B565B}" type="parTrans" cxnId="{F6A412E6-A965-4A42-85BD-0F9CDD591941}">
      <dgm:prSet/>
      <dgm:spPr/>
      <dgm:t>
        <a:bodyPr/>
        <a:lstStyle/>
        <a:p>
          <a:endParaRPr lang="en-US"/>
        </a:p>
      </dgm:t>
    </dgm:pt>
    <dgm:pt modelId="{D995E915-08B7-491B-B951-1C6FBE1FD1B1}" type="sibTrans" cxnId="{F6A412E6-A965-4A42-85BD-0F9CDD591941}">
      <dgm:prSet/>
      <dgm:spPr/>
      <dgm:t>
        <a:bodyPr/>
        <a:lstStyle/>
        <a:p>
          <a:endParaRPr lang="en-US"/>
        </a:p>
      </dgm:t>
    </dgm:pt>
    <dgm:pt modelId="{781038D2-872F-4751-86E4-76A701E68A81}">
      <dgm:prSet phldrT="[Text]"/>
      <dgm:spPr/>
      <dgm:t>
        <a:bodyPr/>
        <a:lstStyle/>
        <a:p>
          <a:r>
            <a:rPr lang="en-US" b="1" i="0" dirty="0"/>
            <a:t>End of the registration</a:t>
          </a:r>
          <a:endParaRPr lang="en-US" dirty="0"/>
        </a:p>
      </dgm:t>
    </dgm:pt>
    <dgm:pt modelId="{30159DFB-790E-41CC-8540-59C7CA994424}" type="parTrans" cxnId="{CEEE10F2-FFA7-468C-B687-6BCCB6D388F4}">
      <dgm:prSet/>
      <dgm:spPr/>
      <dgm:t>
        <a:bodyPr/>
        <a:lstStyle/>
        <a:p>
          <a:endParaRPr lang="en-US"/>
        </a:p>
      </dgm:t>
    </dgm:pt>
    <dgm:pt modelId="{160773CC-2BC0-44F3-814B-D55F5F2F561C}" type="sibTrans" cxnId="{CEEE10F2-FFA7-468C-B687-6BCCB6D388F4}">
      <dgm:prSet/>
      <dgm:spPr/>
      <dgm:t>
        <a:bodyPr/>
        <a:lstStyle/>
        <a:p>
          <a:endParaRPr lang="en-US"/>
        </a:p>
      </dgm:t>
    </dgm:pt>
    <dgm:pt modelId="{D5E4F958-9033-4211-9755-64136992284B}">
      <dgm:prSet phldrT="[Text]"/>
      <dgm:spPr/>
      <dgm:t>
        <a:bodyPr/>
        <a:lstStyle/>
        <a:p>
          <a:r>
            <a:rPr lang="en-US" b="1" i="0" dirty="0"/>
            <a:t>Announcement of the competition results</a:t>
          </a:r>
          <a:endParaRPr lang="en-US" dirty="0"/>
        </a:p>
      </dgm:t>
    </dgm:pt>
    <dgm:pt modelId="{9E0457DD-B8B4-4FE8-A598-A4ECF61ED287}" type="parTrans" cxnId="{9D2FEAAF-B0CB-42B0-9D38-84E39F222595}">
      <dgm:prSet/>
      <dgm:spPr/>
      <dgm:t>
        <a:bodyPr/>
        <a:lstStyle/>
        <a:p>
          <a:endParaRPr lang="en-US"/>
        </a:p>
      </dgm:t>
    </dgm:pt>
    <dgm:pt modelId="{32909C96-A217-476A-96E7-973EF6FBB1FC}" type="sibTrans" cxnId="{9D2FEAAF-B0CB-42B0-9D38-84E39F222595}">
      <dgm:prSet/>
      <dgm:spPr/>
      <dgm:t>
        <a:bodyPr/>
        <a:lstStyle/>
        <a:p>
          <a:endParaRPr lang="en-US"/>
        </a:p>
      </dgm:t>
    </dgm:pt>
    <dgm:pt modelId="{029616F9-9979-421E-8720-474D504286C1}" type="pres">
      <dgm:prSet presAssocID="{7CECF088-A5B9-4D2C-9EC1-AD1A18E42E16}" presName="CompostProcess" presStyleCnt="0">
        <dgm:presLayoutVars>
          <dgm:dir/>
          <dgm:resizeHandles val="exact"/>
        </dgm:presLayoutVars>
      </dgm:prSet>
      <dgm:spPr/>
    </dgm:pt>
    <dgm:pt modelId="{1B85E204-B7F4-4115-97EA-290A81228886}" type="pres">
      <dgm:prSet presAssocID="{7CECF088-A5B9-4D2C-9EC1-AD1A18E42E16}" presName="arrow" presStyleLbl="bgShp" presStyleIdx="0" presStyleCnt="1" custScaleX="117647" custLinFactNeighborX="-376" custLinFactNeighborY="-201"/>
      <dgm:spPr/>
    </dgm:pt>
    <dgm:pt modelId="{A9D0D968-EA04-40A4-B2F1-2BD14CD2A956}" type="pres">
      <dgm:prSet presAssocID="{7CECF088-A5B9-4D2C-9EC1-AD1A18E42E16}" presName="linearProcess" presStyleCnt="0"/>
      <dgm:spPr/>
    </dgm:pt>
    <dgm:pt modelId="{74B39E56-9DAE-4E1D-86F8-14F04424C658}" type="pres">
      <dgm:prSet presAssocID="{3AB74997-EF11-4602-B850-278B5447B22B}" presName="textNode" presStyleLbl="node1" presStyleIdx="0" presStyleCnt="6" custScaleX="75256" custScaleY="72901" custLinFactNeighborX="-64109">
        <dgm:presLayoutVars>
          <dgm:bulletEnabled val="1"/>
        </dgm:presLayoutVars>
      </dgm:prSet>
      <dgm:spPr/>
    </dgm:pt>
    <dgm:pt modelId="{989E056D-9BB7-49BA-BC66-7DC7ED2C9EAC}" type="pres">
      <dgm:prSet presAssocID="{C55ACEC1-9FBD-4AD2-BBE4-A7110AEF39E1}" presName="sibTrans" presStyleCnt="0"/>
      <dgm:spPr/>
    </dgm:pt>
    <dgm:pt modelId="{35D6950A-19CA-49FF-A338-BDC30CB4A22B}" type="pres">
      <dgm:prSet presAssocID="{781038D2-872F-4751-86E4-76A701E68A81}" presName="textNode" presStyleLbl="node1" presStyleIdx="1" presStyleCnt="6" custScaleX="75256" custScaleY="72901" custLinFactNeighborX="-64109">
        <dgm:presLayoutVars>
          <dgm:bulletEnabled val="1"/>
        </dgm:presLayoutVars>
      </dgm:prSet>
      <dgm:spPr/>
    </dgm:pt>
    <dgm:pt modelId="{F011E101-39DA-4785-9476-3ED90A7B6814}" type="pres">
      <dgm:prSet presAssocID="{160773CC-2BC0-44F3-814B-D55F5F2F561C}" presName="sibTrans" presStyleCnt="0"/>
      <dgm:spPr/>
    </dgm:pt>
    <dgm:pt modelId="{D6FECA50-C272-4A06-8918-91E010843344}" type="pres">
      <dgm:prSet presAssocID="{FB21B787-6968-4541-8E78-DBA76479F750}" presName="textNode" presStyleLbl="node1" presStyleIdx="2" presStyleCnt="6" custScaleX="75256" custScaleY="72901" custLinFactNeighborX="-64109">
        <dgm:presLayoutVars>
          <dgm:bulletEnabled val="1"/>
        </dgm:presLayoutVars>
      </dgm:prSet>
      <dgm:spPr/>
    </dgm:pt>
    <dgm:pt modelId="{4E583A59-8A0F-4F98-A44E-96DA16BE9A1F}" type="pres">
      <dgm:prSet presAssocID="{4E361B6C-1134-49B0-BDF5-BE2B17B7AD57}" presName="sibTrans" presStyleCnt="0"/>
      <dgm:spPr/>
    </dgm:pt>
    <dgm:pt modelId="{F06E180D-F247-4291-A61B-A6F99127953C}" type="pres">
      <dgm:prSet presAssocID="{0B2D88C5-EAC0-4150-985C-326D20BBAA69}" presName="textNode" presStyleLbl="node1" presStyleIdx="3" presStyleCnt="6" custScaleX="75256" custScaleY="72901" custLinFactNeighborX="-64109">
        <dgm:presLayoutVars>
          <dgm:bulletEnabled val="1"/>
        </dgm:presLayoutVars>
      </dgm:prSet>
      <dgm:spPr/>
    </dgm:pt>
    <dgm:pt modelId="{0F09F607-C035-4A87-9090-33FAE69DDE03}" type="pres">
      <dgm:prSet presAssocID="{7B297713-914E-4286-A29F-0ADF1829D8D9}" presName="sibTrans" presStyleCnt="0"/>
      <dgm:spPr/>
    </dgm:pt>
    <dgm:pt modelId="{EC17010E-D89C-47CE-AB71-7C9CB3B45683}" type="pres">
      <dgm:prSet presAssocID="{DF4441D6-9127-4A68-A2DD-B1C6C56A4ECD}" presName="textNode" presStyleLbl="node1" presStyleIdx="4" presStyleCnt="6" custScaleX="75256" custScaleY="72901" custLinFactNeighborX="-64109">
        <dgm:presLayoutVars>
          <dgm:bulletEnabled val="1"/>
        </dgm:presLayoutVars>
      </dgm:prSet>
      <dgm:spPr/>
    </dgm:pt>
    <dgm:pt modelId="{748003E2-92DD-4996-9C7B-8A328C25CECD}" type="pres">
      <dgm:prSet presAssocID="{D995E915-08B7-491B-B951-1C6FBE1FD1B1}" presName="sibTrans" presStyleCnt="0"/>
      <dgm:spPr/>
    </dgm:pt>
    <dgm:pt modelId="{76D5ED84-66C8-45C2-9899-B83DC600FADD}" type="pres">
      <dgm:prSet presAssocID="{D5E4F958-9033-4211-9755-64136992284B}" presName="textNode" presStyleLbl="node1" presStyleIdx="5" presStyleCnt="6" custScaleX="75256" custScaleY="72901" custLinFactNeighborX="-64109">
        <dgm:presLayoutVars>
          <dgm:bulletEnabled val="1"/>
        </dgm:presLayoutVars>
      </dgm:prSet>
      <dgm:spPr/>
    </dgm:pt>
  </dgm:ptLst>
  <dgm:cxnLst>
    <dgm:cxn modelId="{8508B709-08A3-4A2C-B243-E805FF3EB648}" type="presOf" srcId="{0B2D88C5-EAC0-4150-985C-326D20BBAA69}" destId="{F06E180D-F247-4291-A61B-A6F99127953C}" srcOrd="0" destOrd="0" presId="urn:microsoft.com/office/officeart/2005/8/layout/hProcess9"/>
    <dgm:cxn modelId="{7DE6A863-9994-4CCC-B2DD-33A57A7BD00C}" type="presOf" srcId="{D5E4F958-9033-4211-9755-64136992284B}" destId="{76D5ED84-66C8-45C2-9899-B83DC600FADD}" srcOrd="0" destOrd="0" presId="urn:microsoft.com/office/officeart/2005/8/layout/hProcess9"/>
    <dgm:cxn modelId="{05970666-7D50-423C-8115-2D86DF184C30}" srcId="{7CECF088-A5B9-4D2C-9EC1-AD1A18E42E16}" destId="{FB21B787-6968-4541-8E78-DBA76479F750}" srcOrd="2" destOrd="0" parTransId="{F6CA3630-E81F-4542-8409-C14497FDA738}" sibTransId="{4E361B6C-1134-49B0-BDF5-BE2B17B7AD57}"/>
    <dgm:cxn modelId="{39615C6A-0DDA-40CB-8FD3-B10AB7C2685F}" srcId="{7CECF088-A5B9-4D2C-9EC1-AD1A18E42E16}" destId="{3AB74997-EF11-4602-B850-278B5447B22B}" srcOrd="0" destOrd="0" parTransId="{30A5182F-AAA3-4770-9A56-9CEF6CCBE0A6}" sibTransId="{C55ACEC1-9FBD-4AD2-BBE4-A7110AEF39E1}"/>
    <dgm:cxn modelId="{FE14AB4E-8A9B-47DE-8B11-FA5B5ED23A67}" type="presOf" srcId="{FB21B787-6968-4541-8E78-DBA76479F750}" destId="{D6FECA50-C272-4A06-8918-91E010843344}" srcOrd="0" destOrd="0" presId="urn:microsoft.com/office/officeart/2005/8/layout/hProcess9"/>
    <dgm:cxn modelId="{EFF9E34E-EF66-4B9A-B012-4C548E57ABB1}" type="presOf" srcId="{781038D2-872F-4751-86E4-76A701E68A81}" destId="{35D6950A-19CA-49FF-A338-BDC30CB4A22B}" srcOrd="0" destOrd="0" presId="urn:microsoft.com/office/officeart/2005/8/layout/hProcess9"/>
    <dgm:cxn modelId="{F62CB885-8EB2-48C6-9862-4445A53682C2}" type="presOf" srcId="{3AB74997-EF11-4602-B850-278B5447B22B}" destId="{74B39E56-9DAE-4E1D-86F8-14F04424C658}" srcOrd="0" destOrd="0" presId="urn:microsoft.com/office/officeart/2005/8/layout/hProcess9"/>
    <dgm:cxn modelId="{D6471FAC-32C8-4AAE-B03D-46735E8D533C}" type="presOf" srcId="{DF4441D6-9127-4A68-A2DD-B1C6C56A4ECD}" destId="{EC17010E-D89C-47CE-AB71-7C9CB3B45683}" srcOrd="0" destOrd="0" presId="urn:microsoft.com/office/officeart/2005/8/layout/hProcess9"/>
    <dgm:cxn modelId="{8E6378AE-61EF-475F-BF0A-F4F249B72AA4}" type="presOf" srcId="{7CECF088-A5B9-4D2C-9EC1-AD1A18E42E16}" destId="{029616F9-9979-421E-8720-474D504286C1}" srcOrd="0" destOrd="0" presId="urn:microsoft.com/office/officeart/2005/8/layout/hProcess9"/>
    <dgm:cxn modelId="{9D2FEAAF-B0CB-42B0-9D38-84E39F222595}" srcId="{7CECF088-A5B9-4D2C-9EC1-AD1A18E42E16}" destId="{D5E4F958-9033-4211-9755-64136992284B}" srcOrd="5" destOrd="0" parTransId="{9E0457DD-B8B4-4FE8-A598-A4ECF61ED287}" sibTransId="{32909C96-A217-476A-96E7-973EF6FBB1FC}"/>
    <dgm:cxn modelId="{8194E6C2-9D8A-4B8F-9D61-CF727C8F038E}" srcId="{7CECF088-A5B9-4D2C-9EC1-AD1A18E42E16}" destId="{0B2D88C5-EAC0-4150-985C-326D20BBAA69}" srcOrd="3" destOrd="0" parTransId="{E5B8CB39-5CCE-4676-9382-879520CB7767}" sibTransId="{7B297713-914E-4286-A29F-0ADF1829D8D9}"/>
    <dgm:cxn modelId="{F6A412E6-A965-4A42-85BD-0F9CDD591941}" srcId="{7CECF088-A5B9-4D2C-9EC1-AD1A18E42E16}" destId="{DF4441D6-9127-4A68-A2DD-B1C6C56A4ECD}" srcOrd="4" destOrd="0" parTransId="{46DF84A3-5253-4FCE-92A2-596DAA9B565B}" sibTransId="{D995E915-08B7-491B-B951-1C6FBE1FD1B1}"/>
    <dgm:cxn modelId="{CEEE10F2-FFA7-468C-B687-6BCCB6D388F4}" srcId="{7CECF088-A5B9-4D2C-9EC1-AD1A18E42E16}" destId="{781038D2-872F-4751-86E4-76A701E68A81}" srcOrd="1" destOrd="0" parTransId="{30159DFB-790E-41CC-8540-59C7CA994424}" sibTransId="{160773CC-2BC0-44F3-814B-D55F5F2F561C}"/>
    <dgm:cxn modelId="{F6797FAD-FB6F-46E6-A43F-83E63093698B}" type="presParOf" srcId="{029616F9-9979-421E-8720-474D504286C1}" destId="{1B85E204-B7F4-4115-97EA-290A81228886}" srcOrd="0" destOrd="0" presId="urn:microsoft.com/office/officeart/2005/8/layout/hProcess9"/>
    <dgm:cxn modelId="{9B299304-29BA-45B6-8A47-70862407B028}" type="presParOf" srcId="{029616F9-9979-421E-8720-474D504286C1}" destId="{A9D0D968-EA04-40A4-B2F1-2BD14CD2A956}" srcOrd="1" destOrd="0" presId="urn:microsoft.com/office/officeart/2005/8/layout/hProcess9"/>
    <dgm:cxn modelId="{7CCE0295-DCFE-411F-A435-EB4CE32C256B}" type="presParOf" srcId="{A9D0D968-EA04-40A4-B2F1-2BD14CD2A956}" destId="{74B39E56-9DAE-4E1D-86F8-14F04424C658}" srcOrd="0" destOrd="0" presId="urn:microsoft.com/office/officeart/2005/8/layout/hProcess9"/>
    <dgm:cxn modelId="{C3CE1EBC-FD85-48B3-9C9B-88F474B4D6DC}" type="presParOf" srcId="{A9D0D968-EA04-40A4-B2F1-2BD14CD2A956}" destId="{989E056D-9BB7-49BA-BC66-7DC7ED2C9EAC}" srcOrd="1" destOrd="0" presId="urn:microsoft.com/office/officeart/2005/8/layout/hProcess9"/>
    <dgm:cxn modelId="{397A088A-B145-4619-9E99-0CD9BCE12597}" type="presParOf" srcId="{A9D0D968-EA04-40A4-B2F1-2BD14CD2A956}" destId="{35D6950A-19CA-49FF-A338-BDC30CB4A22B}" srcOrd="2" destOrd="0" presId="urn:microsoft.com/office/officeart/2005/8/layout/hProcess9"/>
    <dgm:cxn modelId="{31904F24-A45B-458B-B018-3C3A43B0EBB7}" type="presParOf" srcId="{A9D0D968-EA04-40A4-B2F1-2BD14CD2A956}" destId="{F011E101-39DA-4785-9476-3ED90A7B6814}" srcOrd="3" destOrd="0" presId="urn:microsoft.com/office/officeart/2005/8/layout/hProcess9"/>
    <dgm:cxn modelId="{2BFB66C1-1183-4827-A01C-C97B15E5A2A8}" type="presParOf" srcId="{A9D0D968-EA04-40A4-B2F1-2BD14CD2A956}" destId="{D6FECA50-C272-4A06-8918-91E010843344}" srcOrd="4" destOrd="0" presId="urn:microsoft.com/office/officeart/2005/8/layout/hProcess9"/>
    <dgm:cxn modelId="{B83C1611-214A-4DA4-A42C-F3114D06E3AC}" type="presParOf" srcId="{A9D0D968-EA04-40A4-B2F1-2BD14CD2A956}" destId="{4E583A59-8A0F-4F98-A44E-96DA16BE9A1F}" srcOrd="5" destOrd="0" presId="urn:microsoft.com/office/officeart/2005/8/layout/hProcess9"/>
    <dgm:cxn modelId="{C21C3B54-CBF7-4396-B88E-0995AB5DEEE1}" type="presParOf" srcId="{A9D0D968-EA04-40A4-B2F1-2BD14CD2A956}" destId="{F06E180D-F247-4291-A61B-A6F99127953C}" srcOrd="6" destOrd="0" presId="urn:microsoft.com/office/officeart/2005/8/layout/hProcess9"/>
    <dgm:cxn modelId="{06BBB0CE-8553-45EE-B046-AE98C46C313A}" type="presParOf" srcId="{A9D0D968-EA04-40A4-B2F1-2BD14CD2A956}" destId="{0F09F607-C035-4A87-9090-33FAE69DDE03}" srcOrd="7" destOrd="0" presId="urn:microsoft.com/office/officeart/2005/8/layout/hProcess9"/>
    <dgm:cxn modelId="{3E38B732-5DC9-453C-9C09-57351FBA6DFE}" type="presParOf" srcId="{A9D0D968-EA04-40A4-B2F1-2BD14CD2A956}" destId="{EC17010E-D89C-47CE-AB71-7C9CB3B45683}" srcOrd="8" destOrd="0" presId="urn:microsoft.com/office/officeart/2005/8/layout/hProcess9"/>
    <dgm:cxn modelId="{6C826A29-B4C7-4F81-BD3F-A065B2AB2D55}" type="presParOf" srcId="{A9D0D968-EA04-40A4-B2F1-2BD14CD2A956}" destId="{748003E2-92DD-4996-9C7B-8A328C25CECD}" srcOrd="9" destOrd="0" presId="urn:microsoft.com/office/officeart/2005/8/layout/hProcess9"/>
    <dgm:cxn modelId="{BCEF4725-DF54-4743-8FD3-C9FDDD6B2664}" type="presParOf" srcId="{A9D0D968-EA04-40A4-B2F1-2BD14CD2A956}" destId="{76D5ED84-66C8-45C2-9899-B83DC600FAD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5E204-B7F4-4115-97EA-290A81228886}">
      <dsp:nvSpPr>
        <dsp:cNvPr id="0" name=""/>
        <dsp:cNvSpPr/>
      </dsp:nvSpPr>
      <dsp:spPr>
        <a:xfrm>
          <a:off x="0" y="0"/>
          <a:ext cx="8602287" cy="4094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39E56-9DAE-4E1D-86F8-14F04424C658}">
      <dsp:nvSpPr>
        <dsp:cNvPr id="0" name=""/>
        <dsp:cNvSpPr/>
      </dsp:nvSpPr>
      <dsp:spPr>
        <a:xfrm>
          <a:off x="0" y="1450159"/>
          <a:ext cx="1375936" cy="1193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Opening of the Competition on website</a:t>
          </a:r>
          <a:endParaRPr lang="en-US" sz="1200" kern="1200" dirty="0"/>
        </a:p>
      </dsp:txBody>
      <dsp:txXfrm>
        <a:off x="58281" y="1508440"/>
        <a:ext cx="1259374" cy="1077324"/>
      </dsp:txXfrm>
    </dsp:sp>
    <dsp:sp modelId="{35D6950A-19CA-49FF-A338-BDC30CB4A22B}">
      <dsp:nvSpPr>
        <dsp:cNvPr id="0" name=""/>
        <dsp:cNvSpPr/>
      </dsp:nvSpPr>
      <dsp:spPr>
        <a:xfrm>
          <a:off x="1401972" y="1450159"/>
          <a:ext cx="1375936" cy="1193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End of the registration</a:t>
          </a:r>
          <a:endParaRPr lang="en-US" sz="1200" kern="1200" dirty="0"/>
        </a:p>
      </dsp:txBody>
      <dsp:txXfrm>
        <a:off x="1460253" y="1508440"/>
        <a:ext cx="1259374" cy="1077324"/>
      </dsp:txXfrm>
    </dsp:sp>
    <dsp:sp modelId="{D6FECA50-C272-4A06-8918-91E010843344}">
      <dsp:nvSpPr>
        <dsp:cNvPr id="0" name=""/>
        <dsp:cNvSpPr/>
      </dsp:nvSpPr>
      <dsp:spPr>
        <a:xfrm>
          <a:off x="2846705" y="1450159"/>
          <a:ext cx="1375936" cy="1193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Formal control of the applications (1st round)</a:t>
          </a:r>
          <a:endParaRPr lang="en-US" sz="1200" kern="1200" dirty="0"/>
        </a:p>
      </dsp:txBody>
      <dsp:txXfrm>
        <a:off x="2904986" y="1508440"/>
        <a:ext cx="1259374" cy="1077324"/>
      </dsp:txXfrm>
    </dsp:sp>
    <dsp:sp modelId="{F06E180D-F247-4291-A61B-A6F99127953C}">
      <dsp:nvSpPr>
        <dsp:cNvPr id="0" name=""/>
        <dsp:cNvSpPr/>
      </dsp:nvSpPr>
      <dsp:spPr>
        <a:xfrm>
          <a:off x="4291439" y="1450159"/>
          <a:ext cx="1375936" cy="1193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Evaluation of the applications (2nd round)</a:t>
          </a:r>
          <a:endParaRPr lang="en-US" sz="1200" kern="1200" dirty="0"/>
        </a:p>
      </dsp:txBody>
      <dsp:txXfrm>
        <a:off x="4349720" y="1508440"/>
        <a:ext cx="1259374" cy="1077324"/>
      </dsp:txXfrm>
    </dsp:sp>
    <dsp:sp modelId="{EC17010E-D89C-47CE-AB71-7C9CB3B45683}">
      <dsp:nvSpPr>
        <dsp:cNvPr id="0" name=""/>
        <dsp:cNvSpPr/>
      </dsp:nvSpPr>
      <dsp:spPr>
        <a:xfrm>
          <a:off x="5736173" y="1450159"/>
          <a:ext cx="1375936" cy="1193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Personal presentation in front of a commission (3rd round)</a:t>
          </a:r>
          <a:endParaRPr lang="en-US" sz="1200" kern="1200" dirty="0"/>
        </a:p>
      </dsp:txBody>
      <dsp:txXfrm>
        <a:off x="5794454" y="1508440"/>
        <a:ext cx="1259374" cy="1077324"/>
      </dsp:txXfrm>
    </dsp:sp>
    <dsp:sp modelId="{76D5ED84-66C8-45C2-9899-B83DC600FADD}">
      <dsp:nvSpPr>
        <dsp:cNvPr id="0" name=""/>
        <dsp:cNvSpPr/>
      </dsp:nvSpPr>
      <dsp:spPr>
        <a:xfrm>
          <a:off x="7180906" y="1450159"/>
          <a:ext cx="1375936" cy="1193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Announcement of the competition results</a:t>
          </a:r>
          <a:endParaRPr lang="en-US" sz="1200" kern="1200" dirty="0"/>
        </a:p>
      </dsp:txBody>
      <dsp:txXfrm>
        <a:off x="7239187" y="1508440"/>
        <a:ext cx="1259374" cy="107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B5A37-125B-4563-B5E7-D61069C9F1D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4745-B4E2-4D5A-8EFF-6F7D40C7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September 1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opening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RIS4 represents a medium-term plan of public interventions in the area of innovations and research support in the South Moravian Region in 2014 – 2020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RIS4 has an „action plan“, which contains projects 2 years proposed for the following 2 years. The action plan is updated every year.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RIS4 is an initiative of the South Moravian Region, the Brno City Municipality, and other important regional bodies, especially universities, the Czech Academy of Sciences, and from the commercial area.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 approved in RIS4 are financially and politically supported by the South Moravian Region and by the Brno City Municipality.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04745-B4E2-4D5A-8EFF-6F7D40C78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8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7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7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0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53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4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2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7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9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7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7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246CF9D-AE2F-4488-B67A-29380B19FD4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16E4793-7215-4177-BAD8-BF644D72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barbora.dofkova@jcmm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65B2FBE4-E734-45BE-9DC1-A53D128CB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228" y="2635386"/>
            <a:ext cx="1254860" cy="1254860"/>
          </a:xfrm>
          <a:prstGeom prst="rect">
            <a:avLst/>
          </a:prstGeom>
        </p:spPr>
      </p:pic>
      <p:pic>
        <p:nvPicPr>
          <p:cNvPr id="13" name="Graphic 12" descr="Flask">
            <a:extLst>
              <a:ext uri="{FF2B5EF4-FFF2-40B4-BE49-F238E27FC236}">
                <a16:creationId xmlns:a16="http://schemas.microsoft.com/office/drawing/2014/main" id="{E79D5BC2-CEC1-4188-A5BA-B494ADA7D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260" y="840945"/>
            <a:ext cx="1536796" cy="1536795"/>
          </a:xfrm>
          <a:prstGeom prst="rect">
            <a:avLst/>
          </a:prstGeom>
        </p:spPr>
      </p:pic>
      <p:pic>
        <p:nvPicPr>
          <p:cNvPr id="15" name="Graphic 14" descr="DNA">
            <a:extLst>
              <a:ext uri="{FF2B5EF4-FFF2-40B4-BE49-F238E27FC236}">
                <a16:creationId xmlns:a16="http://schemas.microsoft.com/office/drawing/2014/main" id="{3E23A5FD-ECF5-4C66-8192-FEBE39941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672" y="4425234"/>
            <a:ext cx="1223971" cy="1223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92836-0153-4A76-972B-EB07D11D3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146" y="1438807"/>
            <a:ext cx="6899548" cy="517625"/>
          </a:xfrm>
        </p:spPr>
        <p:txBody>
          <a:bodyPr/>
          <a:lstStyle/>
          <a:p>
            <a:pPr algn="ctr" defTabSz="356616"/>
            <a:r>
              <a:rPr lang="en-US" sz="4212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Brno PhD Talent Competition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Stipendia pro nejlepší doktorandské studenty | JCMM">
            <a:extLst>
              <a:ext uri="{FF2B5EF4-FFF2-40B4-BE49-F238E27FC236}">
                <a16:creationId xmlns:a16="http://schemas.microsoft.com/office/drawing/2014/main" id="{F93AAB7D-CB82-41F4-A896-903D3459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25" y="3928346"/>
            <a:ext cx="2579826" cy="25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 média | Lékařská fakulta Masarykovy univerzity | MED MUNI">
            <a:extLst>
              <a:ext uri="{FF2B5EF4-FFF2-40B4-BE49-F238E27FC236}">
                <a16:creationId xmlns:a16="http://schemas.microsoft.com/office/drawing/2014/main" id="{A4C2E458-9615-418C-9C2E-4BEFED8BB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63" y="4650973"/>
            <a:ext cx="1627437" cy="12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61237-4BD2-AE87-42F1-F490D8016C4C}"/>
              </a:ext>
            </a:extLst>
          </p:cNvPr>
          <p:cNvSpPr txBox="1"/>
          <p:nvPr/>
        </p:nvSpPr>
        <p:spPr>
          <a:xfrm>
            <a:off x="5531574" y="2562669"/>
            <a:ext cx="2760692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56616">
              <a:spcAft>
                <a:spcPts val="600"/>
              </a:spcAft>
            </a:pPr>
            <a:r>
              <a:rPr lang="en-US" sz="2000" kern="1200" dirty="0">
                <a:latin typeface="+mn-lt"/>
                <a:ea typeface="+mn-ea"/>
                <a:cs typeface="+mn-cs"/>
              </a:rPr>
              <a:t>Petr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Nejedlý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, M.Sc.</a:t>
            </a:r>
          </a:p>
          <a:p>
            <a:pPr algn="ctr" defTabSz="356616">
              <a:spcAft>
                <a:spcPts val="600"/>
              </a:spcAft>
            </a:pPr>
            <a:r>
              <a:rPr lang="en-US" sz="1800" kern="1200" dirty="0">
                <a:latin typeface="+mn-lt"/>
                <a:ea typeface="+mn-ea"/>
                <a:cs typeface="+mn-cs"/>
              </a:rPr>
              <a:t>Brno PhD Talent Winner</a:t>
            </a:r>
          </a:p>
          <a:p>
            <a:pPr algn="ctr" defTabSz="356616">
              <a:spcAft>
                <a:spcPts val="600"/>
              </a:spcAft>
            </a:pPr>
            <a:r>
              <a:rPr lang="en-US" sz="1800" kern="1200" dirty="0">
                <a:latin typeface="+mn-lt"/>
                <a:ea typeface="+mn-ea"/>
                <a:cs typeface="+mn-cs"/>
              </a:rPr>
              <a:t>2022-2023</a:t>
            </a:r>
            <a:endParaRPr lang="en-US" sz="2000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5899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Ribbon">
            <a:extLst>
              <a:ext uri="{FF2B5EF4-FFF2-40B4-BE49-F238E27FC236}">
                <a16:creationId xmlns:a16="http://schemas.microsoft.com/office/drawing/2014/main" id="{2E119DA4-0461-492F-B618-A7ED87DAB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3294" y="2389281"/>
            <a:ext cx="3208978" cy="3208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9E370-E319-4802-B25B-CDAA7AEE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About the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F34B6-59DA-4BEB-B76F-C4A84F062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Competition for Ph.D. students of </a:t>
            </a:r>
            <a:r>
              <a:rPr lang="en-US" b="1" dirty="0"/>
              <a:t>four</a:t>
            </a:r>
            <a:r>
              <a:rPr lang="en-US" dirty="0"/>
              <a:t> selected Brno universities.</a:t>
            </a:r>
          </a:p>
          <a:p>
            <a:r>
              <a:rPr lang="en-US" b="1" dirty="0"/>
              <a:t>25</a:t>
            </a:r>
            <a:r>
              <a:rPr lang="en-US" dirty="0"/>
              <a:t> researchers who will convince the expert committee of the uniqueness of their previous results and the qualities of the proposed scientific project can receive scholarship. </a:t>
            </a:r>
          </a:p>
          <a:p>
            <a:r>
              <a:rPr lang="en-US" dirty="0"/>
              <a:t>Funding for three years (330,000 </a:t>
            </a:r>
            <a:r>
              <a:rPr lang="en-US" dirty="0" err="1"/>
              <a:t>czk</a:t>
            </a:r>
            <a:r>
              <a:rPr lang="en-US" dirty="0"/>
              <a:t>)</a:t>
            </a:r>
          </a:p>
          <a:p>
            <a:r>
              <a:rPr lang="en-US" dirty="0"/>
              <a:t>The competition is in </a:t>
            </a:r>
            <a:r>
              <a:rPr lang="en-US" b="1" dirty="0"/>
              <a:t>English</a:t>
            </a:r>
            <a:r>
              <a:rPr lang="en-US" dirty="0"/>
              <a:t>.</a:t>
            </a:r>
          </a:p>
        </p:txBody>
      </p:sp>
      <p:pic>
        <p:nvPicPr>
          <p:cNvPr id="4" name="Picture 2" descr="Brno University of Technology | University Info | 19 Masters in English -  Mastersportal.com">
            <a:extLst>
              <a:ext uri="{FF2B5EF4-FFF2-40B4-BE49-F238E27FC236}">
                <a16:creationId xmlns:a16="http://schemas.microsoft.com/office/drawing/2014/main" id="{BE2F6E00-DE2C-4367-B789-2FF25D31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501" y="5791437"/>
            <a:ext cx="2654997" cy="8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saryk University – Crown Education">
            <a:extLst>
              <a:ext uri="{FF2B5EF4-FFF2-40B4-BE49-F238E27FC236}">
                <a16:creationId xmlns:a16="http://schemas.microsoft.com/office/drawing/2014/main" id="{636772E8-C7B3-4BF0-B2D2-67AB9E5C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26" y="5831564"/>
            <a:ext cx="1793244" cy="10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endel University in Brno : Rankings, Fees &amp; Courses Details | Top  Universities">
            <a:extLst>
              <a:ext uri="{FF2B5EF4-FFF2-40B4-BE49-F238E27FC236}">
                <a16:creationId xmlns:a16="http://schemas.microsoft.com/office/drawing/2014/main" id="{DE8E78B7-6DB8-4896-AF86-99A1A4B6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27" y="5669779"/>
            <a:ext cx="1202614" cy="12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University of Veterinary and Pharmaceutical Sciences Brno (Fees &amp; Reviews):  Brno, Czech Republic">
            <a:extLst>
              <a:ext uri="{FF2B5EF4-FFF2-40B4-BE49-F238E27FC236}">
                <a16:creationId xmlns:a16="http://schemas.microsoft.com/office/drawing/2014/main" id="{8DC039CE-0184-49E8-947C-B722B3F6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18" y="5654088"/>
            <a:ext cx="1122363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15C187-97BD-4CD9-8B7A-0F1C3484B10C}"/>
              </a:ext>
            </a:extLst>
          </p:cNvPr>
          <p:cNvSpPr/>
          <p:nvPr/>
        </p:nvSpPr>
        <p:spPr>
          <a:xfrm>
            <a:off x="233856" y="5628510"/>
            <a:ext cx="2387976" cy="1122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4 Cooperating Universities</a:t>
            </a:r>
          </a:p>
        </p:txBody>
      </p:sp>
    </p:spTree>
    <p:extLst>
      <p:ext uri="{BB962C8B-B14F-4D97-AF65-F5344CB8AC3E}">
        <p14:creationId xmlns:p14="http://schemas.microsoft.com/office/powerpoint/2010/main" val="353339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Scientist">
            <a:extLst>
              <a:ext uri="{FF2B5EF4-FFF2-40B4-BE49-F238E27FC236}">
                <a16:creationId xmlns:a16="http://schemas.microsoft.com/office/drawing/2014/main" id="{5B2AFE9E-AAE2-40C3-A60F-315282CC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3411" y="2136388"/>
            <a:ext cx="3231046" cy="32310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5EEA4-6D04-4DBF-A96A-C7B6E672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39" y="994299"/>
            <a:ext cx="10610461" cy="696389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ELIGIBILITY CRITERIA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AFFC1-1CAF-48F7-A4EE-860F4F78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906" y="2794375"/>
            <a:ext cx="7602894" cy="2890478"/>
          </a:xfrm>
        </p:spPr>
        <p:txBody>
          <a:bodyPr>
            <a:normAutofit/>
          </a:bodyPr>
          <a:lstStyle/>
          <a:p>
            <a:r>
              <a:rPr lang="en-US" dirty="0"/>
              <a:t>study full-time at a </a:t>
            </a:r>
            <a:r>
              <a:rPr lang="en-US" b="1" dirty="0"/>
              <a:t>partner</a:t>
            </a:r>
            <a:r>
              <a:rPr lang="en-US" dirty="0"/>
              <a:t> university in Brno</a:t>
            </a:r>
          </a:p>
          <a:p>
            <a:r>
              <a:rPr lang="en-US" dirty="0"/>
              <a:t>be enrolled in the </a:t>
            </a:r>
            <a:r>
              <a:rPr lang="en-US" b="1" dirty="0"/>
              <a:t>1st year </a:t>
            </a:r>
            <a:r>
              <a:rPr lang="en-US" dirty="0"/>
              <a:t>(first or second semester) in a doctoral study program in the autumn semester of 2023</a:t>
            </a:r>
          </a:p>
          <a:p>
            <a:r>
              <a:rPr lang="en-US" dirty="0"/>
              <a:t>less than or including 32 years of age at the time of registration</a:t>
            </a:r>
          </a:p>
          <a:p>
            <a:r>
              <a:rPr lang="en-US" dirty="0"/>
              <a:t>study technical or natural sciences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0EBAF-FD5A-4AD0-A3F7-22AAA85CE2A9}"/>
              </a:ext>
            </a:extLst>
          </p:cNvPr>
          <p:cNvSpPr txBox="1"/>
          <p:nvPr/>
        </p:nvSpPr>
        <p:spPr>
          <a:xfrm>
            <a:off x="951723" y="5813135"/>
            <a:ext cx="1040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subsidy is provided by the statutory city of Brno. The project is part of the Regional Innovation Strategy. Its implementation is provided by JCMM, z. s. p. o.</a:t>
            </a:r>
          </a:p>
        </p:txBody>
      </p:sp>
      <p:pic>
        <p:nvPicPr>
          <p:cNvPr id="2050" name="Picture 2" descr="2,443 Eligible Images, Stock Photos &amp; Vectors | Shutterstock">
            <a:extLst>
              <a:ext uri="{FF2B5EF4-FFF2-40B4-BE49-F238E27FC236}">
                <a16:creationId xmlns:a16="http://schemas.microsoft.com/office/drawing/2014/main" id="{A3890679-7204-4BF7-87FE-1E7EB5D3F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 bwMode="auto">
          <a:xfrm>
            <a:off x="538065" y="2313328"/>
            <a:ext cx="2749480" cy="23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8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DNA">
            <a:extLst>
              <a:ext uri="{FF2B5EF4-FFF2-40B4-BE49-F238E27FC236}">
                <a16:creationId xmlns:a16="http://schemas.microsoft.com/office/drawing/2014/main" id="{ADB1CF9D-1823-44C0-8D0F-297DB0438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1590">
            <a:off x="7916302" y="2738608"/>
            <a:ext cx="3889484" cy="3889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E756E3-CE32-4538-8963-77F9F357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Tips and Tricks – how to succeed!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6D34C-295B-4199-BE40-89A26716E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For the application</a:t>
            </a:r>
          </a:p>
          <a:p>
            <a:r>
              <a:rPr lang="en-US" dirty="0"/>
              <a:t>Check the Guide for Applicants handbook</a:t>
            </a:r>
          </a:p>
          <a:p>
            <a:r>
              <a:rPr lang="en-US" dirty="0"/>
              <a:t>Address all required points </a:t>
            </a:r>
          </a:p>
          <a:p>
            <a:r>
              <a:rPr lang="en-US" dirty="0"/>
              <a:t>Clearly present your objectives and aims</a:t>
            </a:r>
          </a:p>
          <a:p>
            <a:r>
              <a:rPr lang="en-US" dirty="0"/>
              <a:t>Provide clear and comprehensive milestones for the course of your program.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For the presentation </a:t>
            </a:r>
          </a:p>
          <a:p>
            <a:r>
              <a:rPr lang="en-US" dirty="0"/>
              <a:t>Remember who your audience is (4 panel members)</a:t>
            </a:r>
          </a:p>
          <a:p>
            <a:r>
              <a:rPr lang="en-US" dirty="0"/>
              <a:t>Provide a clear flow from introducing your project, and explaining its uniqueness.</a:t>
            </a:r>
          </a:p>
          <a:p>
            <a:r>
              <a:rPr lang="en-US" dirty="0"/>
              <a:t>Pace yourself (presentation skills)</a:t>
            </a:r>
          </a:p>
        </p:txBody>
      </p:sp>
    </p:spTree>
    <p:extLst>
      <p:ext uri="{BB962C8B-B14F-4D97-AF65-F5344CB8AC3E}">
        <p14:creationId xmlns:p14="http://schemas.microsoft.com/office/powerpoint/2010/main" val="16551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1ABB-9A76-4957-A9AA-A2908831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115" y="848337"/>
            <a:ext cx="5649167" cy="706964"/>
          </a:xfrm>
        </p:spPr>
        <p:txBody>
          <a:bodyPr/>
          <a:lstStyle/>
          <a:p>
            <a:r>
              <a:rPr lang="en-US" sz="4400" b="1" dirty="0"/>
              <a:t>Timeline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029C3A-938C-40F6-A9B7-ACF5228D6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768634"/>
              </p:ext>
            </p:extLst>
          </p:nvPr>
        </p:nvGraphicFramePr>
        <p:xfrm>
          <a:off x="1695004" y="2306594"/>
          <a:ext cx="8602292" cy="409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7A245141-471F-419D-B4FC-4E80FD763CA8}"/>
              </a:ext>
            </a:extLst>
          </p:cNvPr>
          <p:cNvSpPr/>
          <p:nvPr/>
        </p:nvSpPr>
        <p:spPr>
          <a:xfrm>
            <a:off x="1608507" y="3419647"/>
            <a:ext cx="304800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815A53-1180-45B5-80C0-0E971EA57A85}"/>
              </a:ext>
            </a:extLst>
          </p:cNvPr>
          <p:cNvSpPr/>
          <p:nvPr/>
        </p:nvSpPr>
        <p:spPr>
          <a:xfrm>
            <a:off x="2955393" y="3445305"/>
            <a:ext cx="304800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4FAA89-1990-4704-91BC-2BDBB214B9F8}"/>
              </a:ext>
            </a:extLst>
          </p:cNvPr>
          <p:cNvSpPr/>
          <p:nvPr/>
        </p:nvSpPr>
        <p:spPr>
          <a:xfrm>
            <a:off x="4349716" y="3443616"/>
            <a:ext cx="304800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E2B7FD-9CD5-47AE-A836-F8AA02D9721B}"/>
              </a:ext>
            </a:extLst>
          </p:cNvPr>
          <p:cNvSpPr/>
          <p:nvPr/>
        </p:nvSpPr>
        <p:spPr>
          <a:xfrm>
            <a:off x="5843750" y="3442501"/>
            <a:ext cx="304800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2AA149-1B66-4686-9BCC-E08DD1C04D26}"/>
              </a:ext>
            </a:extLst>
          </p:cNvPr>
          <p:cNvSpPr/>
          <p:nvPr/>
        </p:nvSpPr>
        <p:spPr>
          <a:xfrm>
            <a:off x="7270028" y="3442501"/>
            <a:ext cx="304800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EE088B-94D0-4EF2-B46E-1B125DD7B934}"/>
              </a:ext>
            </a:extLst>
          </p:cNvPr>
          <p:cNvSpPr/>
          <p:nvPr/>
        </p:nvSpPr>
        <p:spPr>
          <a:xfrm>
            <a:off x="8696306" y="3442501"/>
            <a:ext cx="304800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BE28C7-26C9-4577-A0A0-C0F15CB02E5F}"/>
              </a:ext>
            </a:extLst>
          </p:cNvPr>
          <p:cNvSpPr/>
          <p:nvPr/>
        </p:nvSpPr>
        <p:spPr>
          <a:xfrm>
            <a:off x="1826740" y="4780906"/>
            <a:ext cx="1033849" cy="57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4</a:t>
            </a:r>
            <a:r>
              <a:rPr lang="en-US" sz="1100" b="1" u="sng" baseline="30000" dirty="0">
                <a:solidFill>
                  <a:schemeClr val="tx1"/>
                </a:solidFill>
              </a:rPr>
              <a:t>th</a:t>
            </a:r>
            <a:r>
              <a:rPr lang="en-US" sz="1100" b="1" u="sng" dirty="0">
                <a:solidFill>
                  <a:schemeClr val="tx1"/>
                </a:solidFill>
              </a:rPr>
              <a:t> Sept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0550B-A181-4134-B3D6-762F1C977316}"/>
              </a:ext>
            </a:extLst>
          </p:cNvPr>
          <p:cNvSpPr/>
          <p:nvPr/>
        </p:nvSpPr>
        <p:spPr>
          <a:xfrm>
            <a:off x="3214850" y="4780906"/>
            <a:ext cx="1033849" cy="57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24</a:t>
            </a:r>
            <a:r>
              <a:rPr lang="en-US" sz="1100" b="1" u="sng" baseline="30000" dirty="0">
                <a:solidFill>
                  <a:schemeClr val="tx1"/>
                </a:solidFill>
              </a:rPr>
              <a:t>th</a:t>
            </a:r>
            <a:r>
              <a:rPr lang="en-US" sz="1100" b="1" u="sng" dirty="0">
                <a:solidFill>
                  <a:schemeClr val="tx1"/>
                </a:solidFill>
              </a:rPr>
              <a:t> Sept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4A041A-8394-46B7-83F0-F4BB33527D2C}"/>
              </a:ext>
            </a:extLst>
          </p:cNvPr>
          <p:cNvSpPr/>
          <p:nvPr/>
        </p:nvSpPr>
        <p:spPr>
          <a:xfrm>
            <a:off x="4602961" y="4821684"/>
            <a:ext cx="1033849" cy="57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25</a:t>
            </a:r>
            <a:r>
              <a:rPr lang="en-US" sz="1100" b="1" u="sng" baseline="30000" dirty="0">
                <a:solidFill>
                  <a:schemeClr val="tx1"/>
                </a:solidFill>
              </a:rPr>
              <a:t>th </a:t>
            </a:r>
            <a:r>
              <a:rPr lang="en-US" sz="1100" b="1" u="sng" dirty="0">
                <a:solidFill>
                  <a:schemeClr val="tx1"/>
                </a:solidFill>
              </a:rPr>
              <a:t>– 29</a:t>
            </a:r>
            <a:r>
              <a:rPr lang="en-US" sz="1100" b="1" u="sng" baseline="30000" dirty="0">
                <a:solidFill>
                  <a:schemeClr val="tx1"/>
                </a:solidFill>
              </a:rPr>
              <a:t>rd</a:t>
            </a:r>
            <a:r>
              <a:rPr lang="en-US" sz="1100" b="1" u="sng" dirty="0">
                <a:solidFill>
                  <a:schemeClr val="tx1"/>
                </a:solidFill>
              </a:rPr>
              <a:t> Sept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017DE-4646-48CB-B209-8C08AC75B8BF}"/>
              </a:ext>
            </a:extLst>
          </p:cNvPr>
          <p:cNvSpPr/>
          <p:nvPr/>
        </p:nvSpPr>
        <p:spPr>
          <a:xfrm>
            <a:off x="6122807" y="4821684"/>
            <a:ext cx="1033849" cy="57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2</a:t>
            </a:r>
            <a:r>
              <a:rPr lang="en-US" sz="1100" b="1" u="sng" baseline="30000" dirty="0">
                <a:solidFill>
                  <a:schemeClr val="tx1"/>
                </a:solidFill>
              </a:rPr>
              <a:t>nd</a:t>
            </a:r>
            <a:r>
              <a:rPr lang="en-US" sz="1100" b="1" u="sng" dirty="0">
                <a:solidFill>
                  <a:schemeClr val="tx1"/>
                </a:solidFill>
              </a:rPr>
              <a:t> Oct -16</a:t>
            </a:r>
            <a:r>
              <a:rPr lang="en-US" sz="1100" b="1" u="sng" baseline="30000" dirty="0">
                <a:solidFill>
                  <a:schemeClr val="tx1"/>
                </a:solidFill>
              </a:rPr>
              <a:t>th</a:t>
            </a:r>
            <a:r>
              <a:rPr lang="en-US" sz="1100" b="1" u="sng" dirty="0">
                <a:solidFill>
                  <a:schemeClr val="tx1"/>
                </a:solidFill>
              </a:rPr>
              <a:t> Nov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B237E3-B588-4C04-9F1F-C1D188FBD825}"/>
              </a:ext>
            </a:extLst>
          </p:cNvPr>
          <p:cNvSpPr/>
          <p:nvPr/>
        </p:nvSpPr>
        <p:spPr>
          <a:xfrm>
            <a:off x="7574828" y="4834797"/>
            <a:ext cx="1033849" cy="57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4</a:t>
            </a:r>
            <a:r>
              <a:rPr lang="en-US" sz="1100" b="1" u="sng" baseline="30000" dirty="0">
                <a:solidFill>
                  <a:schemeClr val="tx1"/>
                </a:solidFill>
              </a:rPr>
              <a:t>th</a:t>
            </a:r>
            <a:r>
              <a:rPr lang="en-US" sz="1100" b="1" u="sng" dirty="0">
                <a:solidFill>
                  <a:schemeClr val="tx1"/>
                </a:solidFill>
              </a:rPr>
              <a:t> Dec – 13</a:t>
            </a:r>
            <a:r>
              <a:rPr lang="en-US" sz="1100" b="1" u="sng" baseline="30000" dirty="0">
                <a:solidFill>
                  <a:schemeClr val="tx1"/>
                </a:solidFill>
              </a:rPr>
              <a:t>th</a:t>
            </a:r>
            <a:r>
              <a:rPr lang="en-US" sz="1100" b="1" u="sng" dirty="0">
                <a:solidFill>
                  <a:schemeClr val="tx1"/>
                </a:solidFill>
              </a:rPr>
              <a:t> Dec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26140B-36D2-4AD5-A561-0AA649AEA4B0}"/>
              </a:ext>
            </a:extLst>
          </p:cNvPr>
          <p:cNvSpPr/>
          <p:nvPr/>
        </p:nvSpPr>
        <p:spPr>
          <a:xfrm>
            <a:off x="9026849" y="4780906"/>
            <a:ext cx="1033849" cy="57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14</a:t>
            </a:r>
            <a:r>
              <a:rPr lang="en-US" sz="1100" b="1" u="sng" baseline="30000" dirty="0">
                <a:solidFill>
                  <a:schemeClr val="tx1"/>
                </a:solidFill>
              </a:rPr>
              <a:t>th</a:t>
            </a:r>
            <a:r>
              <a:rPr lang="en-US" sz="1100" b="1" u="sng" dirty="0">
                <a:solidFill>
                  <a:schemeClr val="tx1"/>
                </a:solidFill>
              </a:rPr>
              <a:t> Dec</a:t>
            </a: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5D9F43E6-6F7F-4D19-9934-44FEF9DC0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34713" y="3123085"/>
            <a:ext cx="914400" cy="914400"/>
          </a:xfrm>
          <a:prstGeom prst="rect">
            <a:avLst/>
          </a:prstGeom>
        </p:spPr>
      </p:pic>
      <p:pic>
        <p:nvPicPr>
          <p:cNvPr id="21" name="Graphic 20" descr="Champagne glasses">
            <a:extLst>
              <a:ext uri="{FF2B5EF4-FFF2-40B4-BE49-F238E27FC236}">
                <a16:creationId xmlns:a16="http://schemas.microsoft.com/office/drawing/2014/main" id="{83F30CFE-D9F4-4841-9691-07BDBBAACE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78870" y="4059968"/>
            <a:ext cx="914400" cy="914400"/>
          </a:xfrm>
          <a:prstGeom prst="rect">
            <a:avLst/>
          </a:prstGeom>
        </p:spPr>
      </p:pic>
      <p:pic>
        <p:nvPicPr>
          <p:cNvPr id="25" name="Graphic 24" descr="Man">
            <a:extLst>
              <a:ext uri="{FF2B5EF4-FFF2-40B4-BE49-F238E27FC236}">
                <a16:creationId xmlns:a16="http://schemas.microsoft.com/office/drawing/2014/main" id="{E366900C-6350-4610-B2C5-48AF2CCF8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3364" y="3145939"/>
            <a:ext cx="914400" cy="914400"/>
          </a:xfrm>
          <a:prstGeom prst="rect">
            <a:avLst/>
          </a:prstGeom>
        </p:spPr>
      </p:pic>
      <p:pic>
        <p:nvPicPr>
          <p:cNvPr id="29" name="Graphic 28" descr="Document">
            <a:extLst>
              <a:ext uri="{FF2B5EF4-FFF2-40B4-BE49-F238E27FC236}">
                <a16:creationId xmlns:a16="http://schemas.microsoft.com/office/drawing/2014/main" id="{74C1BFAD-8C21-4A02-9422-3140EEF67A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8249" y="42103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8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73CC-5763-6663-2CE9-6E1E8E53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Statistics from 2022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2230-B82A-37BA-9464-B30F498A7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54" y="2603500"/>
            <a:ext cx="8825659" cy="3416300"/>
          </a:xfrm>
        </p:spPr>
        <p:txBody>
          <a:bodyPr>
            <a:normAutofit/>
          </a:bodyPr>
          <a:lstStyle/>
          <a:p>
            <a:r>
              <a:rPr lang="en-CZ" sz="2400" dirty="0"/>
              <a:t>Applicants: 119</a:t>
            </a:r>
            <a:br>
              <a:rPr lang="en-CZ" sz="2400" dirty="0"/>
            </a:br>
            <a:r>
              <a:rPr lang="en-CZ" sz="2400" dirty="0"/>
              <a:t>70 from Masaryk University</a:t>
            </a:r>
            <a:br>
              <a:rPr lang="en-CZ" sz="2400" dirty="0"/>
            </a:br>
            <a:r>
              <a:rPr lang="en-CZ" sz="2400" dirty="0"/>
              <a:t>42 from Brno University of Technology</a:t>
            </a:r>
            <a:br>
              <a:rPr lang="en-CZ" sz="2400" dirty="0"/>
            </a:br>
            <a:r>
              <a:rPr lang="en-CZ" sz="2400" dirty="0"/>
              <a:t>7 from Mendel University</a:t>
            </a:r>
            <a:br>
              <a:rPr lang="en-CZ" sz="2400" dirty="0"/>
            </a:br>
            <a:endParaRPr lang="en-CZ" sz="2400" dirty="0"/>
          </a:p>
          <a:p>
            <a:r>
              <a:rPr lang="en-CZ" sz="2400" dirty="0"/>
              <a:t>Winners: 25</a:t>
            </a:r>
            <a:br>
              <a:rPr lang="en-CZ" sz="2400" dirty="0"/>
            </a:br>
            <a:r>
              <a:rPr lang="en-CZ" sz="2400" dirty="0"/>
              <a:t>18 from Masaryk University</a:t>
            </a:r>
          </a:p>
        </p:txBody>
      </p:sp>
      <p:pic>
        <p:nvPicPr>
          <p:cNvPr id="4" name="Graphic 3" descr="Scientist">
            <a:extLst>
              <a:ext uri="{FF2B5EF4-FFF2-40B4-BE49-F238E27FC236}">
                <a16:creationId xmlns:a16="http://schemas.microsoft.com/office/drawing/2014/main" id="{49CC9324-EC73-4955-8D9A-D6A0CF802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8011" y="2441188"/>
            <a:ext cx="3231046" cy="32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1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3437-6B7F-4152-9D74-76F6303C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Additional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2061F-529F-4DB5-83F9-2827595B1436}"/>
              </a:ext>
            </a:extLst>
          </p:cNvPr>
          <p:cNvSpPr/>
          <p:nvPr/>
        </p:nvSpPr>
        <p:spPr>
          <a:xfrm>
            <a:off x="7651621" y="5205100"/>
            <a:ext cx="2761862" cy="81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E-mail: </a:t>
            </a:r>
            <a:r>
              <a:rPr lang="en-US" sz="1200" u="sng" dirty="0">
                <a:hlinkClick r:id="rId2"/>
              </a:rPr>
              <a:t>barbora.dofkova@jcmm.cz</a:t>
            </a:r>
            <a:br>
              <a:rPr lang="en-US" sz="1200" dirty="0"/>
            </a:br>
            <a:r>
              <a:rPr lang="en-US" sz="1200" dirty="0"/>
              <a:t>Phone: +420 724 929 257</a:t>
            </a:r>
          </a:p>
        </p:txBody>
      </p:sp>
      <p:pic>
        <p:nvPicPr>
          <p:cNvPr id="1026" name="Picture 2" descr="Stream episode Barbora Dofková by JCMM podcast | Listen online for free on  SoundCloud">
            <a:extLst>
              <a:ext uri="{FF2B5EF4-FFF2-40B4-BE49-F238E27FC236}">
                <a16:creationId xmlns:a16="http://schemas.microsoft.com/office/drawing/2014/main" id="{BD0959FD-8159-4515-AF92-DB2B5136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21" y="2443238"/>
            <a:ext cx="2761862" cy="27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AB5805-4DCB-4695-A37E-C5F5546D6106}"/>
              </a:ext>
            </a:extLst>
          </p:cNvPr>
          <p:cNvSpPr/>
          <p:nvPr/>
        </p:nvSpPr>
        <p:spPr>
          <a:xfrm>
            <a:off x="1" y="6520711"/>
            <a:ext cx="12192000" cy="33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Good luck!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93FD94D-B1BD-2F29-6A11-CDD866C82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05" y="2455938"/>
            <a:ext cx="5716963" cy="35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66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63E0842A6304F810AB1366DC9718C" ma:contentTypeVersion="9" ma:contentTypeDescription="Vytvoří nový dokument" ma:contentTypeScope="" ma:versionID="77ec5bdbd75fb31681e39efce8e61f9d">
  <xsd:schema xmlns:xsd="http://www.w3.org/2001/XMLSchema" xmlns:xs="http://www.w3.org/2001/XMLSchema" xmlns:p="http://schemas.microsoft.com/office/2006/metadata/properties" xmlns:ns2="df8bd5ff-2479-4d6b-baa6-67cf59298211" xmlns:ns3="13bef508-6ba0-4b33-9c29-85f9f3bce445" targetNamespace="http://schemas.microsoft.com/office/2006/metadata/properties" ma:root="true" ma:fieldsID="10cfb269d516a93fe9f3dc82606b9523" ns2:_="" ns3:_="">
    <xsd:import namespace="df8bd5ff-2479-4d6b-baa6-67cf59298211"/>
    <xsd:import namespace="13bef508-6ba0-4b33-9c29-85f9f3bce4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bd5ff-2479-4d6b-baa6-67cf59298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ef508-6ba0-4b33-9c29-85f9f3bce4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F7E5B1-09E6-4A56-8AA1-51393AD891F0}"/>
</file>

<file path=customXml/itemProps2.xml><?xml version="1.0" encoding="utf-8"?>
<ds:datastoreItem xmlns:ds="http://schemas.openxmlformats.org/officeDocument/2006/customXml" ds:itemID="{08A2A03E-3E62-401E-9F22-81DADCAE7831}"/>
</file>

<file path=customXml/itemProps3.xml><?xml version="1.0" encoding="utf-8"?>
<ds:datastoreItem xmlns:ds="http://schemas.openxmlformats.org/officeDocument/2006/customXml" ds:itemID="{5EAEB77D-1B14-4001-9B95-6B7546F2EF70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176</TotalTime>
  <Words>481</Words>
  <Application>Microsoft Office PowerPoint</Application>
  <PresentationFormat>Širokoúhlá obrazovka</PresentationFormat>
  <Paragraphs>59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Bahnschrift SemiBold Condensed</vt:lpstr>
      <vt:lpstr>Calibri</vt:lpstr>
      <vt:lpstr>Century Gothic</vt:lpstr>
      <vt:lpstr>Wingdings 3</vt:lpstr>
      <vt:lpstr>Ion Boardroom</vt:lpstr>
      <vt:lpstr>Brno PhD Talent Competition</vt:lpstr>
      <vt:lpstr>About the competition</vt:lpstr>
      <vt:lpstr>ELIGIBILITY CRITERIA </vt:lpstr>
      <vt:lpstr>Tips and Tricks – how to succeed!</vt:lpstr>
      <vt:lpstr>Timeline</vt:lpstr>
      <vt:lpstr>Statistics from 2022 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PhD Talent</dc:title>
  <dc:creator>Yusuf Lodhi</dc:creator>
  <cp:lastModifiedBy>Petr Bureš</cp:lastModifiedBy>
  <cp:revision>24</cp:revision>
  <dcterms:created xsi:type="dcterms:W3CDTF">2022-08-16T13:39:51Z</dcterms:created>
  <dcterms:modified xsi:type="dcterms:W3CDTF">2023-10-02T06:31:48Z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0x010100D0163E0842A6304F810AB1366DC9718C</vt:lpwstr>
  </property>
</Properties>
</file>