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5"/>
  </p:notesMasterIdLst>
  <p:sldIdLst>
    <p:sldId id="297" r:id="rId2"/>
    <p:sldId id="314" r:id="rId3"/>
    <p:sldId id="298" r:id="rId4"/>
    <p:sldId id="299" r:id="rId5"/>
    <p:sldId id="261" r:id="rId6"/>
    <p:sldId id="262" r:id="rId7"/>
    <p:sldId id="303" r:id="rId8"/>
    <p:sldId id="263" r:id="rId9"/>
    <p:sldId id="264" r:id="rId10"/>
    <p:sldId id="265" r:id="rId11"/>
    <p:sldId id="300" r:id="rId12"/>
    <p:sldId id="301" r:id="rId13"/>
    <p:sldId id="268" r:id="rId14"/>
    <p:sldId id="270" r:id="rId15"/>
    <p:sldId id="272" r:id="rId16"/>
    <p:sldId id="273" r:id="rId17"/>
    <p:sldId id="307" r:id="rId18"/>
    <p:sldId id="275" r:id="rId19"/>
    <p:sldId id="308" r:id="rId20"/>
    <p:sldId id="277" r:id="rId21"/>
    <p:sldId id="279" r:id="rId22"/>
    <p:sldId id="280" r:id="rId23"/>
    <p:sldId id="311" r:id="rId24"/>
    <p:sldId id="282" r:id="rId25"/>
    <p:sldId id="285" r:id="rId26"/>
    <p:sldId id="309" r:id="rId27"/>
    <p:sldId id="310" r:id="rId28"/>
    <p:sldId id="284" r:id="rId29"/>
    <p:sldId id="283" r:id="rId30"/>
    <p:sldId id="305" r:id="rId31"/>
    <p:sldId id="312" r:id="rId32"/>
    <p:sldId id="313" r:id="rId33"/>
    <p:sldId id="278" r:id="rId3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EA"/>
    <a:srgbClr val="55972C"/>
    <a:srgbClr val="BDD7AD"/>
    <a:srgbClr val="F2F6E9"/>
    <a:srgbClr val="162D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hyperlink" Target="https://www.dzs.cz/en/program/aktion-austria-czech-republic" TargetMode="External"/><Relationship Id="rId7" Type="http://schemas.openxmlformats.org/officeDocument/2006/relationships/image" Target="../media/image10.svg"/><Relationship Id="rId2" Type="http://schemas.openxmlformats.org/officeDocument/2006/relationships/hyperlink" Target="https://www.daad.cz/en/" TargetMode="External"/><Relationship Id="rId1" Type="http://schemas.openxmlformats.org/officeDocument/2006/relationships/hyperlink" Target="https://www.dzs.cz/en/program/barrande-fellowship-program" TargetMode="External"/><Relationship Id="rId6" Type="http://schemas.openxmlformats.org/officeDocument/2006/relationships/image" Target="../media/image9.svg"/><Relationship Id="rId5" Type="http://schemas.openxmlformats.org/officeDocument/2006/relationships/image" Target="../media/image8.svg"/><Relationship Id="rId4" Type="http://schemas.openxmlformats.org/officeDocument/2006/relationships/hyperlink" Target="https://www.dzs.cz/en/foreign-exchange-stays" TargetMode="External"/><Relationship Id="rId9" Type="http://schemas.openxmlformats.org/officeDocument/2006/relationships/image" Target="../media/image12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hyperlink" Target="https://is.muni.cz/auth/kontakty/mistnost?id=7280" TargetMode="External"/><Relationship Id="rId4" Type="http://schemas.openxmlformats.org/officeDocument/2006/relationships/image" Target="../media/image2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zs.cz/en/program/aktion-austria-czech-republic" TargetMode="External"/><Relationship Id="rId3" Type="http://schemas.openxmlformats.org/officeDocument/2006/relationships/image" Target="../media/image10.svg"/><Relationship Id="rId7" Type="http://schemas.openxmlformats.org/officeDocument/2006/relationships/hyperlink" Target="https://www.daad.cz/en/" TargetMode="External"/><Relationship Id="rId2" Type="http://schemas.openxmlformats.org/officeDocument/2006/relationships/image" Target="../media/image9.svg"/><Relationship Id="rId1" Type="http://schemas.openxmlformats.org/officeDocument/2006/relationships/image" Target="../media/image8.svg"/><Relationship Id="rId6" Type="http://schemas.openxmlformats.org/officeDocument/2006/relationships/image" Target="../media/image12.svg"/><Relationship Id="rId5" Type="http://schemas.openxmlformats.org/officeDocument/2006/relationships/hyperlink" Target="https://www.dzs.cz/en/program/barrande-fellowship-program" TargetMode="External"/><Relationship Id="rId4" Type="http://schemas.openxmlformats.org/officeDocument/2006/relationships/image" Target="../media/image11.svg"/><Relationship Id="rId9" Type="http://schemas.openxmlformats.org/officeDocument/2006/relationships/hyperlink" Target="https://www.dzs.cz/en/foreign-exchange-stays" TargetMode="External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hyperlink" Target="https://is.muni.cz/auth/kontakty/mistnost?id=7280" TargetMode="External"/><Relationship Id="rId1" Type="http://schemas.openxmlformats.org/officeDocument/2006/relationships/image" Target="../media/image22.sv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709596-36F1-4C04-9124-50CD44B751F2}" type="doc">
      <dgm:prSet loTypeId="urn:microsoft.com/office/officeart/2018/5/layout/IconCircleLabelList" loCatId="icon" qsTypeId="urn:microsoft.com/office/officeart/2005/8/quickstyle/simple1#8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58B2F415-5C1A-4C86-AFD7-6CFA5DE2B799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Specific mobility scholarships (Erasmus+, </a:t>
          </a:r>
          <a:r>
            <a:rPr lang="en-US" dirty="0" err="1"/>
            <a:t>Freemover</a:t>
          </a:r>
          <a:r>
            <a:rPr lang="en-US" dirty="0"/>
            <a:t>, </a:t>
          </a:r>
          <a:r>
            <a:rPr lang="en-US" dirty="0" err="1"/>
            <a:t>Ceepus</a:t>
          </a:r>
          <a:r>
            <a:rPr lang="en-US" dirty="0"/>
            <a:t>, Partner Universities...)</a:t>
          </a:r>
        </a:p>
      </dgm:t>
    </dgm:pt>
    <dgm:pt modelId="{77D7DE8A-2131-44FD-829C-D79D84781C4D}" type="parTrans" cxnId="{273F3AAD-1C57-4B59-A67C-9E17894BF82B}">
      <dgm:prSet/>
      <dgm:spPr/>
      <dgm:t>
        <a:bodyPr/>
        <a:lstStyle/>
        <a:p>
          <a:endParaRPr lang="en-US"/>
        </a:p>
      </dgm:t>
    </dgm:pt>
    <dgm:pt modelId="{434720E3-3745-4D95-BBE5-5F11476A126A}" type="sibTrans" cxnId="{273F3AAD-1C57-4B59-A67C-9E17894BF82B}">
      <dgm:prSet/>
      <dgm:spPr/>
      <dgm:t>
        <a:bodyPr/>
        <a:lstStyle/>
        <a:p>
          <a:endParaRPr lang="en-US"/>
        </a:p>
      </dgm:t>
    </dgm:pt>
    <dgm:pt modelId="{E9BD3062-BD26-41D0-881B-A93A01FA6AD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 dirty="0"/>
            <a:t>Faculty </a:t>
          </a:r>
          <a:r>
            <a:rPr lang="cs-CZ" dirty="0" err="1"/>
            <a:t>Scholarships</a:t>
          </a:r>
          <a:endParaRPr lang="en-US" dirty="0"/>
        </a:p>
      </dgm:t>
    </dgm:pt>
    <dgm:pt modelId="{75F34806-2936-40EE-BA2E-8F9C96D37412}" type="parTrans" cxnId="{2FD64E5F-B0FE-4A69-A44A-BA143AD9B654}">
      <dgm:prSet/>
      <dgm:spPr/>
      <dgm:t>
        <a:bodyPr/>
        <a:lstStyle/>
        <a:p>
          <a:endParaRPr lang="en-US"/>
        </a:p>
      </dgm:t>
    </dgm:pt>
    <dgm:pt modelId="{9A0A14BE-7DC0-4873-9424-52F9112596FD}" type="sibTrans" cxnId="{2FD64E5F-B0FE-4A69-A44A-BA143AD9B654}">
      <dgm:prSet/>
      <dgm:spPr/>
      <dgm:t>
        <a:bodyPr/>
        <a:lstStyle/>
        <a:p>
          <a:endParaRPr lang="en-US"/>
        </a:p>
      </dgm:t>
    </dgm:pt>
    <dgm:pt modelId="{ED27B197-2932-4EF5-8183-166039E6282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 b="0" dirty="0" err="1"/>
            <a:t>Various</a:t>
          </a:r>
          <a:r>
            <a:rPr lang="cs-CZ" b="0" dirty="0"/>
            <a:t> </a:t>
          </a:r>
          <a:r>
            <a:rPr lang="cs-CZ" b="0" dirty="0" err="1"/>
            <a:t>ORGANIZATIONS</a:t>
          </a:r>
          <a:r>
            <a:rPr lang="cs-CZ" b="0" dirty="0"/>
            <a:t>/</a:t>
          </a:r>
          <a:r>
            <a:rPr lang="cs-CZ" b="0" dirty="0" err="1"/>
            <a:t>FOUNDATIONS</a:t>
          </a:r>
          <a:r>
            <a:rPr lang="cs-CZ" b="0" dirty="0"/>
            <a:t> 
(</a:t>
          </a:r>
          <a:r>
            <a:rPr lang="cs-CZ" b="0" dirty="0" err="1"/>
            <a:t>e.g</a:t>
          </a:r>
          <a:r>
            <a:rPr lang="cs-CZ" b="0" dirty="0"/>
            <a:t>. Hlávkova </a:t>
          </a:r>
          <a:r>
            <a:rPr lang="cs-CZ" b="0" dirty="0" err="1"/>
            <a:t>nadade</a:t>
          </a:r>
          <a:r>
            <a:rPr lang="cs-CZ" b="0" dirty="0"/>
            <a:t>, Sophia, </a:t>
          </a:r>
          <a:r>
            <a:rPr lang="cs-CZ" b="0" dirty="0" err="1"/>
            <a:t>L+V</a:t>
          </a:r>
          <a:r>
            <a:rPr lang="cs-CZ" b="0" dirty="0"/>
            <a:t>. Klausovi,...)</a:t>
          </a:r>
          <a:endParaRPr lang="en-US" dirty="0"/>
        </a:p>
      </dgm:t>
    </dgm:pt>
    <dgm:pt modelId="{07CAC19A-4720-4D55-B165-4B3C85C12DC0}" type="parTrans" cxnId="{B2BD54CD-1376-4A6B-9570-90ED3F936B40}">
      <dgm:prSet/>
      <dgm:spPr/>
      <dgm:t>
        <a:bodyPr/>
        <a:lstStyle/>
        <a:p>
          <a:endParaRPr lang="en-US"/>
        </a:p>
      </dgm:t>
    </dgm:pt>
    <dgm:pt modelId="{F30A7D5E-83AD-491A-948E-0596E5B9466B}" type="sibTrans" cxnId="{B2BD54CD-1376-4A6B-9570-90ED3F936B40}">
      <dgm:prSet/>
      <dgm:spPr/>
      <dgm:t>
        <a:bodyPr/>
        <a:lstStyle/>
        <a:p>
          <a:endParaRPr lang="en-US"/>
        </a:p>
      </dgm:t>
    </dgm:pt>
    <dgm:pt modelId="{69910D0B-F4E0-4326-B6D1-176A7AEE88C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 err="1">
              <a:hlinkClick xmlns:r="http://schemas.openxmlformats.org/officeDocument/2006/relationships" r:id="rId1"/>
            </a:rPr>
            <a:t>Barrande</a:t>
          </a:r>
          <a:r>
            <a:rPr lang="en-US" dirty="0">
              <a:hlinkClick xmlns:r="http://schemas.openxmlformats.org/officeDocument/2006/relationships" r:id="rId1"/>
            </a:rPr>
            <a:t> Fellowship Program</a:t>
          </a:r>
          <a:r>
            <a:rPr lang="cs-CZ" dirty="0">
              <a:hlinkClick xmlns:r="http://schemas.openxmlformats.org/officeDocument/2006/relationships" r:id="rId1"/>
            </a:rPr>
            <a:t> (PHD </a:t>
          </a:r>
          <a:r>
            <a:rPr lang="cs-CZ" dirty="0" err="1">
              <a:hlinkClick xmlns:r="http://schemas.openxmlformats.org/officeDocument/2006/relationships" r:id="rId1"/>
            </a:rPr>
            <a:t>students</a:t>
          </a:r>
          <a:r>
            <a:rPr lang="cs-CZ" dirty="0">
              <a:hlinkClick xmlns:r="http://schemas.openxmlformats.org/officeDocument/2006/relationships" r:id="rId1"/>
            </a:rPr>
            <a:t>!)</a:t>
          </a:r>
          <a:br>
            <a:rPr lang="en-US" dirty="0">
              <a:hlinkClick xmlns:r="http://schemas.openxmlformats.org/officeDocument/2006/relationships" r:id="rId1"/>
            </a:rPr>
          </a:br>
          <a:endParaRPr lang="en-US" dirty="0"/>
        </a:p>
      </dgm:t>
    </dgm:pt>
    <dgm:pt modelId="{328B50B7-403E-4A17-A47E-FDCEF64CF5F1}" type="parTrans" cxnId="{3F5B6D80-0413-4818-9F03-9069393881CC}">
      <dgm:prSet/>
      <dgm:spPr/>
      <dgm:t>
        <a:bodyPr/>
        <a:lstStyle/>
        <a:p>
          <a:endParaRPr lang="en-US"/>
        </a:p>
      </dgm:t>
    </dgm:pt>
    <dgm:pt modelId="{DE99FC9C-460B-471D-8C1A-02D7324B8E53}" type="sibTrans" cxnId="{3F5B6D80-0413-4818-9F03-9069393881CC}">
      <dgm:prSet/>
      <dgm:spPr/>
      <dgm:t>
        <a:bodyPr/>
        <a:lstStyle/>
        <a:p>
          <a:endParaRPr lang="en-US"/>
        </a:p>
      </dgm:t>
    </dgm:pt>
    <dgm:pt modelId="{67CFCC8F-394E-4FEA-9478-32BA7D2B365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>
              <a:hlinkClick xmlns:r="http://schemas.openxmlformats.org/officeDocument/2006/relationships" r:id="rId2"/>
            </a:rPr>
            <a:t>DAAD</a:t>
          </a:r>
          <a:r>
            <a:rPr lang="en-US" dirty="0"/>
            <a:t>, </a:t>
          </a:r>
          <a:r>
            <a:rPr lang="en-US" dirty="0">
              <a:hlinkClick xmlns:r="http://schemas.openxmlformats.org/officeDocument/2006/relationships" r:id="rId3"/>
            </a:rPr>
            <a:t>AKTION</a:t>
          </a:r>
          <a:r>
            <a:rPr lang="en-US" dirty="0"/>
            <a:t>,</a:t>
          </a:r>
          <a:r>
            <a:rPr lang="cs-CZ" dirty="0"/>
            <a:t> </a:t>
          </a:r>
          <a:r>
            <a:rPr lang="cs-CZ" dirty="0">
              <a:hlinkClick xmlns:r="http://schemas.openxmlformats.org/officeDocument/2006/relationships" r:id="rId4"/>
            </a:rPr>
            <a:t>DZS/</a:t>
          </a:r>
          <a:r>
            <a:rPr lang="cs-CZ" dirty="0" err="1">
              <a:hlinkClick xmlns:r="http://schemas.openxmlformats.org/officeDocument/2006/relationships" r:id="rId4"/>
            </a:rPr>
            <a:t>AIA</a:t>
          </a:r>
          <a:r>
            <a:rPr lang="cs-CZ" dirty="0">
              <a:hlinkClick xmlns:r="http://schemas.openxmlformats.org/officeDocument/2006/relationships" r:id="rId4"/>
            </a:rPr>
            <a:t> </a:t>
          </a:r>
          <a:r>
            <a:rPr lang="cs-CZ" dirty="0" err="1">
              <a:hlinkClick xmlns:r="http://schemas.openxmlformats.org/officeDocument/2006/relationships" r:id="rId4"/>
            </a:rPr>
            <a:t>offers</a:t>
          </a:r>
          <a:r>
            <a:rPr lang="en-US" dirty="0">
              <a:hlinkClick xmlns:r="http://schemas.openxmlformats.org/officeDocument/2006/relationships" r:id="rId4"/>
            </a:rPr>
            <a:t> </a:t>
          </a:r>
          <a:endParaRPr lang="cs-CZ" dirty="0"/>
        </a:p>
      </dgm:t>
    </dgm:pt>
    <dgm:pt modelId="{DC6199F1-E23B-48BB-B9A7-67BD3EBC5D50}" type="parTrans" cxnId="{CC9A261E-138B-4AA8-A3FA-B32EAD068CDD}">
      <dgm:prSet/>
      <dgm:spPr/>
      <dgm:t>
        <a:bodyPr/>
        <a:lstStyle/>
        <a:p>
          <a:endParaRPr lang="cs-CZ"/>
        </a:p>
      </dgm:t>
    </dgm:pt>
    <dgm:pt modelId="{D414B308-A39B-44E9-803D-8A7877FEC01D}" type="sibTrans" cxnId="{CC9A261E-138B-4AA8-A3FA-B32EAD068CDD}">
      <dgm:prSet/>
      <dgm:spPr/>
      <dgm:t>
        <a:bodyPr/>
        <a:lstStyle/>
        <a:p>
          <a:endParaRPr lang="cs-CZ"/>
        </a:p>
      </dgm:t>
    </dgm:pt>
    <dgm:pt modelId="{7C18E451-0A89-4C21-A333-E8079F280D35}" type="pres">
      <dgm:prSet presAssocID="{8B709596-36F1-4C04-9124-50CD44B751F2}" presName="root" presStyleCnt="0">
        <dgm:presLayoutVars>
          <dgm:dir/>
          <dgm:resizeHandles val="exact"/>
        </dgm:presLayoutVars>
      </dgm:prSet>
      <dgm:spPr/>
    </dgm:pt>
    <dgm:pt modelId="{28C22E4E-094B-4D4B-A542-FACFCE985897}" type="pres">
      <dgm:prSet presAssocID="{58B2F415-5C1A-4C86-AFD7-6CFA5DE2B799}" presName="compNode" presStyleCnt="0"/>
      <dgm:spPr/>
    </dgm:pt>
    <dgm:pt modelId="{EDD8676D-172C-48BF-BB7E-74642D554E90}" type="pres">
      <dgm:prSet presAssocID="{58B2F415-5C1A-4C86-AFD7-6CFA5DE2B799}" presName="iconBgRect" presStyleLbl="bgShp" presStyleIdx="0" presStyleCnt="5"/>
      <dgm:spPr/>
    </dgm:pt>
    <dgm:pt modelId="{66B09E1D-1F86-41D9-BA19-16BB49BA981D}" type="pres">
      <dgm:prSet presAssocID="{58B2F415-5C1A-4C86-AFD7-6CFA5DE2B799}" presName="iconRect" presStyleLbl="node1" presStyleIdx="0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oklad – bedna se souvislou výplní"/>
        </a:ext>
      </dgm:extLst>
    </dgm:pt>
    <dgm:pt modelId="{9B04A4D7-55F8-4E7D-BFE3-2408E1F9BF81}" type="pres">
      <dgm:prSet presAssocID="{58B2F415-5C1A-4C86-AFD7-6CFA5DE2B799}" presName="spaceRect" presStyleCnt="0"/>
      <dgm:spPr/>
    </dgm:pt>
    <dgm:pt modelId="{61FA630D-F368-4D6A-95A4-4F41E01D462D}" type="pres">
      <dgm:prSet presAssocID="{58B2F415-5C1A-4C86-AFD7-6CFA5DE2B799}" presName="textRect" presStyleLbl="revTx" presStyleIdx="0" presStyleCnt="5">
        <dgm:presLayoutVars>
          <dgm:chMax val="1"/>
          <dgm:chPref val="1"/>
        </dgm:presLayoutVars>
      </dgm:prSet>
      <dgm:spPr/>
    </dgm:pt>
    <dgm:pt modelId="{4CF62D9B-FAF0-4942-8AE9-8FC3F61197EC}" type="pres">
      <dgm:prSet presAssocID="{434720E3-3745-4D95-BBE5-5F11476A126A}" presName="sibTrans" presStyleCnt="0"/>
      <dgm:spPr/>
    </dgm:pt>
    <dgm:pt modelId="{3780652B-717A-46D6-AC7A-D8BE872B0F9D}" type="pres">
      <dgm:prSet presAssocID="{E9BD3062-BD26-41D0-881B-A93A01FA6AD5}" presName="compNode" presStyleCnt="0"/>
      <dgm:spPr/>
    </dgm:pt>
    <dgm:pt modelId="{F36ECD0E-B63B-4E3C-B91D-F09705761D97}" type="pres">
      <dgm:prSet presAssocID="{E9BD3062-BD26-41D0-881B-A93A01FA6AD5}" presName="iconBgRect" presStyleLbl="bgShp" presStyleIdx="1" presStyleCnt="5"/>
      <dgm:spPr/>
    </dgm:pt>
    <dgm:pt modelId="{A8FFF754-39CF-49A6-A9D0-5E8F6B6CB612}" type="pres">
      <dgm:prSet presAssocID="{E9BD3062-BD26-41D0-881B-A93A01FA6AD5}" presName="iconRect" presStyleLbl="node1" presStyleIdx="1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asátko – kasička se souvislou výplní"/>
        </a:ext>
      </dgm:extLst>
    </dgm:pt>
    <dgm:pt modelId="{9B389651-E903-41A9-A23A-93A565697163}" type="pres">
      <dgm:prSet presAssocID="{E9BD3062-BD26-41D0-881B-A93A01FA6AD5}" presName="spaceRect" presStyleCnt="0"/>
      <dgm:spPr/>
    </dgm:pt>
    <dgm:pt modelId="{EAE10451-6939-4DF8-AE36-B7091D5EE91E}" type="pres">
      <dgm:prSet presAssocID="{E9BD3062-BD26-41D0-881B-A93A01FA6AD5}" presName="textRect" presStyleLbl="revTx" presStyleIdx="1" presStyleCnt="5">
        <dgm:presLayoutVars>
          <dgm:chMax val="1"/>
          <dgm:chPref val="1"/>
        </dgm:presLayoutVars>
      </dgm:prSet>
      <dgm:spPr/>
    </dgm:pt>
    <dgm:pt modelId="{C4243307-C421-4674-A86E-9DD253717D96}" type="pres">
      <dgm:prSet presAssocID="{9A0A14BE-7DC0-4873-9424-52F9112596FD}" presName="sibTrans" presStyleCnt="0"/>
      <dgm:spPr/>
    </dgm:pt>
    <dgm:pt modelId="{F5146B4A-0A83-4FA6-B928-E99344BC76AA}" type="pres">
      <dgm:prSet presAssocID="{ED27B197-2932-4EF5-8183-166039E6282B}" presName="compNode" presStyleCnt="0"/>
      <dgm:spPr/>
    </dgm:pt>
    <dgm:pt modelId="{A392D432-92FC-416F-AD16-677F6DE6B3BF}" type="pres">
      <dgm:prSet presAssocID="{ED27B197-2932-4EF5-8183-166039E6282B}" presName="iconBgRect" presStyleLbl="bgShp" presStyleIdx="2" presStyleCnt="5"/>
      <dgm:spPr/>
    </dgm:pt>
    <dgm:pt modelId="{9B31EE73-DF51-457E-947A-D46FD02B5309}" type="pres">
      <dgm:prSet presAssocID="{ED27B197-2932-4EF5-8183-166039E6282B}" presName="iconRect" presStyleLbl="node1" presStyleIdx="2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ňka se souvislou výplní"/>
        </a:ext>
      </dgm:extLst>
    </dgm:pt>
    <dgm:pt modelId="{2322D0E9-7BB9-434C-90FA-36568A95E805}" type="pres">
      <dgm:prSet presAssocID="{ED27B197-2932-4EF5-8183-166039E6282B}" presName="spaceRect" presStyleCnt="0"/>
      <dgm:spPr/>
    </dgm:pt>
    <dgm:pt modelId="{6A3FE2B9-B1FF-4F62-9659-E73DB2352655}" type="pres">
      <dgm:prSet presAssocID="{ED27B197-2932-4EF5-8183-166039E6282B}" presName="textRect" presStyleLbl="revTx" presStyleIdx="2" presStyleCnt="5" custScaleX="114769" custScaleY="108251">
        <dgm:presLayoutVars>
          <dgm:chMax val="1"/>
          <dgm:chPref val="1"/>
        </dgm:presLayoutVars>
      </dgm:prSet>
      <dgm:spPr/>
    </dgm:pt>
    <dgm:pt modelId="{4956C734-110D-4B90-8BC4-BB530B609509}" type="pres">
      <dgm:prSet presAssocID="{F30A7D5E-83AD-491A-948E-0596E5B9466B}" presName="sibTrans" presStyleCnt="0"/>
      <dgm:spPr/>
    </dgm:pt>
    <dgm:pt modelId="{EF2664C7-52CF-4080-904D-C5BFFFEFDFBA}" type="pres">
      <dgm:prSet presAssocID="{69910D0B-F4E0-4326-B6D1-176A7AEE88CE}" presName="compNode" presStyleCnt="0"/>
      <dgm:spPr/>
    </dgm:pt>
    <dgm:pt modelId="{583E0DA8-1201-4218-A096-E00F98793BAF}" type="pres">
      <dgm:prSet presAssocID="{69910D0B-F4E0-4326-B6D1-176A7AEE88CE}" presName="iconBgRect" presStyleLbl="bgShp" presStyleIdx="3" presStyleCnt="5"/>
      <dgm:spPr/>
    </dgm:pt>
    <dgm:pt modelId="{6E58AB0F-8027-4D26-B1DE-08AE464EF031}" type="pres">
      <dgm:prSet presAssocID="{69910D0B-F4E0-4326-B6D1-176A7AEE88CE}" presName="iconRect" presStyleLbl="node1" presStyleIdx="3" presStyleCnt="5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Úspěch skupiny se souvislou výplní"/>
        </a:ext>
      </dgm:extLst>
    </dgm:pt>
    <dgm:pt modelId="{672FF234-A6B3-4687-BB33-46B777724086}" type="pres">
      <dgm:prSet presAssocID="{69910D0B-F4E0-4326-B6D1-176A7AEE88CE}" presName="spaceRect" presStyleCnt="0"/>
      <dgm:spPr/>
    </dgm:pt>
    <dgm:pt modelId="{DC81A329-81FE-4536-B6BE-D99E271FD622}" type="pres">
      <dgm:prSet presAssocID="{69910D0B-F4E0-4326-B6D1-176A7AEE88CE}" presName="textRect" presStyleLbl="revTx" presStyleIdx="3" presStyleCnt="5">
        <dgm:presLayoutVars>
          <dgm:chMax val="1"/>
          <dgm:chPref val="1"/>
        </dgm:presLayoutVars>
      </dgm:prSet>
      <dgm:spPr/>
    </dgm:pt>
    <dgm:pt modelId="{686B1C2E-14E7-4911-A233-D98FDC163F3D}" type="pres">
      <dgm:prSet presAssocID="{DE99FC9C-460B-471D-8C1A-02D7324B8E53}" presName="sibTrans" presStyleCnt="0"/>
      <dgm:spPr/>
    </dgm:pt>
    <dgm:pt modelId="{73B6A0ED-8833-4E5F-B72C-9808CBDA5039}" type="pres">
      <dgm:prSet presAssocID="{67CFCC8F-394E-4FEA-9478-32BA7D2B365E}" presName="compNode" presStyleCnt="0"/>
      <dgm:spPr/>
    </dgm:pt>
    <dgm:pt modelId="{57774473-699D-4CD7-AD59-B36CD5D7E4CA}" type="pres">
      <dgm:prSet presAssocID="{67CFCC8F-394E-4FEA-9478-32BA7D2B365E}" presName="iconBgRect" presStyleLbl="bgShp" presStyleIdx="4" presStyleCnt="5"/>
      <dgm:spPr/>
    </dgm:pt>
    <dgm:pt modelId="{5FA0358E-364F-4A93-A5EB-2725197F95F2}" type="pres">
      <dgm:prSet presAssocID="{67CFCC8F-394E-4FEA-9478-32BA7D2B365E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a se souvislou výplní"/>
        </a:ext>
      </dgm:extLst>
    </dgm:pt>
    <dgm:pt modelId="{6B021186-3913-42E6-AAA8-CDBD16C5C8F7}" type="pres">
      <dgm:prSet presAssocID="{67CFCC8F-394E-4FEA-9478-32BA7D2B365E}" presName="spaceRect" presStyleCnt="0"/>
      <dgm:spPr/>
    </dgm:pt>
    <dgm:pt modelId="{25BB7EA4-C2C9-4F3B-864E-ACB7CFA5F159}" type="pres">
      <dgm:prSet presAssocID="{67CFCC8F-394E-4FEA-9478-32BA7D2B365E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2114F511-6820-45BE-98E0-2C8AF7483223}" type="presOf" srcId="{67CFCC8F-394E-4FEA-9478-32BA7D2B365E}" destId="{25BB7EA4-C2C9-4F3B-864E-ACB7CFA5F159}" srcOrd="0" destOrd="0" presId="urn:microsoft.com/office/officeart/2018/5/layout/IconCircleLabelList"/>
    <dgm:cxn modelId="{CC9A261E-138B-4AA8-A3FA-B32EAD068CDD}" srcId="{8B709596-36F1-4C04-9124-50CD44B751F2}" destId="{67CFCC8F-394E-4FEA-9478-32BA7D2B365E}" srcOrd="4" destOrd="0" parTransId="{DC6199F1-E23B-48BB-B9A7-67BD3EBC5D50}" sibTransId="{D414B308-A39B-44E9-803D-8A7877FEC01D}"/>
    <dgm:cxn modelId="{2449C322-6455-4513-AA39-F811B12F598C}" type="presOf" srcId="{58B2F415-5C1A-4C86-AFD7-6CFA5DE2B799}" destId="{61FA630D-F368-4D6A-95A4-4F41E01D462D}" srcOrd="0" destOrd="0" presId="urn:microsoft.com/office/officeart/2018/5/layout/IconCircleLabelList"/>
    <dgm:cxn modelId="{6F133724-A326-490A-B521-C33DB5794948}" type="presOf" srcId="{E9BD3062-BD26-41D0-881B-A93A01FA6AD5}" destId="{EAE10451-6939-4DF8-AE36-B7091D5EE91E}" srcOrd="0" destOrd="0" presId="urn:microsoft.com/office/officeart/2018/5/layout/IconCircleLabelList"/>
    <dgm:cxn modelId="{70355C2D-B6F8-46A9-9BEA-B90533C9DB63}" type="presOf" srcId="{8B709596-36F1-4C04-9124-50CD44B751F2}" destId="{7C18E451-0A89-4C21-A333-E8079F280D35}" srcOrd="0" destOrd="0" presId="urn:microsoft.com/office/officeart/2018/5/layout/IconCircleLabelList"/>
    <dgm:cxn modelId="{2FD64E5F-B0FE-4A69-A44A-BA143AD9B654}" srcId="{8B709596-36F1-4C04-9124-50CD44B751F2}" destId="{E9BD3062-BD26-41D0-881B-A93A01FA6AD5}" srcOrd="1" destOrd="0" parTransId="{75F34806-2936-40EE-BA2E-8F9C96D37412}" sibTransId="{9A0A14BE-7DC0-4873-9424-52F9112596FD}"/>
    <dgm:cxn modelId="{3F5B6D80-0413-4818-9F03-9069393881CC}" srcId="{8B709596-36F1-4C04-9124-50CD44B751F2}" destId="{69910D0B-F4E0-4326-B6D1-176A7AEE88CE}" srcOrd="3" destOrd="0" parTransId="{328B50B7-403E-4A17-A47E-FDCEF64CF5F1}" sibTransId="{DE99FC9C-460B-471D-8C1A-02D7324B8E53}"/>
    <dgm:cxn modelId="{88DF7992-461F-4E92-BCA6-549E9434014D}" type="presOf" srcId="{ED27B197-2932-4EF5-8183-166039E6282B}" destId="{6A3FE2B9-B1FF-4F62-9659-E73DB2352655}" srcOrd="0" destOrd="0" presId="urn:microsoft.com/office/officeart/2018/5/layout/IconCircleLabelList"/>
    <dgm:cxn modelId="{273F3AAD-1C57-4B59-A67C-9E17894BF82B}" srcId="{8B709596-36F1-4C04-9124-50CD44B751F2}" destId="{58B2F415-5C1A-4C86-AFD7-6CFA5DE2B799}" srcOrd="0" destOrd="0" parTransId="{77D7DE8A-2131-44FD-829C-D79D84781C4D}" sibTransId="{434720E3-3745-4D95-BBE5-5F11476A126A}"/>
    <dgm:cxn modelId="{B2BD54CD-1376-4A6B-9570-90ED3F936B40}" srcId="{8B709596-36F1-4C04-9124-50CD44B751F2}" destId="{ED27B197-2932-4EF5-8183-166039E6282B}" srcOrd="2" destOrd="0" parTransId="{07CAC19A-4720-4D55-B165-4B3C85C12DC0}" sibTransId="{F30A7D5E-83AD-491A-948E-0596E5B9466B}"/>
    <dgm:cxn modelId="{6AE6CCF9-D079-44CE-A987-4568948E1C2C}" type="presOf" srcId="{69910D0B-F4E0-4326-B6D1-176A7AEE88CE}" destId="{DC81A329-81FE-4536-B6BE-D99E271FD622}" srcOrd="0" destOrd="0" presId="urn:microsoft.com/office/officeart/2018/5/layout/IconCircleLabelList"/>
    <dgm:cxn modelId="{CEE29289-5B19-4A50-890F-CA8A6872C84B}" type="presParOf" srcId="{7C18E451-0A89-4C21-A333-E8079F280D35}" destId="{28C22E4E-094B-4D4B-A542-FACFCE985897}" srcOrd="0" destOrd="0" presId="urn:microsoft.com/office/officeart/2018/5/layout/IconCircleLabelList"/>
    <dgm:cxn modelId="{97B7DAE3-1E0D-4BE2-A7D7-3CA72DA39E16}" type="presParOf" srcId="{28C22E4E-094B-4D4B-A542-FACFCE985897}" destId="{EDD8676D-172C-48BF-BB7E-74642D554E90}" srcOrd="0" destOrd="0" presId="urn:microsoft.com/office/officeart/2018/5/layout/IconCircleLabelList"/>
    <dgm:cxn modelId="{76F7A660-949C-4B5E-900B-2425E013DA52}" type="presParOf" srcId="{28C22E4E-094B-4D4B-A542-FACFCE985897}" destId="{66B09E1D-1F86-41D9-BA19-16BB49BA981D}" srcOrd="1" destOrd="0" presId="urn:microsoft.com/office/officeart/2018/5/layout/IconCircleLabelList"/>
    <dgm:cxn modelId="{A9E9437F-D486-4AD4-88FB-076528EB8CB9}" type="presParOf" srcId="{28C22E4E-094B-4D4B-A542-FACFCE985897}" destId="{9B04A4D7-55F8-4E7D-BFE3-2408E1F9BF81}" srcOrd="2" destOrd="0" presId="urn:microsoft.com/office/officeart/2018/5/layout/IconCircleLabelList"/>
    <dgm:cxn modelId="{0E1ABDEB-CF0F-4EFB-8687-08F9EA5E5304}" type="presParOf" srcId="{28C22E4E-094B-4D4B-A542-FACFCE985897}" destId="{61FA630D-F368-4D6A-95A4-4F41E01D462D}" srcOrd="3" destOrd="0" presId="urn:microsoft.com/office/officeart/2018/5/layout/IconCircleLabelList"/>
    <dgm:cxn modelId="{AA6CD5B8-6424-42F2-BA90-CFE804424A10}" type="presParOf" srcId="{7C18E451-0A89-4C21-A333-E8079F280D35}" destId="{4CF62D9B-FAF0-4942-8AE9-8FC3F61197EC}" srcOrd="1" destOrd="0" presId="urn:microsoft.com/office/officeart/2018/5/layout/IconCircleLabelList"/>
    <dgm:cxn modelId="{B682BF90-F0DC-47CE-B05C-80E9F223ACCD}" type="presParOf" srcId="{7C18E451-0A89-4C21-A333-E8079F280D35}" destId="{3780652B-717A-46D6-AC7A-D8BE872B0F9D}" srcOrd="2" destOrd="0" presId="urn:microsoft.com/office/officeart/2018/5/layout/IconCircleLabelList"/>
    <dgm:cxn modelId="{51EA7674-9F2D-4DB1-8A1F-7928449EDF7D}" type="presParOf" srcId="{3780652B-717A-46D6-AC7A-D8BE872B0F9D}" destId="{F36ECD0E-B63B-4E3C-B91D-F09705761D97}" srcOrd="0" destOrd="0" presId="urn:microsoft.com/office/officeart/2018/5/layout/IconCircleLabelList"/>
    <dgm:cxn modelId="{E2AD342C-2792-4C53-A6DB-1DBDF5A59BC5}" type="presParOf" srcId="{3780652B-717A-46D6-AC7A-D8BE872B0F9D}" destId="{A8FFF754-39CF-49A6-A9D0-5E8F6B6CB612}" srcOrd="1" destOrd="0" presId="urn:microsoft.com/office/officeart/2018/5/layout/IconCircleLabelList"/>
    <dgm:cxn modelId="{794109BB-FCE5-4C57-B0AC-945474920B70}" type="presParOf" srcId="{3780652B-717A-46D6-AC7A-D8BE872B0F9D}" destId="{9B389651-E903-41A9-A23A-93A565697163}" srcOrd="2" destOrd="0" presId="urn:microsoft.com/office/officeart/2018/5/layout/IconCircleLabelList"/>
    <dgm:cxn modelId="{90201473-055C-4D52-9ED4-88BE693D56BC}" type="presParOf" srcId="{3780652B-717A-46D6-AC7A-D8BE872B0F9D}" destId="{EAE10451-6939-4DF8-AE36-B7091D5EE91E}" srcOrd="3" destOrd="0" presId="urn:microsoft.com/office/officeart/2018/5/layout/IconCircleLabelList"/>
    <dgm:cxn modelId="{6E092476-7794-4136-96B9-620AE5B9B170}" type="presParOf" srcId="{7C18E451-0A89-4C21-A333-E8079F280D35}" destId="{C4243307-C421-4674-A86E-9DD253717D96}" srcOrd="3" destOrd="0" presId="urn:microsoft.com/office/officeart/2018/5/layout/IconCircleLabelList"/>
    <dgm:cxn modelId="{213994AF-A3D4-4AC6-96E9-8C83BF73F94D}" type="presParOf" srcId="{7C18E451-0A89-4C21-A333-E8079F280D35}" destId="{F5146B4A-0A83-4FA6-B928-E99344BC76AA}" srcOrd="4" destOrd="0" presId="urn:microsoft.com/office/officeart/2018/5/layout/IconCircleLabelList"/>
    <dgm:cxn modelId="{8E85C234-635A-41FB-8B80-8F768FD40AD5}" type="presParOf" srcId="{F5146B4A-0A83-4FA6-B928-E99344BC76AA}" destId="{A392D432-92FC-416F-AD16-677F6DE6B3BF}" srcOrd="0" destOrd="0" presId="urn:microsoft.com/office/officeart/2018/5/layout/IconCircleLabelList"/>
    <dgm:cxn modelId="{290891F3-CB2F-4AF3-AACA-4F3FD6A67E6B}" type="presParOf" srcId="{F5146B4A-0A83-4FA6-B928-E99344BC76AA}" destId="{9B31EE73-DF51-457E-947A-D46FD02B5309}" srcOrd="1" destOrd="0" presId="urn:microsoft.com/office/officeart/2018/5/layout/IconCircleLabelList"/>
    <dgm:cxn modelId="{AA86680D-63D3-4E0A-9AD7-C298646C6F80}" type="presParOf" srcId="{F5146B4A-0A83-4FA6-B928-E99344BC76AA}" destId="{2322D0E9-7BB9-434C-90FA-36568A95E805}" srcOrd="2" destOrd="0" presId="urn:microsoft.com/office/officeart/2018/5/layout/IconCircleLabelList"/>
    <dgm:cxn modelId="{94FD6FA1-A96B-411F-97B4-172B8878BAA5}" type="presParOf" srcId="{F5146B4A-0A83-4FA6-B928-E99344BC76AA}" destId="{6A3FE2B9-B1FF-4F62-9659-E73DB2352655}" srcOrd="3" destOrd="0" presId="urn:microsoft.com/office/officeart/2018/5/layout/IconCircleLabelList"/>
    <dgm:cxn modelId="{7D4CCE89-F796-48B6-BC46-FFED7547E616}" type="presParOf" srcId="{7C18E451-0A89-4C21-A333-E8079F280D35}" destId="{4956C734-110D-4B90-8BC4-BB530B609509}" srcOrd="5" destOrd="0" presId="urn:microsoft.com/office/officeart/2018/5/layout/IconCircleLabelList"/>
    <dgm:cxn modelId="{ED03F73D-0462-4309-A707-287A4A6780CC}" type="presParOf" srcId="{7C18E451-0A89-4C21-A333-E8079F280D35}" destId="{EF2664C7-52CF-4080-904D-C5BFFFEFDFBA}" srcOrd="6" destOrd="0" presId="urn:microsoft.com/office/officeart/2018/5/layout/IconCircleLabelList"/>
    <dgm:cxn modelId="{C603B630-7229-4FA1-865A-81E124034600}" type="presParOf" srcId="{EF2664C7-52CF-4080-904D-C5BFFFEFDFBA}" destId="{583E0DA8-1201-4218-A096-E00F98793BAF}" srcOrd="0" destOrd="0" presId="urn:microsoft.com/office/officeart/2018/5/layout/IconCircleLabelList"/>
    <dgm:cxn modelId="{5ADF1EBD-8169-4878-AEFE-BAD35AECB347}" type="presParOf" srcId="{EF2664C7-52CF-4080-904D-C5BFFFEFDFBA}" destId="{6E58AB0F-8027-4D26-B1DE-08AE464EF031}" srcOrd="1" destOrd="0" presId="urn:microsoft.com/office/officeart/2018/5/layout/IconCircleLabelList"/>
    <dgm:cxn modelId="{902ADA71-03C3-48E1-BE90-64EB0D42AD54}" type="presParOf" srcId="{EF2664C7-52CF-4080-904D-C5BFFFEFDFBA}" destId="{672FF234-A6B3-4687-BB33-46B777724086}" srcOrd="2" destOrd="0" presId="urn:microsoft.com/office/officeart/2018/5/layout/IconCircleLabelList"/>
    <dgm:cxn modelId="{49744D89-F497-44D5-8503-64A29DBD6AA8}" type="presParOf" srcId="{EF2664C7-52CF-4080-904D-C5BFFFEFDFBA}" destId="{DC81A329-81FE-4536-B6BE-D99E271FD622}" srcOrd="3" destOrd="0" presId="urn:microsoft.com/office/officeart/2018/5/layout/IconCircleLabelList"/>
    <dgm:cxn modelId="{E3777238-7228-45B5-B22D-10B60DAED0EB}" type="presParOf" srcId="{7C18E451-0A89-4C21-A333-E8079F280D35}" destId="{686B1C2E-14E7-4911-A233-D98FDC163F3D}" srcOrd="7" destOrd="0" presId="urn:microsoft.com/office/officeart/2018/5/layout/IconCircleLabelList"/>
    <dgm:cxn modelId="{C6A1FB9E-84C5-4462-8F01-427291D8DC95}" type="presParOf" srcId="{7C18E451-0A89-4C21-A333-E8079F280D35}" destId="{73B6A0ED-8833-4E5F-B72C-9808CBDA5039}" srcOrd="8" destOrd="0" presId="urn:microsoft.com/office/officeart/2018/5/layout/IconCircleLabelList"/>
    <dgm:cxn modelId="{8E84D2E0-0A78-4282-B8D2-A7690F6D7433}" type="presParOf" srcId="{73B6A0ED-8833-4E5F-B72C-9808CBDA5039}" destId="{57774473-699D-4CD7-AD59-B36CD5D7E4CA}" srcOrd="0" destOrd="0" presId="urn:microsoft.com/office/officeart/2018/5/layout/IconCircleLabelList"/>
    <dgm:cxn modelId="{468FB822-4F54-4E38-9C92-CBDBC5CB7F9E}" type="presParOf" srcId="{73B6A0ED-8833-4E5F-B72C-9808CBDA5039}" destId="{5FA0358E-364F-4A93-A5EB-2725197F95F2}" srcOrd="1" destOrd="0" presId="urn:microsoft.com/office/officeart/2018/5/layout/IconCircleLabelList"/>
    <dgm:cxn modelId="{E4C1DF05-1AF3-4CD0-A8EF-C6818EF9C1BD}" type="presParOf" srcId="{73B6A0ED-8833-4E5F-B72C-9808CBDA5039}" destId="{6B021186-3913-42E6-AAA8-CDBD16C5C8F7}" srcOrd="2" destOrd="0" presId="urn:microsoft.com/office/officeart/2018/5/layout/IconCircleLabelList"/>
    <dgm:cxn modelId="{6FCD74C4-9FA8-4226-B133-0DF4995832B8}" type="presParOf" srcId="{73B6A0ED-8833-4E5F-B72C-9808CBDA5039}" destId="{25BB7EA4-C2C9-4F3B-864E-ACB7CFA5F159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774B688-7DC2-4289-A647-280833CD9597}" type="doc">
      <dgm:prSet loTypeId="urn:microsoft.com/office/officeart/2018/5/layout/IconCircleLabelList" loCatId="icon" qsTypeId="urn:microsoft.com/office/officeart/2005/8/quickstyle/simple1#10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07C8360-EF1B-4123-8DA0-4544CBB27EB4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b="1" dirty="0"/>
            <a:t>Office for Doctoral Studies, Quality, Academic Affairs and Internationalization</a:t>
          </a:r>
          <a:br>
            <a:rPr lang="cs-CZ" b="1" dirty="0"/>
          </a:br>
          <a:r>
            <a:rPr lang="cs-CZ" b="1" dirty="0"/>
            <a:t>A: </a:t>
          </a:r>
          <a:r>
            <a:rPr lang="cs-CZ" dirty="0"/>
            <a:t>Kotlářská 2, </a:t>
          </a:r>
          <a:r>
            <a:rPr lang="cs-CZ" dirty="0" err="1"/>
            <a:t>building</a:t>
          </a:r>
          <a:r>
            <a:rPr lang="cs-CZ" dirty="0"/>
            <a:t> 1,  </a:t>
          </a:r>
          <a:r>
            <a:rPr lang="cs-CZ" dirty="0" err="1"/>
            <a:t>room</a:t>
          </a:r>
          <a:r>
            <a:rPr lang="cs-CZ" dirty="0"/>
            <a:t> </a:t>
          </a:r>
          <a:r>
            <a:rPr lang="cs-CZ" dirty="0">
              <a:hlinkClick xmlns:r="http://schemas.openxmlformats.org/officeDocument/2006/relationships" r:id="rId1"/>
            </a:rPr>
            <a:t>01006</a:t>
          </a:r>
          <a:r>
            <a:rPr lang="cs-CZ" dirty="0"/>
            <a:t> </a:t>
          </a:r>
          <a:br>
            <a:rPr lang="cs-CZ" dirty="0"/>
          </a:br>
          <a:r>
            <a:rPr lang="cs-CZ" dirty="0"/>
            <a:t> </a:t>
          </a:r>
          <a:endParaRPr lang="en-US" dirty="0"/>
        </a:p>
      </dgm:t>
    </dgm:pt>
    <dgm:pt modelId="{137D981B-3A85-44B6-8EBD-BEEDC25C54BD}" type="parTrans" cxnId="{72FCC62C-CDB5-4694-9393-65B86B25AEB4}">
      <dgm:prSet/>
      <dgm:spPr/>
      <dgm:t>
        <a:bodyPr/>
        <a:lstStyle/>
        <a:p>
          <a:endParaRPr lang="en-US"/>
        </a:p>
      </dgm:t>
    </dgm:pt>
    <dgm:pt modelId="{8B3C2C07-90EE-4922-96A2-2D9763AF942C}" type="sibTrans" cxnId="{72FCC62C-CDB5-4694-9393-65B86B25AEB4}">
      <dgm:prSet/>
      <dgm:spPr/>
      <dgm:t>
        <a:bodyPr/>
        <a:lstStyle/>
        <a:p>
          <a:endParaRPr lang="en-US"/>
        </a:p>
      </dgm:t>
    </dgm:pt>
    <dgm:pt modelId="{1120ACD3-72AB-48DA-A241-DC54C4AD0758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cs-CZ"/>
            <a:t>Common email: </a:t>
          </a:r>
          <a:r>
            <a:rPr lang="cs-CZ" u="sng"/>
            <a:t>int@sci.muni.cz</a:t>
          </a:r>
          <a:r>
            <a:rPr lang="cs-CZ"/>
            <a:t>	</a:t>
          </a:r>
          <a:endParaRPr lang="en-US"/>
        </a:p>
      </dgm:t>
    </dgm:pt>
    <dgm:pt modelId="{B8D17648-64B4-4F47-ACB8-05659F2C4D1C}" type="parTrans" cxnId="{3F1AC400-8F86-4D14-9E03-61D3B702D26D}">
      <dgm:prSet/>
      <dgm:spPr/>
      <dgm:t>
        <a:bodyPr/>
        <a:lstStyle/>
        <a:p>
          <a:endParaRPr lang="en-US"/>
        </a:p>
      </dgm:t>
    </dgm:pt>
    <dgm:pt modelId="{8774D743-5030-45EE-B3C4-0837A0C6BFF8}" type="sibTrans" cxnId="{3F1AC400-8F86-4D14-9E03-61D3B702D26D}">
      <dgm:prSet/>
      <dgm:spPr/>
      <dgm:t>
        <a:bodyPr/>
        <a:lstStyle/>
        <a:p>
          <a:endParaRPr lang="en-US"/>
        </a:p>
      </dgm:t>
    </dgm:pt>
    <dgm:pt modelId="{879FD3A6-A95D-4ABB-A32D-1A4FB7E94DE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endParaRPr lang="cs-CZ" dirty="0"/>
        </a:p>
        <a:p>
          <a:pPr>
            <a:lnSpc>
              <a:spcPct val="100000"/>
            </a:lnSpc>
            <a:defRPr cap="all"/>
          </a:pPr>
          <a:r>
            <a:rPr lang="cs-CZ" dirty="0"/>
            <a:t>Kristýna Bajgarová: bajgarova@sci.muni.cz</a:t>
          </a:r>
          <a:br>
            <a:rPr lang="cs-CZ" u="sng" dirty="0"/>
          </a:br>
          <a:r>
            <a:rPr lang="cs-CZ" u="sng" dirty="0"/>
            <a:t>549 49 5051</a:t>
          </a:r>
          <a:endParaRPr lang="en-US" dirty="0"/>
        </a:p>
      </dgm:t>
    </dgm:pt>
    <dgm:pt modelId="{BF43FF85-41C5-4225-9164-6AB544D14977}" type="parTrans" cxnId="{8487AC7C-A71D-4ADA-ADD6-884D46E554AF}">
      <dgm:prSet/>
      <dgm:spPr/>
      <dgm:t>
        <a:bodyPr/>
        <a:lstStyle/>
        <a:p>
          <a:endParaRPr lang="en-US"/>
        </a:p>
      </dgm:t>
    </dgm:pt>
    <dgm:pt modelId="{2888A4EB-9018-45B3-BF28-E9470EC1619E}" type="sibTrans" cxnId="{8487AC7C-A71D-4ADA-ADD6-884D46E554AF}">
      <dgm:prSet/>
      <dgm:spPr/>
      <dgm:t>
        <a:bodyPr/>
        <a:lstStyle/>
        <a:p>
          <a:endParaRPr lang="en-US"/>
        </a:p>
      </dgm:t>
    </dgm:pt>
    <dgm:pt modelId="{A84D3F74-9D35-475F-8D44-C058834C03FB}" type="pres">
      <dgm:prSet presAssocID="{8774B688-7DC2-4289-A647-280833CD9597}" presName="root" presStyleCnt="0">
        <dgm:presLayoutVars>
          <dgm:dir/>
          <dgm:resizeHandles val="exact"/>
        </dgm:presLayoutVars>
      </dgm:prSet>
      <dgm:spPr/>
    </dgm:pt>
    <dgm:pt modelId="{DFF516A9-087C-4E0B-836E-D7A6EF6DFD94}" type="pres">
      <dgm:prSet presAssocID="{407C8360-EF1B-4123-8DA0-4544CBB27EB4}" presName="compNode" presStyleCnt="0"/>
      <dgm:spPr/>
    </dgm:pt>
    <dgm:pt modelId="{96C6A6B3-146A-4DAC-AE64-E94135DC8E26}" type="pres">
      <dgm:prSet presAssocID="{407C8360-EF1B-4123-8DA0-4544CBB27EB4}" presName="iconBgRect" presStyleLbl="bgShp" presStyleIdx="0" presStyleCnt="3"/>
      <dgm:spPr/>
    </dgm:pt>
    <dgm:pt modelId="{409D9398-1106-4465-8228-0D8CA8CA36F2}" type="pres">
      <dgm:prSet presAssocID="{407C8360-EF1B-4123-8DA0-4544CBB27EB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AE867F30-989A-42B0-BBCA-5940BEF67B1B}" type="pres">
      <dgm:prSet presAssocID="{407C8360-EF1B-4123-8DA0-4544CBB27EB4}" presName="spaceRect" presStyleCnt="0"/>
      <dgm:spPr/>
    </dgm:pt>
    <dgm:pt modelId="{79DD811E-B3D8-40F9-874E-C4B99F8FCEBB}" type="pres">
      <dgm:prSet presAssocID="{407C8360-EF1B-4123-8DA0-4544CBB27EB4}" presName="textRect" presStyleLbl="revTx" presStyleIdx="0" presStyleCnt="3">
        <dgm:presLayoutVars>
          <dgm:chMax val="1"/>
          <dgm:chPref val="1"/>
        </dgm:presLayoutVars>
      </dgm:prSet>
      <dgm:spPr/>
    </dgm:pt>
    <dgm:pt modelId="{4D33814A-A190-41E5-BD97-BF28643CC42F}" type="pres">
      <dgm:prSet presAssocID="{8B3C2C07-90EE-4922-96A2-2D9763AF942C}" presName="sibTrans" presStyleCnt="0"/>
      <dgm:spPr/>
    </dgm:pt>
    <dgm:pt modelId="{4CF10BF8-C7D4-4395-B66B-031D13DA200E}" type="pres">
      <dgm:prSet presAssocID="{1120ACD3-72AB-48DA-A241-DC54C4AD0758}" presName="compNode" presStyleCnt="0"/>
      <dgm:spPr/>
    </dgm:pt>
    <dgm:pt modelId="{83BD0A2B-6D97-4045-9BEB-6F012981AD57}" type="pres">
      <dgm:prSet presAssocID="{1120ACD3-72AB-48DA-A241-DC54C4AD0758}" presName="iconBgRect" presStyleLbl="bgShp" presStyleIdx="1" presStyleCnt="3"/>
      <dgm:spPr/>
    </dgm:pt>
    <dgm:pt modelId="{6B022176-A37E-46E6-ABE7-EBE581CFC0A4}" type="pres">
      <dgm:prSet presAssocID="{1120ACD3-72AB-48DA-A241-DC54C4AD075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-mail"/>
        </a:ext>
      </dgm:extLst>
    </dgm:pt>
    <dgm:pt modelId="{EAE89DB4-F6B5-47E8-9087-76A9292AE914}" type="pres">
      <dgm:prSet presAssocID="{1120ACD3-72AB-48DA-A241-DC54C4AD0758}" presName="spaceRect" presStyleCnt="0"/>
      <dgm:spPr/>
    </dgm:pt>
    <dgm:pt modelId="{E269EAF2-AEEA-493F-9313-7256E631D394}" type="pres">
      <dgm:prSet presAssocID="{1120ACD3-72AB-48DA-A241-DC54C4AD0758}" presName="textRect" presStyleLbl="revTx" presStyleIdx="1" presStyleCnt="3">
        <dgm:presLayoutVars>
          <dgm:chMax val="1"/>
          <dgm:chPref val="1"/>
        </dgm:presLayoutVars>
      </dgm:prSet>
      <dgm:spPr/>
    </dgm:pt>
    <dgm:pt modelId="{F768822F-2797-4748-B840-A61E6B0009BA}" type="pres">
      <dgm:prSet presAssocID="{8774D743-5030-45EE-B3C4-0837A0C6BFF8}" presName="sibTrans" presStyleCnt="0"/>
      <dgm:spPr/>
    </dgm:pt>
    <dgm:pt modelId="{3D59557B-9407-4E34-9686-21A102750540}" type="pres">
      <dgm:prSet presAssocID="{879FD3A6-A95D-4ABB-A32D-1A4FB7E94DEE}" presName="compNode" presStyleCnt="0"/>
      <dgm:spPr/>
    </dgm:pt>
    <dgm:pt modelId="{BAFFDA69-072A-47BA-9A1E-8DBB353792E2}" type="pres">
      <dgm:prSet presAssocID="{879FD3A6-A95D-4ABB-A32D-1A4FB7E94DEE}" presName="iconBgRect" presStyleLbl="bgShp" presStyleIdx="2" presStyleCnt="3"/>
      <dgm:spPr/>
    </dgm:pt>
    <dgm:pt modelId="{00F6F513-016D-47D8-AC11-39104EAEA3D6}" type="pres">
      <dgm:prSet presAssocID="{879FD3A6-A95D-4ABB-A32D-1A4FB7E94DEE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bálka"/>
        </a:ext>
      </dgm:extLst>
    </dgm:pt>
    <dgm:pt modelId="{8BBD4F04-BB46-4032-844E-C7ABF9D8C4C6}" type="pres">
      <dgm:prSet presAssocID="{879FD3A6-A95D-4ABB-A32D-1A4FB7E94DEE}" presName="spaceRect" presStyleCnt="0"/>
      <dgm:spPr/>
    </dgm:pt>
    <dgm:pt modelId="{B7161990-E58E-4F4E-847D-C5C3F433E9DE}" type="pres">
      <dgm:prSet presAssocID="{879FD3A6-A95D-4ABB-A32D-1A4FB7E94DEE}" presName="textRect" presStyleLbl="revTx" presStyleIdx="2" presStyleCnt="3" custLinFactNeighborX="-1704" custLinFactNeighborY="-29953">
        <dgm:presLayoutVars>
          <dgm:chMax val="1"/>
          <dgm:chPref val="1"/>
        </dgm:presLayoutVars>
      </dgm:prSet>
      <dgm:spPr/>
    </dgm:pt>
  </dgm:ptLst>
  <dgm:cxnLst>
    <dgm:cxn modelId="{3F1AC400-8F86-4D14-9E03-61D3B702D26D}" srcId="{8774B688-7DC2-4289-A647-280833CD9597}" destId="{1120ACD3-72AB-48DA-A241-DC54C4AD0758}" srcOrd="1" destOrd="0" parTransId="{B8D17648-64B4-4F47-ACB8-05659F2C4D1C}" sibTransId="{8774D743-5030-45EE-B3C4-0837A0C6BFF8}"/>
    <dgm:cxn modelId="{47A3F427-A925-4D9E-99BA-640F35538E5E}" type="presOf" srcId="{1120ACD3-72AB-48DA-A241-DC54C4AD0758}" destId="{E269EAF2-AEEA-493F-9313-7256E631D394}" srcOrd="0" destOrd="0" presId="urn:microsoft.com/office/officeart/2018/5/layout/IconCircleLabelList"/>
    <dgm:cxn modelId="{72FCC62C-CDB5-4694-9393-65B86B25AEB4}" srcId="{8774B688-7DC2-4289-A647-280833CD9597}" destId="{407C8360-EF1B-4123-8DA0-4544CBB27EB4}" srcOrd="0" destOrd="0" parTransId="{137D981B-3A85-44B6-8EBD-BEEDC25C54BD}" sibTransId="{8B3C2C07-90EE-4922-96A2-2D9763AF942C}"/>
    <dgm:cxn modelId="{8487AC7C-A71D-4ADA-ADD6-884D46E554AF}" srcId="{8774B688-7DC2-4289-A647-280833CD9597}" destId="{879FD3A6-A95D-4ABB-A32D-1A4FB7E94DEE}" srcOrd="2" destOrd="0" parTransId="{BF43FF85-41C5-4225-9164-6AB544D14977}" sibTransId="{2888A4EB-9018-45B3-BF28-E9470EC1619E}"/>
    <dgm:cxn modelId="{01B2EA94-EFE7-44EE-9A77-F6D45E63497F}" type="presOf" srcId="{8774B688-7DC2-4289-A647-280833CD9597}" destId="{A84D3F74-9D35-475F-8D44-C058834C03FB}" srcOrd="0" destOrd="0" presId="urn:microsoft.com/office/officeart/2018/5/layout/IconCircleLabelList"/>
    <dgm:cxn modelId="{690FBDC4-3500-4DD3-8232-2345515287C3}" type="presOf" srcId="{407C8360-EF1B-4123-8DA0-4544CBB27EB4}" destId="{79DD811E-B3D8-40F9-874E-C4B99F8FCEBB}" srcOrd="0" destOrd="0" presId="urn:microsoft.com/office/officeart/2018/5/layout/IconCircleLabelList"/>
    <dgm:cxn modelId="{CEC2FAE3-B7C1-478F-B9AF-D076EAE9C0CA}" type="presOf" srcId="{879FD3A6-A95D-4ABB-A32D-1A4FB7E94DEE}" destId="{B7161990-E58E-4F4E-847D-C5C3F433E9DE}" srcOrd="0" destOrd="0" presId="urn:microsoft.com/office/officeart/2018/5/layout/IconCircleLabelList"/>
    <dgm:cxn modelId="{5849EA39-94E9-4501-B57F-F6B5F490AF94}" type="presParOf" srcId="{A84D3F74-9D35-475F-8D44-C058834C03FB}" destId="{DFF516A9-087C-4E0B-836E-D7A6EF6DFD94}" srcOrd="0" destOrd="0" presId="urn:microsoft.com/office/officeart/2018/5/layout/IconCircleLabelList"/>
    <dgm:cxn modelId="{CD352D76-D4D2-40A6-BC71-51AB01D8EDCB}" type="presParOf" srcId="{DFF516A9-087C-4E0B-836E-D7A6EF6DFD94}" destId="{96C6A6B3-146A-4DAC-AE64-E94135DC8E26}" srcOrd="0" destOrd="0" presId="urn:microsoft.com/office/officeart/2018/5/layout/IconCircleLabelList"/>
    <dgm:cxn modelId="{30EEB09F-D6A2-4BA5-A5E5-549AD17B17AF}" type="presParOf" srcId="{DFF516A9-087C-4E0B-836E-D7A6EF6DFD94}" destId="{409D9398-1106-4465-8228-0D8CA8CA36F2}" srcOrd="1" destOrd="0" presId="urn:microsoft.com/office/officeart/2018/5/layout/IconCircleLabelList"/>
    <dgm:cxn modelId="{838C89B2-982C-4D03-8F75-D98C5E68B32A}" type="presParOf" srcId="{DFF516A9-087C-4E0B-836E-D7A6EF6DFD94}" destId="{AE867F30-989A-42B0-BBCA-5940BEF67B1B}" srcOrd="2" destOrd="0" presId="urn:microsoft.com/office/officeart/2018/5/layout/IconCircleLabelList"/>
    <dgm:cxn modelId="{1E4CD89D-40EA-4833-A751-CCA5162BF4BB}" type="presParOf" srcId="{DFF516A9-087C-4E0B-836E-D7A6EF6DFD94}" destId="{79DD811E-B3D8-40F9-874E-C4B99F8FCEBB}" srcOrd="3" destOrd="0" presId="urn:microsoft.com/office/officeart/2018/5/layout/IconCircleLabelList"/>
    <dgm:cxn modelId="{8FF874EB-A698-4856-BAEA-E818D539BDC2}" type="presParOf" srcId="{A84D3F74-9D35-475F-8D44-C058834C03FB}" destId="{4D33814A-A190-41E5-BD97-BF28643CC42F}" srcOrd="1" destOrd="0" presId="urn:microsoft.com/office/officeart/2018/5/layout/IconCircleLabelList"/>
    <dgm:cxn modelId="{CD0E130C-D3DB-4647-9D58-56C1041A1AB5}" type="presParOf" srcId="{A84D3F74-9D35-475F-8D44-C058834C03FB}" destId="{4CF10BF8-C7D4-4395-B66B-031D13DA200E}" srcOrd="2" destOrd="0" presId="urn:microsoft.com/office/officeart/2018/5/layout/IconCircleLabelList"/>
    <dgm:cxn modelId="{51A088AB-7ED0-4FA2-BC2D-94CEE566567A}" type="presParOf" srcId="{4CF10BF8-C7D4-4395-B66B-031D13DA200E}" destId="{83BD0A2B-6D97-4045-9BEB-6F012981AD57}" srcOrd="0" destOrd="0" presId="urn:microsoft.com/office/officeart/2018/5/layout/IconCircleLabelList"/>
    <dgm:cxn modelId="{66376BAF-DBA5-462B-9DF5-A26425DD9DAC}" type="presParOf" srcId="{4CF10BF8-C7D4-4395-B66B-031D13DA200E}" destId="{6B022176-A37E-46E6-ABE7-EBE581CFC0A4}" srcOrd="1" destOrd="0" presId="urn:microsoft.com/office/officeart/2018/5/layout/IconCircleLabelList"/>
    <dgm:cxn modelId="{27032980-EA6D-4025-A3B7-6982903C2D63}" type="presParOf" srcId="{4CF10BF8-C7D4-4395-B66B-031D13DA200E}" destId="{EAE89DB4-F6B5-47E8-9087-76A9292AE914}" srcOrd="2" destOrd="0" presId="urn:microsoft.com/office/officeart/2018/5/layout/IconCircleLabelList"/>
    <dgm:cxn modelId="{2D96ABEF-9F3F-4719-B2F6-45C3ED68B871}" type="presParOf" srcId="{4CF10BF8-C7D4-4395-B66B-031D13DA200E}" destId="{E269EAF2-AEEA-493F-9313-7256E631D394}" srcOrd="3" destOrd="0" presId="urn:microsoft.com/office/officeart/2018/5/layout/IconCircleLabelList"/>
    <dgm:cxn modelId="{6C47864E-FFC0-40D9-832C-961192418715}" type="presParOf" srcId="{A84D3F74-9D35-475F-8D44-C058834C03FB}" destId="{F768822F-2797-4748-B840-A61E6B0009BA}" srcOrd="3" destOrd="0" presId="urn:microsoft.com/office/officeart/2018/5/layout/IconCircleLabelList"/>
    <dgm:cxn modelId="{A754C975-3C28-41BB-8E80-023B22F0DD5E}" type="presParOf" srcId="{A84D3F74-9D35-475F-8D44-C058834C03FB}" destId="{3D59557B-9407-4E34-9686-21A102750540}" srcOrd="4" destOrd="0" presId="urn:microsoft.com/office/officeart/2018/5/layout/IconCircleLabelList"/>
    <dgm:cxn modelId="{25D38879-21FD-4F70-8D9C-44002C9BF43A}" type="presParOf" srcId="{3D59557B-9407-4E34-9686-21A102750540}" destId="{BAFFDA69-072A-47BA-9A1E-8DBB353792E2}" srcOrd="0" destOrd="0" presId="urn:microsoft.com/office/officeart/2018/5/layout/IconCircleLabelList"/>
    <dgm:cxn modelId="{501F65DB-307A-4E03-BA31-2831B655BD74}" type="presParOf" srcId="{3D59557B-9407-4E34-9686-21A102750540}" destId="{00F6F513-016D-47D8-AC11-39104EAEA3D6}" srcOrd="1" destOrd="0" presId="urn:microsoft.com/office/officeart/2018/5/layout/IconCircleLabelList"/>
    <dgm:cxn modelId="{920C7C78-A782-4BE2-A924-AFB4312056A3}" type="presParOf" srcId="{3D59557B-9407-4E34-9686-21A102750540}" destId="{8BBD4F04-BB46-4032-844E-C7ABF9D8C4C6}" srcOrd="2" destOrd="0" presId="urn:microsoft.com/office/officeart/2018/5/layout/IconCircleLabelList"/>
    <dgm:cxn modelId="{4BFE42E4-1D50-4A43-91FB-888F6E37D34F}" type="presParOf" srcId="{3D59557B-9407-4E34-9686-21A102750540}" destId="{B7161990-E58E-4F4E-847D-C5C3F433E9DE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D8676D-172C-48BF-BB7E-74642D554E90}">
      <dsp:nvSpPr>
        <dsp:cNvPr id="0" name=""/>
        <dsp:cNvSpPr/>
      </dsp:nvSpPr>
      <dsp:spPr>
        <a:xfrm>
          <a:off x="467083" y="14922"/>
          <a:ext cx="954316" cy="95431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B09E1D-1F86-41D9-BA19-16BB49BA981D}">
      <dsp:nvSpPr>
        <dsp:cNvPr id="0" name=""/>
        <dsp:cNvSpPr/>
      </dsp:nvSpPr>
      <dsp:spPr>
        <a:xfrm>
          <a:off x="670462" y="218301"/>
          <a:ext cx="547558" cy="54755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FA630D-F368-4D6A-95A4-4F41E01D462D}">
      <dsp:nvSpPr>
        <dsp:cNvPr id="0" name=""/>
        <dsp:cNvSpPr/>
      </dsp:nvSpPr>
      <dsp:spPr>
        <a:xfrm>
          <a:off x="162014" y="1266485"/>
          <a:ext cx="1564453" cy="64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Specific mobility scholarships (Erasmus+, </a:t>
          </a:r>
          <a:r>
            <a:rPr lang="en-US" sz="1100" kern="1200" dirty="0" err="1"/>
            <a:t>Freemover</a:t>
          </a:r>
          <a:r>
            <a:rPr lang="en-US" sz="1100" kern="1200" dirty="0"/>
            <a:t>, </a:t>
          </a:r>
          <a:r>
            <a:rPr lang="en-US" sz="1100" kern="1200" dirty="0" err="1"/>
            <a:t>Ceepus</a:t>
          </a:r>
          <a:r>
            <a:rPr lang="en-US" sz="1100" kern="1200" dirty="0"/>
            <a:t>, Partner Universities...)</a:t>
          </a:r>
        </a:p>
      </dsp:txBody>
      <dsp:txXfrm>
        <a:off x="162014" y="1266485"/>
        <a:ext cx="1564453" cy="645336"/>
      </dsp:txXfrm>
    </dsp:sp>
    <dsp:sp modelId="{F36ECD0E-B63B-4E3C-B91D-F09705761D97}">
      <dsp:nvSpPr>
        <dsp:cNvPr id="0" name=""/>
        <dsp:cNvSpPr/>
      </dsp:nvSpPr>
      <dsp:spPr>
        <a:xfrm>
          <a:off x="2305315" y="14922"/>
          <a:ext cx="954316" cy="95431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FFF754-39CF-49A6-A9D0-5E8F6B6CB612}">
      <dsp:nvSpPr>
        <dsp:cNvPr id="0" name=""/>
        <dsp:cNvSpPr/>
      </dsp:nvSpPr>
      <dsp:spPr>
        <a:xfrm>
          <a:off x="2508694" y="218301"/>
          <a:ext cx="547558" cy="54755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10451-6939-4DF8-AE36-B7091D5EE91E}">
      <dsp:nvSpPr>
        <dsp:cNvPr id="0" name=""/>
        <dsp:cNvSpPr/>
      </dsp:nvSpPr>
      <dsp:spPr>
        <a:xfrm>
          <a:off x="2000247" y="1266485"/>
          <a:ext cx="1564453" cy="64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 dirty="0"/>
            <a:t>Faculty </a:t>
          </a:r>
          <a:r>
            <a:rPr lang="cs-CZ" sz="1100" kern="1200" dirty="0" err="1"/>
            <a:t>Scholarships</a:t>
          </a:r>
          <a:endParaRPr lang="en-US" sz="1100" kern="1200" dirty="0"/>
        </a:p>
      </dsp:txBody>
      <dsp:txXfrm>
        <a:off x="2000247" y="1266485"/>
        <a:ext cx="1564453" cy="645336"/>
      </dsp:txXfrm>
    </dsp:sp>
    <dsp:sp modelId="{A392D432-92FC-416F-AD16-677F6DE6B3BF}">
      <dsp:nvSpPr>
        <dsp:cNvPr id="0" name=""/>
        <dsp:cNvSpPr/>
      </dsp:nvSpPr>
      <dsp:spPr>
        <a:xfrm>
          <a:off x="4259075" y="1611"/>
          <a:ext cx="954316" cy="95431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31EE73-DF51-457E-947A-D46FD02B5309}">
      <dsp:nvSpPr>
        <dsp:cNvPr id="0" name=""/>
        <dsp:cNvSpPr/>
      </dsp:nvSpPr>
      <dsp:spPr>
        <a:xfrm>
          <a:off x="4462454" y="204990"/>
          <a:ext cx="547558" cy="54755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FE2B9-B1FF-4F62-9659-E73DB2352655}">
      <dsp:nvSpPr>
        <dsp:cNvPr id="0" name=""/>
        <dsp:cNvSpPr/>
      </dsp:nvSpPr>
      <dsp:spPr>
        <a:xfrm>
          <a:off x="3838479" y="1226550"/>
          <a:ext cx="1795507" cy="6985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b="0" kern="1200" dirty="0" err="1"/>
            <a:t>Various</a:t>
          </a:r>
          <a:r>
            <a:rPr lang="cs-CZ" sz="1100" b="0" kern="1200" dirty="0"/>
            <a:t> </a:t>
          </a:r>
          <a:r>
            <a:rPr lang="cs-CZ" sz="1100" b="0" kern="1200" dirty="0" err="1"/>
            <a:t>ORGANIZATIONS</a:t>
          </a:r>
          <a:r>
            <a:rPr lang="cs-CZ" sz="1100" b="0" kern="1200" dirty="0"/>
            <a:t>/</a:t>
          </a:r>
          <a:r>
            <a:rPr lang="cs-CZ" sz="1100" b="0" kern="1200" dirty="0" err="1"/>
            <a:t>FOUNDATIONS</a:t>
          </a:r>
          <a:r>
            <a:rPr lang="cs-CZ" sz="1100" b="0" kern="1200" dirty="0"/>
            <a:t> 
(</a:t>
          </a:r>
          <a:r>
            <a:rPr lang="cs-CZ" sz="1100" b="0" kern="1200" dirty="0" err="1"/>
            <a:t>e.g</a:t>
          </a:r>
          <a:r>
            <a:rPr lang="cs-CZ" sz="1100" b="0" kern="1200" dirty="0"/>
            <a:t>. Hlávkova </a:t>
          </a:r>
          <a:r>
            <a:rPr lang="cs-CZ" sz="1100" b="0" kern="1200" dirty="0" err="1"/>
            <a:t>nadade</a:t>
          </a:r>
          <a:r>
            <a:rPr lang="cs-CZ" sz="1100" b="0" kern="1200" dirty="0"/>
            <a:t>, Sophia, </a:t>
          </a:r>
          <a:r>
            <a:rPr lang="cs-CZ" sz="1100" b="0" kern="1200" dirty="0" err="1"/>
            <a:t>L+V</a:t>
          </a:r>
          <a:r>
            <a:rPr lang="cs-CZ" sz="1100" b="0" kern="1200" dirty="0"/>
            <a:t>. Klausovi,...)</a:t>
          </a:r>
          <a:endParaRPr lang="en-US" sz="1100" kern="1200" dirty="0"/>
        </a:p>
      </dsp:txBody>
      <dsp:txXfrm>
        <a:off x="3838479" y="1226550"/>
        <a:ext cx="1795507" cy="698583"/>
      </dsp:txXfrm>
    </dsp:sp>
    <dsp:sp modelId="{583E0DA8-1201-4218-A096-E00F98793BAF}">
      <dsp:nvSpPr>
        <dsp:cNvPr id="0" name=""/>
        <dsp:cNvSpPr/>
      </dsp:nvSpPr>
      <dsp:spPr>
        <a:xfrm>
          <a:off x="1501726" y="2316247"/>
          <a:ext cx="954316" cy="95431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58AB0F-8027-4D26-B1DE-08AE464EF031}">
      <dsp:nvSpPr>
        <dsp:cNvPr id="0" name=""/>
        <dsp:cNvSpPr/>
      </dsp:nvSpPr>
      <dsp:spPr>
        <a:xfrm>
          <a:off x="1705105" y="2519626"/>
          <a:ext cx="547558" cy="547558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1A329-81FE-4536-B6BE-D99E271FD622}">
      <dsp:nvSpPr>
        <dsp:cNvPr id="0" name=""/>
        <dsp:cNvSpPr/>
      </dsp:nvSpPr>
      <dsp:spPr>
        <a:xfrm>
          <a:off x="1196658" y="3567809"/>
          <a:ext cx="1564453" cy="64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 err="1">
              <a:hlinkClick xmlns:r="http://schemas.openxmlformats.org/officeDocument/2006/relationships" r:id="rId5"/>
            </a:rPr>
            <a:t>Barrande</a:t>
          </a:r>
          <a:r>
            <a:rPr lang="en-US" sz="1100" kern="1200" dirty="0">
              <a:hlinkClick xmlns:r="http://schemas.openxmlformats.org/officeDocument/2006/relationships" r:id="rId5"/>
            </a:rPr>
            <a:t> Fellowship Program</a:t>
          </a:r>
          <a:r>
            <a:rPr lang="cs-CZ" sz="1100" kern="1200" dirty="0">
              <a:hlinkClick xmlns:r="http://schemas.openxmlformats.org/officeDocument/2006/relationships" r:id="rId5"/>
            </a:rPr>
            <a:t> (PHD </a:t>
          </a:r>
          <a:r>
            <a:rPr lang="cs-CZ" sz="1100" kern="1200" dirty="0" err="1">
              <a:hlinkClick xmlns:r="http://schemas.openxmlformats.org/officeDocument/2006/relationships" r:id="rId5"/>
            </a:rPr>
            <a:t>students</a:t>
          </a:r>
          <a:r>
            <a:rPr lang="cs-CZ" sz="1100" kern="1200" dirty="0">
              <a:hlinkClick xmlns:r="http://schemas.openxmlformats.org/officeDocument/2006/relationships" r:id="rId5"/>
            </a:rPr>
            <a:t>!)</a:t>
          </a:r>
          <a:br>
            <a:rPr lang="en-US" sz="1100" kern="1200" dirty="0">
              <a:hlinkClick xmlns:r="http://schemas.openxmlformats.org/officeDocument/2006/relationships" r:id="rId5"/>
            </a:rPr>
          </a:br>
          <a:endParaRPr lang="en-US" sz="1100" kern="1200" dirty="0"/>
        </a:p>
      </dsp:txBody>
      <dsp:txXfrm>
        <a:off x="1196658" y="3567809"/>
        <a:ext cx="1564453" cy="645336"/>
      </dsp:txXfrm>
    </dsp:sp>
    <dsp:sp modelId="{57774473-699D-4CD7-AD59-B36CD5D7E4CA}">
      <dsp:nvSpPr>
        <dsp:cNvPr id="0" name=""/>
        <dsp:cNvSpPr/>
      </dsp:nvSpPr>
      <dsp:spPr>
        <a:xfrm>
          <a:off x="3339959" y="2316247"/>
          <a:ext cx="954316" cy="954316"/>
        </a:xfrm>
        <a:prstGeom prst="ellipse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0358E-364F-4A93-A5EB-2725197F95F2}">
      <dsp:nvSpPr>
        <dsp:cNvPr id="0" name=""/>
        <dsp:cNvSpPr/>
      </dsp:nvSpPr>
      <dsp:spPr>
        <a:xfrm>
          <a:off x="3543337" y="2519626"/>
          <a:ext cx="547558" cy="54755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9050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B7EA4-C2C9-4F3B-864E-ACB7CFA5F159}">
      <dsp:nvSpPr>
        <dsp:cNvPr id="0" name=""/>
        <dsp:cNvSpPr/>
      </dsp:nvSpPr>
      <dsp:spPr>
        <a:xfrm>
          <a:off x="3034890" y="3567809"/>
          <a:ext cx="1564453" cy="6453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>
              <a:hlinkClick xmlns:r="http://schemas.openxmlformats.org/officeDocument/2006/relationships" r:id="rId7"/>
            </a:rPr>
            <a:t>DAAD</a:t>
          </a:r>
          <a:r>
            <a:rPr lang="en-US" sz="1100" kern="1200" dirty="0"/>
            <a:t>, </a:t>
          </a:r>
          <a:r>
            <a:rPr lang="en-US" sz="1100" kern="1200" dirty="0">
              <a:hlinkClick xmlns:r="http://schemas.openxmlformats.org/officeDocument/2006/relationships" r:id="rId8"/>
            </a:rPr>
            <a:t>AKTION</a:t>
          </a:r>
          <a:r>
            <a:rPr lang="en-US" sz="1100" kern="1200" dirty="0"/>
            <a:t>,</a:t>
          </a:r>
          <a:r>
            <a:rPr lang="cs-CZ" sz="1100" kern="1200" dirty="0"/>
            <a:t> </a:t>
          </a:r>
          <a:r>
            <a:rPr lang="cs-CZ" sz="1100" kern="1200" dirty="0">
              <a:hlinkClick xmlns:r="http://schemas.openxmlformats.org/officeDocument/2006/relationships" r:id="rId9"/>
            </a:rPr>
            <a:t>DZS/</a:t>
          </a:r>
          <a:r>
            <a:rPr lang="cs-CZ" sz="1100" kern="1200" dirty="0" err="1">
              <a:hlinkClick xmlns:r="http://schemas.openxmlformats.org/officeDocument/2006/relationships" r:id="rId9"/>
            </a:rPr>
            <a:t>AIA</a:t>
          </a:r>
          <a:r>
            <a:rPr lang="cs-CZ" sz="1100" kern="1200" dirty="0">
              <a:hlinkClick xmlns:r="http://schemas.openxmlformats.org/officeDocument/2006/relationships" r:id="rId9"/>
            </a:rPr>
            <a:t> </a:t>
          </a:r>
          <a:r>
            <a:rPr lang="cs-CZ" sz="1100" kern="1200" dirty="0" err="1">
              <a:hlinkClick xmlns:r="http://schemas.openxmlformats.org/officeDocument/2006/relationships" r:id="rId9"/>
            </a:rPr>
            <a:t>offers</a:t>
          </a:r>
          <a:r>
            <a:rPr lang="en-US" sz="1100" kern="1200" dirty="0">
              <a:hlinkClick xmlns:r="http://schemas.openxmlformats.org/officeDocument/2006/relationships" r:id="rId9"/>
            </a:rPr>
            <a:t> </a:t>
          </a:r>
          <a:endParaRPr lang="cs-CZ" sz="1100" kern="1200" dirty="0"/>
        </a:p>
      </dsp:txBody>
      <dsp:txXfrm>
        <a:off x="3034890" y="3567809"/>
        <a:ext cx="1564453" cy="6453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C6A6B3-146A-4DAC-AE64-E94135DC8E26}">
      <dsp:nvSpPr>
        <dsp:cNvPr id="0" name=""/>
        <dsp:cNvSpPr/>
      </dsp:nvSpPr>
      <dsp:spPr>
        <a:xfrm>
          <a:off x="620567" y="524627"/>
          <a:ext cx="1852875" cy="185287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9D9398-1106-4465-8228-0D8CA8CA36F2}">
      <dsp:nvSpPr>
        <dsp:cNvPr id="0" name=""/>
        <dsp:cNvSpPr/>
      </dsp:nvSpPr>
      <dsp:spPr>
        <a:xfrm>
          <a:off x="1015443" y="919502"/>
          <a:ext cx="1063125" cy="10631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DD811E-B3D8-40F9-874E-C4B99F8FCEBB}">
      <dsp:nvSpPr>
        <dsp:cNvPr id="0" name=""/>
        <dsp:cNvSpPr/>
      </dsp:nvSpPr>
      <dsp:spPr>
        <a:xfrm>
          <a:off x="28255" y="2954628"/>
          <a:ext cx="30375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b="1" kern="1200" dirty="0"/>
            <a:t>Office for Doctoral Studies, Quality, Academic Affairs and Internationalization</a:t>
          </a:r>
          <a:br>
            <a:rPr lang="cs-CZ" sz="1100" b="1" kern="1200" dirty="0"/>
          </a:br>
          <a:r>
            <a:rPr lang="cs-CZ" sz="1100" b="1" kern="1200" dirty="0"/>
            <a:t>A: </a:t>
          </a:r>
          <a:r>
            <a:rPr lang="cs-CZ" sz="1100" kern="1200" dirty="0"/>
            <a:t>Kotlářská 2, </a:t>
          </a:r>
          <a:r>
            <a:rPr lang="cs-CZ" sz="1100" kern="1200" dirty="0" err="1"/>
            <a:t>building</a:t>
          </a:r>
          <a:r>
            <a:rPr lang="cs-CZ" sz="1100" kern="1200" dirty="0"/>
            <a:t> 1,  </a:t>
          </a:r>
          <a:r>
            <a:rPr lang="cs-CZ" sz="1100" kern="1200" dirty="0" err="1"/>
            <a:t>room</a:t>
          </a:r>
          <a:r>
            <a:rPr lang="cs-CZ" sz="1100" kern="1200" dirty="0"/>
            <a:t> </a:t>
          </a:r>
          <a:r>
            <a:rPr lang="cs-CZ" sz="1100" kern="1200" dirty="0">
              <a:hlinkClick xmlns:r="http://schemas.openxmlformats.org/officeDocument/2006/relationships" r:id="rId2"/>
            </a:rPr>
            <a:t>01006</a:t>
          </a:r>
          <a:r>
            <a:rPr lang="cs-CZ" sz="1100" kern="1200" dirty="0"/>
            <a:t> </a:t>
          </a:r>
          <a:br>
            <a:rPr lang="cs-CZ" sz="1100" kern="1200" dirty="0"/>
          </a:br>
          <a:r>
            <a:rPr lang="cs-CZ" sz="1100" kern="1200" dirty="0"/>
            <a:t> </a:t>
          </a:r>
          <a:endParaRPr lang="en-US" sz="1100" kern="1200" dirty="0"/>
        </a:p>
      </dsp:txBody>
      <dsp:txXfrm>
        <a:off x="28255" y="2954628"/>
        <a:ext cx="3037500" cy="855000"/>
      </dsp:txXfrm>
    </dsp:sp>
    <dsp:sp modelId="{83BD0A2B-6D97-4045-9BEB-6F012981AD57}">
      <dsp:nvSpPr>
        <dsp:cNvPr id="0" name=""/>
        <dsp:cNvSpPr/>
      </dsp:nvSpPr>
      <dsp:spPr>
        <a:xfrm>
          <a:off x="4189630" y="524627"/>
          <a:ext cx="1852875" cy="18528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022176-A37E-46E6-ABE7-EBE581CFC0A4}">
      <dsp:nvSpPr>
        <dsp:cNvPr id="0" name=""/>
        <dsp:cNvSpPr/>
      </dsp:nvSpPr>
      <dsp:spPr>
        <a:xfrm>
          <a:off x="4584505" y="919502"/>
          <a:ext cx="1063125" cy="10631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69EAF2-AEEA-493F-9313-7256E631D394}">
      <dsp:nvSpPr>
        <dsp:cNvPr id="0" name=""/>
        <dsp:cNvSpPr/>
      </dsp:nvSpPr>
      <dsp:spPr>
        <a:xfrm>
          <a:off x="3597318" y="2954628"/>
          <a:ext cx="30375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/>
            <a:t>Common email: </a:t>
          </a:r>
          <a:r>
            <a:rPr lang="cs-CZ" sz="1100" u="sng" kern="1200"/>
            <a:t>int@sci.muni.cz</a:t>
          </a:r>
          <a:r>
            <a:rPr lang="cs-CZ" sz="1100" kern="1200"/>
            <a:t>	</a:t>
          </a:r>
          <a:endParaRPr lang="en-US" sz="1100" kern="1200"/>
        </a:p>
      </dsp:txBody>
      <dsp:txXfrm>
        <a:off x="3597318" y="2954628"/>
        <a:ext cx="3037500" cy="855000"/>
      </dsp:txXfrm>
    </dsp:sp>
    <dsp:sp modelId="{BAFFDA69-072A-47BA-9A1E-8DBB353792E2}">
      <dsp:nvSpPr>
        <dsp:cNvPr id="0" name=""/>
        <dsp:cNvSpPr/>
      </dsp:nvSpPr>
      <dsp:spPr>
        <a:xfrm>
          <a:off x="7758693" y="524627"/>
          <a:ext cx="1852875" cy="185287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F6F513-016D-47D8-AC11-39104EAEA3D6}">
      <dsp:nvSpPr>
        <dsp:cNvPr id="0" name=""/>
        <dsp:cNvSpPr/>
      </dsp:nvSpPr>
      <dsp:spPr>
        <a:xfrm>
          <a:off x="8153568" y="919502"/>
          <a:ext cx="1063125" cy="106312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161990-E58E-4F4E-847D-C5C3F433E9DE}">
      <dsp:nvSpPr>
        <dsp:cNvPr id="0" name=""/>
        <dsp:cNvSpPr/>
      </dsp:nvSpPr>
      <dsp:spPr>
        <a:xfrm>
          <a:off x="7114621" y="2698529"/>
          <a:ext cx="303750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endParaRPr lang="cs-CZ" sz="1100" kern="1200" dirty="0"/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cs-CZ" sz="1100" kern="1200" dirty="0"/>
            <a:t>Kristýna Bajgarová: bajgarova@sci.muni.cz</a:t>
          </a:r>
          <a:br>
            <a:rPr lang="cs-CZ" sz="1100" u="sng" kern="1200" dirty="0"/>
          </a:br>
          <a:r>
            <a:rPr lang="cs-CZ" sz="1100" u="sng" kern="1200" dirty="0"/>
            <a:t>549 49 5051</a:t>
          </a:r>
          <a:endParaRPr lang="en-US" sz="1100" kern="1200" dirty="0"/>
        </a:p>
      </dsp:txBody>
      <dsp:txXfrm>
        <a:off x="7114621" y="2698529"/>
        <a:ext cx="3037500" cy="855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3T10:44:35.194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12148 0,'-4732'0,"4561"13,22 0,-259-8,-248 10,591-12,-158 16,108-9,-200-8,147-5,-1529 3,1110 50,512-40,-105 4,-229-10,210-6,-1772 2,1944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0:44:40.6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0,'5030'0'0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3T10:44:46.3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0,'15164'0'0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10-13T10:44:49.1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1,'1373'0,"-1344"1,50 10,21 1,83 1,61 1,441-14,-664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22419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E9682-FDA7-3619-DD19-14139897F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D4638E-783E-80C1-FF1B-6036983CE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2D555A-C439-9372-0963-09F0528998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81520E-2CFA-D5A9-CFCB-7F9BBEEF7B6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6994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Suggested timing: 1.5 minutes. Examples are illustrative. Eligibility does not guarantee funding.</a:t>
            </a:r>
          </a:p>
          <a:p>
            <a:r>
              <a:t>Source (checked 13 October 2026): https://czs.muni.cz/cs/student-mu/prakticke-staze/erasmus</a:t>
            </a:r>
          </a:p>
          <a:p>
            <a:r>
              <a:t>Visual assets: supplied source presentation / supplied Instagram screenshots. Screenshot crops show only photographs, not invented student experiences.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A432AD3-222E-436C-BD04-AF79F8841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A3E67D3-833D-415D-B4C5-74753A23CF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A7EF74C4-6127-4ADA-AE9C-6C7B6B97E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A20C5EB-E4EC-47D1-A2EC-D085CEEDC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26E8582C-C38F-494D-AE36-BF36E54208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D7F77FE5-E6EF-4F2C-8E07-0F28096CC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5FB9931-E98B-4470-B44C-F766C57DB6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0356FF86-829C-49D3-914D-EEF1847D8EF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654476E-EBD6-4AF5-9336-F61657956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C6E443A-6421-4B74-B25A-D47A7C0DE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9737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916E4-EB13-47AA-BD9D-BE4054FAD2B8}" type="datetime1">
              <a:rPr lang="cs-CZ" smtClean="0"/>
              <a:t>19.10.2026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48891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302A68-83C5-49C1-82CF-F721096DAEC0}" type="datetime1">
              <a:rPr lang="cs-CZ" smtClean="0"/>
              <a:t>19.10.2026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4791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3223F6-D102-4151-972A-1D8CD71FB3AE}" type="datetime1">
              <a:rPr lang="cs-CZ" smtClean="0"/>
              <a:t>19.10.2026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7495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EB718-C5AE-4A80-867E-F9F201872614}" type="datetime1">
              <a:rPr lang="cs-CZ" smtClean="0"/>
              <a:t>19.10.2026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82219920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9FABE-3801-4C27-825B-0D8F934CFD42}" type="datetime1">
              <a:rPr lang="cs-CZ" smtClean="0"/>
              <a:t>19.10.2026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PhD Day, 6.10.2023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1A2523-3980-4B5F-8B89-833BBF230E1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496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.muni.cz/student/zahranicni-pobyty/erasmus-evropa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zs.muni.cz/en/mu-student/traineeships/erasmu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zs.muni.cz/en/mu-student/traineeships/erasmus-outside-europ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rasmus-databaze.naep.cz/modules/erasmu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ucnmuni-my.sharepoint.com/:x:/g/personal/437763_muni_cz/IQBlexeRXq8zSKR1TRudntNkAdT28dnwwpZxH38kiFc0izw?e=O0uSB5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zs.muni.cz/en/mu-student/study-placements/partner-universitie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zs.muni.cz/en/mu-student/study-placements/isep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czs.muni.cz/en/mu-student/study-placements/freemovers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zs.muni.cz/en/mu-student/study-placements/educ#educ-summer-schools" TargetMode="External"/><Relationship Id="rId2" Type="http://schemas.openxmlformats.org/officeDocument/2006/relationships/hyperlink" Target="https://courses.educalliance.eu/" TargetMode="Externa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zs.muni.cz/en/mu-student/study-placements/educ#educ-gap-year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2.xml"/><Relationship Id="rId11" Type="http://schemas.openxmlformats.org/officeDocument/2006/relationships/image" Target="../media/image17.png"/><Relationship Id="rId5" Type="http://schemas.openxmlformats.org/officeDocument/2006/relationships/image" Target="../media/image14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.muni.cz/student/zahranicni-pobyty/evidence-a-uznavani-pobytu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mailto:silhan@math.muni.cz" TargetMode="External"/><Relationship Id="rId3" Type="http://schemas.openxmlformats.org/officeDocument/2006/relationships/hyperlink" Target="mailto:hroudova@sci.muni.cz" TargetMode="External"/><Relationship Id="rId7" Type="http://schemas.openxmlformats.org/officeDocument/2006/relationships/hyperlink" Target="mailto:tereza.novakova@recetox.muni.cz" TargetMode="External"/><Relationship Id="rId12" Type="http://schemas.openxmlformats.org/officeDocument/2006/relationships/hyperlink" Target="mailto:zbona@physics.muni.cz" TargetMode="External"/><Relationship Id="rId2" Type="http://schemas.openxmlformats.org/officeDocument/2006/relationships/hyperlink" Target="mailto:hyrsl@sci.muni.cz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mailto:k.dadakova@mail.muni.cz" TargetMode="External"/><Relationship Id="rId11" Type="http://schemas.openxmlformats.org/officeDocument/2006/relationships/hyperlink" Target="mailto:karelk@mail.muni.cz" TargetMode="External"/><Relationship Id="rId5" Type="http://schemas.openxmlformats.org/officeDocument/2006/relationships/hyperlink" Target="mailto:broz@chemi.muni.cz" TargetMode="External"/><Relationship Id="rId10" Type="http://schemas.openxmlformats.org/officeDocument/2006/relationships/hyperlink" Target="mailto:burianova@geogr.muni.cz" TargetMode="External"/><Relationship Id="rId4" Type="http://schemas.openxmlformats.org/officeDocument/2006/relationships/hyperlink" Target="mailto:cuta@sci.muni.cz" TargetMode="External"/><Relationship Id="rId9" Type="http://schemas.openxmlformats.org/officeDocument/2006/relationships/hyperlink" Target="mailto:gcalabkova@sci.muni.cz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s://czs.muni.cz/cs/student-mu/studijni-pobyty/partnerske-univerzity" TargetMode="External"/><Relationship Id="rId3" Type="http://schemas.openxmlformats.org/officeDocument/2006/relationships/hyperlink" Target="https://www.dzs.cz/en/program/ceepus/foreign-exchange-stays" TargetMode="External"/><Relationship Id="rId7" Type="http://schemas.openxmlformats.org/officeDocument/2006/relationships/hyperlink" Target="https://czs.muni.cz/cs/student-mu/studijni-pobyty/isep" TargetMode="External"/><Relationship Id="rId2" Type="http://schemas.openxmlformats.org/officeDocument/2006/relationships/hyperlink" Target="https://www.daad.cz/cs/najit-stipendium/databaze-stipendii/?type=a&amp;q=&amp;status=0&amp;subject=0&amp;onlydaad=1&amp;detail_to_show=0&amp;target=16&amp;origin=16&amp;pg=2&amp;detail_to_show=50035295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czs.muni.cz/cs/student-mu/studijni-pobyty/freemovers" TargetMode="External"/><Relationship Id="rId11" Type="http://schemas.openxmlformats.org/officeDocument/2006/relationships/hyperlink" Target="https://czs.muni.cz/cs/student-mu/studijni-pobyty/erasmus-evropa" TargetMode="External"/><Relationship Id="rId5" Type="http://schemas.openxmlformats.org/officeDocument/2006/relationships/hyperlink" Target="https://www.uni-regensburg.de/fileadmin/sub-websites/bayhost/user_upload/form_definitions/Foerderung_Ausschreibung/Incoming/Jahresstips/BAYHOST-BTHA_JStip_Ausschreibung_EA_2027-28_EN.pdf" TargetMode="External"/><Relationship Id="rId10" Type="http://schemas.openxmlformats.org/officeDocument/2006/relationships/hyperlink" Target="https://studujnavs.gov.cz/prehled-stipendii?page=5" TargetMode="External"/><Relationship Id="rId4" Type="http://schemas.openxmlformats.org/officeDocument/2006/relationships/hyperlink" Target="https://www.daad.cz/cs/najit-stipendium/databaze-stipendii/?type=a&amp;origin=16&amp;subjectgroup=0&amp;q=0&amp;status=3&amp;onlydaad=0&amp;language=en&amp;id=0&amp;pg=1&amp;detail_to_show=50026200" TargetMode="External"/><Relationship Id="rId9" Type="http://schemas.openxmlformats.org/officeDocument/2006/relationships/hyperlink" Target="https://fulbright.gov.cz/stipendia/stipendium-pro-postgradualni-studium/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hyperlink" Target="https://czs.muni.cz/cs/student-mu" TargetMode="External"/><Relationship Id="rId7" Type="http://schemas.openxmlformats.org/officeDocument/2006/relationships/image" Target="../media/image20.png"/><Relationship Id="rId2" Type="http://schemas.openxmlformats.org/officeDocument/2006/relationships/hyperlink" Target="https://www.sci.muni.cz/en/students/go-abroad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studujnavs.gov.cz/prehled-stipendii?outgoing=true" TargetMode="External"/><Relationship Id="rId5" Type="http://schemas.openxmlformats.org/officeDocument/2006/relationships/hyperlink" Target="https://www.sci.muni.cz/student/zahranicni-pobyty/oborovi-koordinatori" TargetMode="External"/><Relationship Id="rId4" Type="http://schemas.openxmlformats.org/officeDocument/2006/relationships/hyperlink" Target="https://dosveta.muni.cz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CE2C426D-A708-85F4-8010-2DEE714053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" y="68826"/>
            <a:ext cx="12185522" cy="685800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46F8FF85-69A8-4CDE-7E1D-24960019EC06}"/>
              </a:ext>
            </a:extLst>
          </p:cNvPr>
          <p:cNvSpPr txBox="1">
            <a:spLocks/>
          </p:cNvSpPr>
          <p:nvPr/>
        </p:nvSpPr>
        <p:spPr>
          <a:xfrm>
            <a:off x="459913" y="1015233"/>
            <a:ext cx="4160233" cy="28392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Travel. See the world. Discover your opportunities to go abroad!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9527DA9-B275-112A-C407-36ADA34400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03" y="-345694"/>
            <a:ext cx="2187302" cy="1546422"/>
          </a:xfrm>
          <a:prstGeom prst="rect">
            <a:avLst/>
          </a:prstGeom>
        </p:spPr>
      </p:pic>
      <p:sp>
        <p:nvSpPr>
          <p:cNvPr id="13" name="Podnadpis 2">
            <a:extLst>
              <a:ext uri="{FF2B5EF4-FFF2-40B4-BE49-F238E27FC236}">
                <a16:creationId xmlns:a16="http://schemas.microsoft.com/office/drawing/2014/main" id="{C936066C-BD37-E31D-4583-2BB4005034D0}"/>
              </a:ext>
            </a:extLst>
          </p:cNvPr>
          <p:cNvSpPr txBox="1">
            <a:spLocks/>
          </p:cNvSpPr>
          <p:nvPr/>
        </p:nvSpPr>
        <p:spPr>
          <a:xfrm>
            <a:off x="0" y="6508285"/>
            <a:ext cx="9078562" cy="592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Erasmus+ </a:t>
            </a:r>
            <a:r>
              <a:rPr kumimoji="0" lang="cs-CZ" sz="17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Days</a:t>
            </a:r>
            <a:r>
              <a:rPr kumimoji="0" lang="cs-CZ" sz="17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2026, Mgr. Kristýna Bajgarová, SCI MU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234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3" descr="Obsah obrázku text&#10;&#10;Popis byl vytvořen automaticky">
            <a:extLst>
              <a:ext uri="{FF2B5EF4-FFF2-40B4-BE49-F238E27FC236}">
                <a16:creationId xmlns:a16="http://schemas.microsoft.com/office/drawing/2014/main" id="{BAEF7D2D-E1B7-FDC2-D047-5B56C14C85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5" r="7546" b="2"/>
          <a:stretch/>
        </p:blipFill>
        <p:spPr>
          <a:xfrm>
            <a:off x="4038599" y="10"/>
            <a:ext cx="8160026" cy="6875809"/>
          </a:xfrm>
          <a:prstGeom prst="rect">
            <a:avLst/>
          </a:prstGeom>
          <a:noFill/>
        </p:spPr>
      </p:pic>
      <p:sp>
        <p:nvSpPr>
          <p:cNvPr id="24" name="Nadpis 1">
            <a:extLst>
              <a:ext uri="{FF2B5EF4-FFF2-40B4-BE49-F238E27FC236}">
                <a16:creationId xmlns:a16="http://schemas.microsoft.com/office/drawing/2014/main" id="{E555F973-6553-E033-2EB6-0C72F7AC9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897" y="2621203"/>
            <a:ext cx="3052293" cy="353140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r"/>
            <a:r>
              <a:rPr lang="en-US" sz="4000" dirty="0"/>
              <a:t>WHY? </a:t>
            </a:r>
            <a:br>
              <a:rPr lang="cs-CZ" sz="4000" dirty="0"/>
            </a:br>
            <a:r>
              <a:rPr lang="en-US" sz="4000" dirty="0"/>
              <a:t>WHY NOT!</a:t>
            </a:r>
          </a:p>
        </p:txBody>
      </p:sp>
    </p:spTree>
    <p:extLst>
      <p:ext uri="{BB962C8B-B14F-4D97-AF65-F5344CB8AC3E}">
        <p14:creationId xmlns:p14="http://schemas.microsoft.com/office/powerpoint/2010/main" val="2408045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délník 21">
            <a:extLst>
              <a:ext uri="{FF2B5EF4-FFF2-40B4-BE49-F238E27FC236}">
                <a16:creationId xmlns:a16="http://schemas.microsoft.com/office/drawing/2014/main" id="{C7E9A65A-10AB-40BD-BFBA-6A51B4042188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AF73FF80-A9A9-4615-AC74-2C8A06CA92FC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Why mobility matters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079E0F8F-4C4F-462A-8560-55BFAC486E77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A592E77C-15E4-4845-93AF-EE4E4B56BA75}"/>
              </a:ext>
            </a:extLst>
          </p:cNvPr>
          <p:cNvSpPr>
            <a:spLocks noGrp="1"/>
          </p:cNvSpPr>
          <p:nvPr/>
        </p:nvSpPr>
        <p:spPr>
          <a:xfrm>
            <a:off x="628650" y="184785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49A6284-A717-44FF-8138-6F2048BEC8E2}"/>
              </a:ext>
            </a:extLst>
          </p:cNvPr>
          <p:cNvSpPr>
            <a:spLocks noGrp="1"/>
          </p:cNvSpPr>
          <p:nvPr/>
        </p:nvSpPr>
        <p:spPr>
          <a:xfrm>
            <a:off x="1371600" y="1699451"/>
            <a:ext cx="2476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lang="cs-CZ" sz="24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Academic </a:t>
            </a:r>
            <a:r>
              <a:rPr lang="cs-CZ" sz="2400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experience</a:t>
            </a:r>
            <a:endParaRPr lang="cs-CZ" sz="2400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00000"/>
              </a:lnSpc>
              <a:buNone/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02A0386-0298-4B5A-A0B8-F5DC040163E7}"/>
              </a:ext>
            </a:extLst>
          </p:cNvPr>
          <p:cNvSpPr>
            <a:spLocks noGrp="1"/>
          </p:cNvSpPr>
          <p:nvPr/>
        </p:nvSpPr>
        <p:spPr>
          <a:xfrm>
            <a:off x="4000500" y="1847850"/>
            <a:ext cx="71247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lang="en-US" sz="16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Courses, methods or facilities that complement your studies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2B617A01-1916-404D-A100-0BB6D4DDC0BE}"/>
              </a:ext>
            </a:extLst>
          </p:cNvPr>
          <p:cNvSpPr>
            <a:spLocks noGrp="1"/>
          </p:cNvSpPr>
          <p:nvPr/>
        </p:nvSpPr>
        <p:spPr>
          <a:xfrm>
            <a:off x="1371600" y="2400300"/>
            <a:ext cx="96964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F8BCE65-A4C8-477E-9354-AA8067EF8CB0}"/>
              </a:ext>
            </a:extLst>
          </p:cNvPr>
          <p:cNvSpPr>
            <a:spLocks noGrp="1"/>
          </p:cNvSpPr>
          <p:nvPr/>
        </p:nvSpPr>
        <p:spPr>
          <a:xfrm>
            <a:off x="628650" y="292417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47D1F728-1CBA-4969-A6CD-C78703E5F27A}"/>
              </a:ext>
            </a:extLst>
          </p:cNvPr>
          <p:cNvSpPr>
            <a:spLocks noGrp="1"/>
          </p:cNvSpPr>
          <p:nvPr/>
        </p:nvSpPr>
        <p:spPr>
          <a:xfrm>
            <a:off x="1333500" y="2760345"/>
            <a:ext cx="2476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lang="cs-CZ" sz="24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Professional </a:t>
            </a:r>
            <a:r>
              <a:rPr lang="cs-CZ" sz="2400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direction</a:t>
            </a:r>
            <a:endParaRPr lang="cs-CZ" sz="2400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00000"/>
              </a:lnSpc>
              <a:buNone/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5DF9C34-E502-45B4-A84E-A3792E0EB916}"/>
              </a:ext>
            </a:extLst>
          </p:cNvPr>
          <p:cNvSpPr>
            <a:spLocks noGrp="1"/>
          </p:cNvSpPr>
          <p:nvPr/>
        </p:nvSpPr>
        <p:spPr>
          <a:xfrm>
            <a:off x="4000500" y="2924175"/>
            <a:ext cx="71247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lang="en-US" sz="16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Experience in a lab, research team or workplace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A4A31928-A757-4A62-8311-C7F815FAEE07}"/>
              </a:ext>
            </a:extLst>
          </p:cNvPr>
          <p:cNvSpPr>
            <a:spLocks noGrp="1"/>
          </p:cNvSpPr>
          <p:nvPr/>
        </p:nvSpPr>
        <p:spPr>
          <a:xfrm>
            <a:off x="1371600" y="3476625"/>
            <a:ext cx="96964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1F732993-ED49-4D6B-BFCD-370E1DF42474}"/>
              </a:ext>
            </a:extLst>
          </p:cNvPr>
          <p:cNvSpPr>
            <a:spLocks noGrp="1"/>
          </p:cNvSpPr>
          <p:nvPr/>
        </p:nvSpPr>
        <p:spPr>
          <a:xfrm>
            <a:off x="628650" y="4000500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26A21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7BF7E34A-5B4A-4166-AA34-473292D34637}"/>
              </a:ext>
            </a:extLst>
          </p:cNvPr>
          <p:cNvSpPr>
            <a:spLocks noGrp="1"/>
          </p:cNvSpPr>
          <p:nvPr/>
        </p:nvSpPr>
        <p:spPr>
          <a:xfrm>
            <a:off x="1371600" y="3862387"/>
            <a:ext cx="2476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lang="cs-CZ" sz="2400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Personal</a:t>
            </a:r>
            <a:r>
              <a:rPr lang="cs-CZ" sz="24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400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experience</a:t>
            </a:r>
            <a:endParaRPr lang="cs-CZ" sz="2400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  <a:p>
            <a:pPr algn="l">
              <a:lnSpc>
                <a:spcPct val="100000"/>
              </a:lnSpc>
              <a:buNone/>
              <a:defRPr sz="2025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endParaRPr sz="2025" b="1" dirty="0">
              <a:solidFill>
                <a:srgbClr val="081525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E4F2715D-993E-46D8-BF46-E01299B179A0}"/>
              </a:ext>
            </a:extLst>
          </p:cNvPr>
          <p:cNvSpPr>
            <a:spLocks noGrp="1"/>
          </p:cNvSpPr>
          <p:nvPr/>
        </p:nvSpPr>
        <p:spPr>
          <a:xfrm>
            <a:off x="4000500" y="4000500"/>
            <a:ext cx="71247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lang="en-US" sz="16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Language confidence, independence and new connections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6E677FD1-FAA7-4576-8E80-2B8F48077094}"/>
              </a:ext>
            </a:extLst>
          </p:cNvPr>
          <p:cNvSpPr>
            <a:spLocks noGrp="1"/>
          </p:cNvSpPr>
          <p:nvPr/>
        </p:nvSpPr>
        <p:spPr>
          <a:xfrm>
            <a:off x="1371600" y="4552950"/>
            <a:ext cx="9696450" cy="9525"/>
          </a:xfrm>
          <a:prstGeom prst="rect">
            <a:avLst/>
          </a:prstGeom>
          <a:solidFill>
            <a:srgbClr val="DCE4E8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5420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élník 18">
            <a:extLst>
              <a:ext uri="{FF2B5EF4-FFF2-40B4-BE49-F238E27FC236}">
                <a16:creationId xmlns:a16="http://schemas.microsoft.com/office/drawing/2014/main" id="{A41B2607-89E4-42FC-94BE-42FE67693D9F}"/>
              </a:ext>
            </a:extLst>
          </p:cNvPr>
          <p:cNvSpPr>
            <a:spLocks noGrp="1"/>
          </p:cNvSpPr>
          <p:nvPr/>
        </p:nvSpPr>
        <p:spPr>
          <a:xfrm>
            <a:off x="609600" y="361950"/>
            <a:ext cx="72390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0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INTERNATIONAL MOBILITY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493F8CE1-DA4B-43C3-8808-FC7060BF8F13}"/>
              </a:ext>
            </a:extLst>
          </p:cNvPr>
          <p:cNvSpPr>
            <a:spLocks noGrp="1"/>
          </p:cNvSpPr>
          <p:nvPr/>
        </p:nvSpPr>
        <p:spPr>
          <a:xfrm>
            <a:off x="609600" y="685800"/>
            <a:ext cx="10668000" cy="6858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2850" b="1">
                <a:solidFill>
                  <a:srgbClr val="081525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81525"/>
                </a:solidFill>
                <a:latin typeface="Aptos"/>
                <a:ea typeface="Aptos"/>
                <a:cs typeface="Aptos"/>
              </a:rPr>
              <a:t>Three useful formats</a:t>
            </a:r>
          </a:p>
        </p:txBody>
      </p:sp>
      <p:sp>
        <p:nvSpPr>
          <p:cNvPr id="3" name="Obdélník: se zakulacenými rohy 2">
            <a:extLst>
              <a:ext uri="{FF2B5EF4-FFF2-40B4-BE49-F238E27FC236}">
                <a16:creationId xmlns:a16="http://schemas.microsoft.com/office/drawing/2014/main" id="{79345534-2133-4ED7-9008-32602AE70A1E}"/>
              </a:ext>
            </a:extLst>
          </p:cNvPr>
          <p:cNvSpPr>
            <a:spLocks noGrp="1"/>
          </p:cNvSpPr>
          <p:nvPr/>
        </p:nvSpPr>
        <p:spPr>
          <a:xfrm>
            <a:off x="609600" y="1466850"/>
            <a:ext cx="723900" cy="57150"/>
          </a:xfrm>
          <a:prstGeom prst="roundRect">
            <a:avLst>
              <a:gd name="adj" fmla="val 50000"/>
            </a:avLst>
          </a:prstGeom>
          <a:solidFill>
            <a:srgbClr val="FFD400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pic>
        <p:nvPicPr>
          <p:cNvPr id="22" name="Obrázek 21"/>
          <p:cNvPicPr>
            <a:picLocks noChangeAspect="1"/>
          </p:cNvPicPr>
          <p:nvPr/>
        </p:nvPicPr>
        <p:blipFill>
          <a:blip r:embed="rId3"/>
          <a:srcRect l="5811" r="5811"/>
          <a:stretch>
            <a:fillRect/>
          </a:stretch>
        </p:blipFill>
        <p:spPr>
          <a:xfrm>
            <a:off x="8382000" y="628650"/>
            <a:ext cx="3476625" cy="5619750"/>
          </a:xfrm>
          <a:prstGeom prst="rect">
            <a:avLst/>
          </a:prstGeom>
        </p:spPr>
      </p:pic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BFA2F9E1-FE20-4834-8D0B-BD731E898908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704850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D4E0E6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6" name="Obdélník: se zakulacenými rohy 5">
            <a:extLst>
              <a:ext uri="{FF2B5EF4-FFF2-40B4-BE49-F238E27FC236}">
                <a16:creationId xmlns:a16="http://schemas.microsoft.com/office/drawing/2014/main" id="{A6297994-3ABB-4CC3-AEA5-0D5153B1EC22}"/>
              </a:ext>
            </a:extLst>
          </p:cNvPr>
          <p:cNvSpPr>
            <a:spLocks noGrp="1"/>
          </p:cNvSpPr>
          <p:nvPr/>
        </p:nvSpPr>
        <p:spPr>
          <a:xfrm>
            <a:off x="609600" y="1943100"/>
            <a:ext cx="95250" cy="1104900"/>
          </a:xfrm>
          <a:prstGeom prst="roundRect">
            <a:avLst>
              <a:gd name="adj" fmla="val 50000"/>
            </a:avLst>
          </a:prstGeom>
          <a:solidFill>
            <a:srgbClr val="0046E5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DD5FDDB2-3DBB-4DFA-9000-6DAA280F969D}"/>
              </a:ext>
            </a:extLst>
          </p:cNvPr>
          <p:cNvSpPr>
            <a:spLocks noGrp="1"/>
          </p:cNvSpPr>
          <p:nvPr/>
        </p:nvSpPr>
        <p:spPr>
          <a:xfrm>
            <a:off x="914400" y="2152650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0046E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046E5"/>
                </a:solidFill>
                <a:latin typeface="Aptos"/>
                <a:ea typeface="Aptos"/>
                <a:cs typeface="Aptos"/>
              </a:rPr>
              <a:t>STUDY STAY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21E6D7ED-4BD8-4530-BDC6-C2E61699C097}"/>
              </a:ext>
            </a:extLst>
          </p:cNvPr>
          <p:cNvSpPr>
            <a:spLocks noGrp="1"/>
          </p:cNvSpPr>
          <p:nvPr/>
        </p:nvSpPr>
        <p:spPr>
          <a:xfrm>
            <a:off x="914400" y="2419350"/>
            <a:ext cx="619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Courses</a:t>
            </a:r>
            <a:r>
              <a:rPr lang="cs-CZ" sz="150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or</a:t>
            </a:r>
            <a:r>
              <a:rPr lang="cs-CZ" sz="150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seminars at a partner university.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Usually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one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semester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. Most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common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is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Erasmus+ study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stay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.</a:t>
            </a:r>
            <a:endParaRPr sz="1500" b="0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9" name="Obdélník: se zakulacenými rohy 8">
            <a:extLst>
              <a:ext uri="{FF2B5EF4-FFF2-40B4-BE49-F238E27FC236}">
                <a16:creationId xmlns:a16="http://schemas.microsoft.com/office/drawing/2014/main" id="{8D07DEC4-5E5F-4194-AD1F-00D7EF831FC1}"/>
              </a:ext>
            </a:extLst>
          </p:cNvPr>
          <p:cNvSpPr>
            <a:spLocks noGrp="1"/>
          </p:cNvSpPr>
          <p:nvPr/>
        </p:nvSpPr>
        <p:spPr>
          <a:xfrm>
            <a:off x="609600" y="3228975"/>
            <a:ext cx="704850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D4E0E6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0" name="Obdélník: se zakulacenými rohy 9">
            <a:extLst>
              <a:ext uri="{FF2B5EF4-FFF2-40B4-BE49-F238E27FC236}">
                <a16:creationId xmlns:a16="http://schemas.microsoft.com/office/drawing/2014/main" id="{9BF3BF07-9A0D-43B4-BDB7-60C296F873ED}"/>
              </a:ext>
            </a:extLst>
          </p:cNvPr>
          <p:cNvSpPr>
            <a:spLocks noGrp="1"/>
          </p:cNvSpPr>
          <p:nvPr/>
        </p:nvSpPr>
        <p:spPr>
          <a:xfrm>
            <a:off x="609600" y="3228975"/>
            <a:ext cx="95250" cy="1104900"/>
          </a:xfrm>
          <a:prstGeom prst="roundRect">
            <a:avLst>
              <a:gd name="adj" fmla="val 50000"/>
            </a:avLst>
          </a:prstGeom>
          <a:solidFill>
            <a:srgbClr val="00A64F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9F97F75D-B17F-4307-A858-B6BAD0597A14}"/>
              </a:ext>
            </a:extLst>
          </p:cNvPr>
          <p:cNvSpPr>
            <a:spLocks noGrp="1"/>
          </p:cNvSpPr>
          <p:nvPr/>
        </p:nvSpPr>
        <p:spPr>
          <a:xfrm>
            <a:off x="914400" y="3438525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00A64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0A64F"/>
                </a:solidFill>
                <a:latin typeface="Aptos"/>
                <a:ea typeface="Aptos"/>
                <a:cs typeface="Aptos"/>
              </a:rPr>
              <a:t>TRAINEESHIP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77D0B3E2-D356-4BFF-8579-590818EB6599}"/>
              </a:ext>
            </a:extLst>
          </p:cNvPr>
          <p:cNvSpPr>
            <a:spLocks noGrp="1"/>
          </p:cNvSpPr>
          <p:nvPr/>
        </p:nvSpPr>
        <p:spPr>
          <a:xfrm>
            <a:off x="914400" y="3781425"/>
            <a:ext cx="619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Practical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work in a laboratory, institute or other host </a:t>
            </a:r>
            <a:r>
              <a:rPr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organisation</a:t>
            </a:r>
            <a:r>
              <a:rPr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.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Usually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60+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days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.</a:t>
            </a:r>
            <a:endParaRPr sz="1500" b="0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Obdélník: se zakulacenými rohy 12">
            <a:extLst>
              <a:ext uri="{FF2B5EF4-FFF2-40B4-BE49-F238E27FC236}">
                <a16:creationId xmlns:a16="http://schemas.microsoft.com/office/drawing/2014/main" id="{E850E914-ED4C-4CAB-83DE-2A6E405F3C7F}"/>
              </a:ext>
            </a:extLst>
          </p:cNvPr>
          <p:cNvSpPr>
            <a:spLocks noGrp="1"/>
          </p:cNvSpPr>
          <p:nvPr/>
        </p:nvSpPr>
        <p:spPr>
          <a:xfrm>
            <a:off x="609600" y="4514850"/>
            <a:ext cx="7048500" cy="1104900"/>
          </a:xfrm>
          <a:prstGeom prst="roundRect">
            <a:avLst>
              <a:gd name="adj" fmla="val 15517"/>
            </a:avLst>
          </a:prstGeom>
          <a:solidFill>
            <a:srgbClr val="FFFFFF"/>
          </a:solidFill>
          <a:ln w="9525">
            <a:solidFill>
              <a:srgbClr val="D4E0E6"/>
            </a:solidFill>
          </a:ln>
        </p:spPr>
        <p:txBody>
          <a:bodyPr/>
          <a:lstStyle/>
          <a:p>
            <a:endParaRPr lang="cs-CZ"/>
          </a:p>
        </p:txBody>
      </p:sp>
      <p:sp>
        <p:nvSpPr>
          <p:cNvPr id="14" name="Obdélník: se zakulacenými rohy 13">
            <a:extLst>
              <a:ext uri="{FF2B5EF4-FFF2-40B4-BE49-F238E27FC236}">
                <a16:creationId xmlns:a16="http://schemas.microsoft.com/office/drawing/2014/main" id="{FB0B7C54-D372-448B-BBDE-1BB3ACDC77E4}"/>
              </a:ext>
            </a:extLst>
          </p:cNvPr>
          <p:cNvSpPr>
            <a:spLocks noGrp="1"/>
          </p:cNvSpPr>
          <p:nvPr/>
        </p:nvSpPr>
        <p:spPr>
          <a:xfrm>
            <a:off x="609600" y="4514850"/>
            <a:ext cx="95250" cy="1104900"/>
          </a:xfrm>
          <a:prstGeom prst="roundRect">
            <a:avLst>
              <a:gd name="adj" fmla="val 50000"/>
            </a:avLst>
          </a:prstGeom>
          <a:solidFill>
            <a:srgbClr val="F26A21"/>
          </a:solidFill>
          <a:ln w="0">
            <a:noFill/>
          </a:ln>
        </p:spPr>
        <p:txBody>
          <a:bodyPr/>
          <a:lstStyle/>
          <a:p>
            <a:endParaRPr lang="cs-CZ"/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D16B17D3-82FD-4504-8C4F-0D9DA1B0AB85}"/>
              </a:ext>
            </a:extLst>
          </p:cNvPr>
          <p:cNvSpPr>
            <a:spLocks noGrp="1"/>
          </p:cNvSpPr>
          <p:nvPr/>
        </p:nvSpPr>
        <p:spPr>
          <a:xfrm>
            <a:off x="914400" y="4724400"/>
            <a:ext cx="619125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  <a:defRPr sz="1350" b="1">
                <a:solidFill>
                  <a:srgbClr val="F26A21"/>
                </a:solidFill>
                <a:latin typeface="Aptos"/>
                <a:ea typeface="Aptos"/>
                <a:cs typeface="Aptos"/>
              </a:defRPr>
            </a:pPr>
            <a:r>
              <a:rPr sz="1350" b="1" dirty="0">
                <a:solidFill>
                  <a:srgbClr val="F26A21"/>
                </a:solidFill>
                <a:latin typeface="Aptos"/>
                <a:ea typeface="Aptos"/>
                <a:cs typeface="Aptos"/>
              </a:rPr>
              <a:t>SHORT </a:t>
            </a:r>
            <a:r>
              <a:rPr lang="cs-CZ" sz="1350" b="1" dirty="0" err="1">
                <a:solidFill>
                  <a:srgbClr val="F26A21"/>
                </a:solidFill>
                <a:latin typeface="Aptos"/>
                <a:ea typeface="Aptos"/>
                <a:cs typeface="Aptos"/>
              </a:rPr>
              <a:t>STAYS</a:t>
            </a:r>
            <a:r>
              <a:rPr lang="cs-CZ" sz="1350" b="1" dirty="0">
                <a:solidFill>
                  <a:srgbClr val="F26A21"/>
                </a:solidFill>
                <a:latin typeface="Aptos"/>
                <a:ea typeface="Aptos"/>
                <a:cs typeface="Aptos"/>
              </a:rPr>
              <a:t>/</a:t>
            </a:r>
            <a:r>
              <a:rPr lang="cs-CZ" sz="1350" b="1" dirty="0" err="1">
                <a:solidFill>
                  <a:srgbClr val="F26A21"/>
                </a:solidFill>
                <a:latin typeface="Aptos"/>
                <a:ea typeface="Aptos"/>
                <a:cs typeface="Aptos"/>
              </a:rPr>
              <a:t>VIRTUAL</a:t>
            </a:r>
            <a:r>
              <a:rPr lang="cs-CZ" sz="1350" b="1" dirty="0">
                <a:solidFill>
                  <a:srgbClr val="F26A21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350" b="1" dirty="0" err="1">
                <a:solidFill>
                  <a:srgbClr val="F26A21"/>
                </a:solidFill>
                <a:latin typeface="Aptos"/>
                <a:ea typeface="Aptos"/>
                <a:cs typeface="Aptos"/>
              </a:rPr>
              <a:t>MOBILITIES</a:t>
            </a:r>
            <a:endParaRPr sz="1350" b="1" dirty="0">
              <a:solidFill>
                <a:srgbClr val="F26A21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A976889F-8543-4A5B-A4E7-EDBD69462BC0}"/>
              </a:ext>
            </a:extLst>
          </p:cNvPr>
          <p:cNvSpPr>
            <a:spLocks noGrp="1"/>
          </p:cNvSpPr>
          <p:nvPr/>
        </p:nvSpPr>
        <p:spPr>
          <a:xfrm>
            <a:off x="914400" y="5067300"/>
            <a:ext cx="6191250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8000"/>
              </a:lnSpc>
              <a:buNone/>
              <a:defRPr sz="1500" b="0">
                <a:solidFill>
                  <a:srgbClr val="101820"/>
                </a:solidFill>
                <a:latin typeface="Aptos"/>
                <a:ea typeface="Aptos"/>
                <a:cs typeface="Aptos"/>
              </a:defRPr>
            </a:pP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Summer/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winter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school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, online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EDUC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courses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,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other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short</a:t>
            </a:r>
            <a:r>
              <a:rPr lang="cs-CZ" sz="1500" b="0" dirty="0">
                <a:solidFill>
                  <a:srgbClr val="101820"/>
                </a:solidFill>
                <a:latin typeface="Aptos"/>
                <a:ea typeface="Aptos"/>
                <a:cs typeface="Aptos"/>
              </a:rPr>
              <a:t>-term </a:t>
            </a:r>
            <a:r>
              <a:rPr lang="cs-CZ" sz="1500" b="0" dirty="0" err="1">
                <a:solidFill>
                  <a:srgbClr val="101820"/>
                </a:solidFill>
                <a:latin typeface="Aptos"/>
                <a:ea typeface="Aptos"/>
                <a:cs typeface="Aptos"/>
              </a:rPr>
              <a:t>options</a:t>
            </a:r>
            <a:endParaRPr sz="1500" b="0" dirty="0">
              <a:solidFill>
                <a:srgbClr val="10182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821224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16011320-5EC9-4062-A217-D80C2B26A0FB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FFFFFF"/>
                </a:solidFill>
                <a:latin typeface="Arial"/>
                <a:ea typeface="Arial"/>
                <a:cs typeface="Arial"/>
                <a:hlinkClick r:id="rId3"/>
              </a:rPr>
              <a:t>Erasmus+ study stays</a:t>
            </a:r>
            <a:endParaRPr sz="315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3E671C5-912C-482E-A2E0-9C30B987B495}"/>
              </a:ext>
            </a:extLst>
          </p:cNvPr>
          <p:cNvSpPr>
            <a:spLocks noGrp="1"/>
          </p:cNvSpPr>
          <p:nvPr/>
        </p:nvSpPr>
        <p:spPr>
          <a:xfrm>
            <a:off x="555117" y="1485900"/>
            <a:ext cx="10953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60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C4EC76"/>
                </a:solidFill>
                <a:latin typeface="Arial"/>
                <a:ea typeface="Arial"/>
                <a:cs typeface="Arial"/>
              </a:rPr>
              <a:t>540–660 EUR / month</a:t>
            </a:r>
            <a:r>
              <a:rPr lang="cs-CZ" sz="3600" b="1" dirty="0">
                <a:solidFill>
                  <a:srgbClr val="C4EC76"/>
                </a:solidFill>
                <a:latin typeface="Arial"/>
                <a:ea typeface="Arial"/>
                <a:cs typeface="Arial"/>
              </a:rPr>
              <a:t> + </a:t>
            </a:r>
            <a:r>
              <a:rPr lang="cs-CZ" sz="3600" b="1" dirty="0" err="1">
                <a:solidFill>
                  <a:srgbClr val="C4EC76"/>
                </a:solidFill>
                <a:latin typeface="Arial"/>
                <a:ea typeface="Arial"/>
                <a:cs typeface="Arial"/>
              </a:rPr>
              <a:t>travel</a:t>
            </a:r>
            <a:r>
              <a:rPr lang="cs-CZ" sz="3600" b="1" dirty="0">
                <a:solidFill>
                  <a:srgbClr val="C4EC76"/>
                </a:solidFill>
                <a:latin typeface="Arial"/>
                <a:ea typeface="Arial"/>
                <a:cs typeface="Arial"/>
              </a:rPr>
              <a:t> grant</a:t>
            </a:r>
            <a:endParaRPr sz="3600" b="1" dirty="0">
              <a:solidFill>
                <a:srgbClr val="C4EC76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B5C193E-7727-4F8C-8EB8-0CD606C8043A}"/>
              </a:ext>
            </a:extLst>
          </p:cNvPr>
          <p:cNvSpPr>
            <a:spLocks noGrp="1"/>
          </p:cNvSpPr>
          <p:nvPr/>
        </p:nvSpPr>
        <p:spPr>
          <a:xfrm>
            <a:off x="619125" y="24765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4EC76"/>
                </a:solidFill>
                <a:latin typeface="Arial"/>
                <a:ea typeface="Arial"/>
                <a:cs typeface="Arial"/>
              </a:rPr>
              <a:t>Where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8947641-80A6-415D-B21E-069286FD6AD1}"/>
              </a:ext>
            </a:extLst>
          </p:cNvPr>
          <p:cNvSpPr>
            <a:spLocks noGrp="1"/>
          </p:cNvSpPr>
          <p:nvPr/>
        </p:nvSpPr>
        <p:spPr>
          <a:xfrm>
            <a:off x="619125" y="28479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Universities with an agreement for your department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7B5FB5E-DF68-4996-9B86-F3EF6A7827EF}"/>
              </a:ext>
            </a:extLst>
          </p:cNvPr>
          <p:cNvSpPr>
            <a:spLocks noGrp="1"/>
          </p:cNvSpPr>
          <p:nvPr/>
        </p:nvSpPr>
        <p:spPr>
          <a:xfrm>
            <a:off x="619125" y="329565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4EC76"/>
                </a:solidFill>
                <a:latin typeface="Arial"/>
                <a:ea typeface="Arial"/>
                <a:cs typeface="Arial"/>
              </a:rPr>
              <a:t>How long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C33FA83D-EE49-4235-AC39-FBE126EF7194}"/>
              </a:ext>
            </a:extLst>
          </p:cNvPr>
          <p:cNvSpPr>
            <a:spLocks noGrp="1"/>
          </p:cNvSpPr>
          <p:nvPr/>
        </p:nvSpPr>
        <p:spPr>
          <a:xfrm>
            <a:off x="619125" y="366712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Usually one semester. </a:t>
            </a:r>
            <a:r>
              <a:rPr sz="2025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Programme</a:t>
            </a:r>
            <a:r>
              <a:rPr sz="20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limit: 2–12 months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85B2DF9-81B3-4898-BDFE-AA30AC4E883B}"/>
              </a:ext>
            </a:extLst>
          </p:cNvPr>
          <p:cNvSpPr>
            <a:spLocks noGrp="1"/>
          </p:cNvSpPr>
          <p:nvPr/>
        </p:nvSpPr>
        <p:spPr>
          <a:xfrm>
            <a:off x="619125" y="41148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4EC76"/>
                </a:solidFill>
                <a:latin typeface="Arial"/>
                <a:ea typeface="Arial"/>
                <a:cs typeface="Arial"/>
              </a:rPr>
              <a:t>Study requirements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2CF48E1-8667-42EF-9A3D-1D4F5D1FC2A9}"/>
              </a:ext>
            </a:extLst>
          </p:cNvPr>
          <p:cNvSpPr>
            <a:spLocks noGrp="1"/>
          </p:cNvSpPr>
          <p:nvPr/>
        </p:nvSpPr>
        <p:spPr>
          <a:xfrm>
            <a:off x="619125" y="44862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at least 20 ECTS per semester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68D28FE7-4B67-4115-8518-4DEAEA0E7338}"/>
              </a:ext>
            </a:extLst>
          </p:cNvPr>
          <p:cNvSpPr>
            <a:spLocks noGrp="1"/>
          </p:cNvSpPr>
          <p:nvPr/>
        </p:nvSpPr>
        <p:spPr>
          <a:xfrm>
            <a:off x="619125" y="493395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C4EC76"/>
                </a:solidFill>
                <a:latin typeface="Arial"/>
                <a:ea typeface="Arial"/>
                <a:cs typeface="Arial"/>
              </a:rPr>
              <a:t>Selection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0948611E-5581-4A6B-9C6C-BC94A9C1A60D}"/>
              </a:ext>
            </a:extLst>
          </p:cNvPr>
          <p:cNvSpPr>
            <a:spLocks noGrp="1"/>
          </p:cNvSpPr>
          <p:nvPr/>
        </p:nvSpPr>
        <p:spPr>
          <a:xfrm>
            <a:off x="619125" y="530542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Faculty application and an interview in English</a:t>
            </a:r>
            <a:r>
              <a:rPr lang="cs-CZ" sz="20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-&gt; </a:t>
            </a:r>
            <a:r>
              <a:rPr lang="cs-CZ" sz="2025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FEBRUARY</a:t>
            </a:r>
            <a:r>
              <a:rPr lang="cs-CZ" sz="2025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2027</a:t>
            </a:r>
            <a:endParaRPr sz="2025" b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29A3232-8DB5-4CA5-A2DD-6ABE6000207E}"/>
              </a:ext>
            </a:extLst>
          </p:cNvPr>
          <p:cNvSpPr>
            <a:spLocks noGrp="1"/>
          </p:cNvSpPr>
          <p:nvPr/>
        </p:nvSpPr>
        <p:spPr>
          <a:xfrm>
            <a:off x="619125" y="5972175"/>
            <a:ext cx="10668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C4D2E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C4D2ED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Second-semester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usually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possible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as a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zero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-grant (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or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in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some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countries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,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combinations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of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funds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can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be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used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 – AKTION, DAAD, </a:t>
            </a:r>
            <a:r>
              <a:rPr lang="cs-CZ" sz="1350" b="0" dirty="0" err="1">
                <a:solidFill>
                  <a:srgbClr val="C4D2ED"/>
                </a:solidFill>
                <a:latin typeface="Arial"/>
                <a:ea typeface="Arial"/>
                <a:cs typeface="Arial"/>
              </a:rPr>
              <a:t>CEEPUS</a:t>
            </a:r>
            <a:r>
              <a:rPr lang="cs-CZ" sz="1350" b="0" dirty="0">
                <a:solidFill>
                  <a:srgbClr val="C4D2ED"/>
                </a:solidFill>
                <a:latin typeface="Arial"/>
                <a:ea typeface="Arial"/>
                <a:cs typeface="Arial"/>
              </a:rPr>
              <a:t>…</a:t>
            </a:r>
            <a:endParaRPr sz="1350" b="0" dirty="0">
              <a:solidFill>
                <a:srgbClr val="C4D2ED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47736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AA230A4C-A4FE-433B-9C9E-F921EFCF6CF6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00DC"/>
                </a:solidFill>
                <a:latin typeface="Arial"/>
                <a:ea typeface="Arial"/>
                <a:cs typeface="Arial"/>
              </a:rPr>
              <a:t>Choosing your study destination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72D7D305-B0C2-4E67-8C4D-B750DB0E1B10}"/>
              </a:ext>
            </a:extLst>
          </p:cNvPr>
          <p:cNvSpPr>
            <a:spLocks noGrp="1"/>
          </p:cNvSpPr>
          <p:nvPr/>
        </p:nvSpPr>
        <p:spPr>
          <a:xfrm>
            <a:off x="619125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Course offer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2CFEF29-05D6-497F-AB4B-511D159BF12D}"/>
              </a:ext>
            </a:extLst>
          </p:cNvPr>
          <p:cNvSpPr>
            <a:spLocks noGrp="1"/>
          </p:cNvSpPr>
          <p:nvPr/>
        </p:nvSpPr>
        <p:spPr>
          <a:xfrm>
            <a:off x="619124" y="2270950"/>
            <a:ext cx="5095875" cy="139217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Relevant subjects taught in a language you can study in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. </a:t>
            </a:r>
            <a:r>
              <a:rPr lang="cs-CZ" dirty="0" err="1"/>
              <a:t>Even</a:t>
            </a:r>
            <a:r>
              <a:rPr lang="en-US" dirty="0"/>
              <a:t> on a study stay you can be e.g. in a laboratory - if the foreign university offers it as a subject</a:t>
            </a:r>
            <a:r>
              <a:rPr lang="cs-CZ" dirty="0"/>
              <a:t>.</a:t>
            </a: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E0177C5-A90C-445B-931D-E362769A989A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Academic calendar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6355E3C-380C-46BC-BAD6-0553A59A503C}"/>
              </a:ext>
            </a:extLst>
          </p:cNvPr>
          <p:cNvSpPr>
            <a:spLocks noGrp="1"/>
          </p:cNvSpPr>
          <p:nvPr/>
        </p:nvSpPr>
        <p:spPr>
          <a:xfrm>
            <a:off x="6381750" y="245745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Exam dates, thesis work and the semester at MU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-&gt;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which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semester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works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better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for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you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?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E4BA186-A0C1-475B-8AD9-E7FB46E089D9}"/>
              </a:ext>
            </a:extLst>
          </p:cNvPr>
          <p:cNvSpPr>
            <a:spLocks noGrp="1"/>
          </p:cNvSpPr>
          <p:nvPr/>
        </p:nvSpPr>
        <p:spPr>
          <a:xfrm>
            <a:off x="619125" y="3995737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Practical conditions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37BEE263-DEC1-425F-BA3D-D3400E1872C0}"/>
              </a:ext>
            </a:extLst>
          </p:cNvPr>
          <p:cNvSpPr>
            <a:spLocks noGrp="1"/>
          </p:cNvSpPr>
          <p:nvPr/>
        </p:nvSpPr>
        <p:spPr>
          <a:xfrm>
            <a:off x="619125" y="438150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Housing availability and a realistic living budget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A7CC994-7457-4A66-99D7-F5E116F26EB8}"/>
              </a:ext>
            </a:extLst>
          </p:cNvPr>
          <p:cNvSpPr>
            <a:spLocks noGrp="1"/>
          </p:cNvSpPr>
          <p:nvPr/>
        </p:nvSpPr>
        <p:spPr>
          <a:xfrm>
            <a:off x="6381749" y="3919537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Host requirements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3D286198-FAAC-47D1-A2A3-373A8BE6E5E8}"/>
              </a:ext>
            </a:extLst>
          </p:cNvPr>
          <p:cNvSpPr>
            <a:spLocks noGrp="1"/>
          </p:cNvSpPr>
          <p:nvPr/>
        </p:nvSpPr>
        <p:spPr>
          <a:xfrm>
            <a:off x="6381750" y="438150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Language proof, documents and application deadlines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A2727A4-92C7-43E8-9B2E-7D50151DB6B4}"/>
              </a:ext>
            </a:extLst>
          </p:cNvPr>
          <p:cNvSpPr>
            <a:spLocks noGrp="1"/>
          </p:cNvSpPr>
          <p:nvPr/>
        </p:nvSpPr>
        <p:spPr>
          <a:xfrm>
            <a:off x="619125" y="5867400"/>
            <a:ext cx="106680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0000DC"/>
                </a:solidFill>
                <a:latin typeface="Arial"/>
                <a:ea typeface="Arial"/>
                <a:cs typeface="Arial"/>
              </a:rPr>
              <a:t>A destination works best when it fits your study plan.</a:t>
            </a:r>
          </a:p>
        </p:txBody>
      </p:sp>
    </p:spTree>
    <p:extLst>
      <p:ext uri="{BB962C8B-B14F-4D97-AF65-F5344CB8AC3E}">
        <p14:creationId xmlns:p14="http://schemas.microsoft.com/office/powerpoint/2010/main" val="700512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3C719-4F45-5FF8-A983-C8AB405EC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31462E57-D9AA-B6A9-2045-8F166CA23369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lang="cs-CZ" sz="3150" b="1" dirty="0">
                <a:solidFill>
                  <a:srgbClr val="0000DC"/>
                </a:solidFill>
                <a:latin typeface="Arial"/>
                <a:ea typeface="Arial"/>
                <a:cs typeface="Arial"/>
              </a:rPr>
              <a:t>Erasmus+ study </a:t>
            </a:r>
            <a:r>
              <a:rPr lang="cs-CZ" sz="3150" b="1" dirty="0" err="1">
                <a:solidFill>
                  <a:srgbClr val="0000DC"/>
                </a:solidFill>
                <a:latin typeface="Arial"/>
                <a:ea typeface="Arial"/>
                <a:cs typeface="Arial"/>
              </a:rPr>
              <a:t>stays</a:t>
            </a:r>
            <a:r>
              <a:rPr lang="cs-CZ" sz="3150" b="1" dirty="0">
                <a:solidFill>
                  <a:srgbClr val="0000DC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3150" b="1" dirty="0" err="1">
                <a:solidFill>
                  <a:srgbClr val="0000DC"/>
                </a:solidFill>
                <a:latin typeface="Arial"/>
                <a:ea typeface="Arial"/>
                <a:cs typeface="Arial"/>
              </a:rPr>
              <a:t>timeline</a:t>
            </a:r>
            <a:endParaRPr sz="3150" b="1" dirty="0">
              <a:solidFill>
                <a:srgbClr val="0000D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E05855AC-4BFF-BBBB-1213-36ED08B8FD57}"/>
              </a:ext>
            </a:extLst>
          </p:cNvPr>
          <p:cNvSpPr>
            <a:spLocks noGrp="1"/>
          </p:cNvSpPr>
          <p:nvPr/>
        </p:nvSpPr>
        <p:spPr>
          <a:xfrm>
            <a:off x="875157" y="1174623"/>
            <a:ext cx="10152507" cy="53633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1) </a:t>
            </a:r>
            <a:r>
              <a:rPr lang="cs-CZ" sz="2325" b="1" dirty="0">
                <a:solidFill>
                  <a:srgbClr val="55972C"/>
                </a:solidFill>
                <a:latin typeface="Arial"/>
                <a:cs typeface="Arial"/>
              </a:rPr>
              <a:t>Online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webinar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–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mid-January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2027</a:t>
            </a: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2) Application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submission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- 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end of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January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–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mid-February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2027</a:t>
            </a: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3) Interview </a:t>
            </a:r>
            <a:r>
              <a:rPr lang="cs-CZ" sz="2325" b="1" dirty="0">
                <a:solidFill>
                  <a:srgbClr val="55972C"/>
                </a:solidFill>
                <a:latin typeface="Arial"/>
                <a:cs typeface="Arial"/>
              </a:rPr>
              <a:t>- 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Most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likely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3rd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week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of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February</a:t>
            </a:r>
            <a:endParaRPr lang="cs-CZ" sz="2100" b="1" dirty="0">
              <a:solidFill>
                <a:srgbClr val="17233A"/>
              </a:solidFill>
              <a:latin typeface="Arial"/>
              <a:cs typeface="Arial"/>
            </a:endParaRP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4)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Results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- 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Early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March</a:t>
            </a:r>
            <a:b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</a:b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In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March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, CZS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organizes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preparation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meetings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as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well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.</a:t>
            </a:r>
            <a:b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</a:br>
            <a:b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</a:br>
            <a:endParaRPr lang="cs-CZ" sz="2100" b="1" dirty="0">
              <a:solidFill>
                <a:srgbClr val="17233A"/>
              </a:solidFill>
              <a:latin typeface="Arial"/>
              <a:cs typeface="Arial"/>
            </a:endParaRP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5)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Nominations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 -</a:t>
            </a:r>
            <a:r>
              <a:rPr lang="cs-CZ" sz="24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cs typeface="Arial"/>
              </a:rPr>
              <a:t>Typically</a:t>
            </a:r>
            <a:r>
              <a:rPr lang="cs-CZ" sz="2100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cs typeface="Arial"/>
              </a:rPr>
              <a:t>around</a:t>
            </a:r>
            <a:r>
              <a:rPr lang="cs-CZ" sz="2100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cs typeface="Arial"/>
              </a:rPr>
              <a:t>April</a:t>
            </a:r>
            <a:r>
              <a:rPr lang="cs-CZ" sz="2100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cs typeface="Arial"/>
              </a:rPr>
              <a:t>or</a:t>
            </a:r>
            <a:r>
              <a:rPr lang="cs-CZ" sz="2100" dirty="0">
                <a:solidFill>
                  <a:srgbClr val="17233A"/>
                </a:solidFill>
                <a:latin typeface="Arial"/>
                <a:cs typeface="Arial"/>
              </a:rPr>
              <a:t> August/</a:t>
            </a:r>
            <a:r>
              <a:rPr lang="cs-CZ" sz="2100" dirty="0" err="1">
                <a:solidFill>
                  <a:srgbClr val="17233A"/>
                </a:solidFill>
                <a:latin typeface="Arial"/>
                <a:cs typeface="Arial"/>
              </a:rPr>
              <a:t>September</a:t>
            </a:r>
            <a:b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</a:b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6)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Applications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at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host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institution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-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Usually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around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June/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November</a:t>
            </a:r>
            <a:b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</a:b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7) Learning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Agreement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- 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May-July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or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October-December</a:t>
            </a:r>
            <a:endParaRPr lang="cs-CZ" sz="2100" b="1" dirty="0">
              <a:solidFill>
                <a:srgbClr val="17233A"/>
              </a:solidFill>
              <a:latin typeface="Arial"/>
              <a:cs typeface="Arial"/>
            </a:endParaRP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8)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Participation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agreement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- 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Before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leaving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,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typically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July-August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or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December-January</a:t>
            </a:r>
            <a:endParaRPr lang="cs-CZ" sz="2100" b="1" dirty="0">
              <a:solidFill>
                <a:srgbClr val="17233A"/>
              </a:solidFill>
              <a:latin typeface="Arial"/>
              <a:cs typeface="Arial"/>
            </a:endParaRP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9)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Scholarship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paid</a:t>
            </a: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-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After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the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participation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agreement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is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signed</a:t>
            </a:r>
            <a:r>
              <a:rPr lang="cs-CZ" sz="2100" b="1" dirty="0">
                <a:solidFill>
                  <a:srgbClr val="17233A"/>
                </a:solidFill>
                <a:latin typeface="Arial"/>
                <a:cs typeface="Arial"/>
              </a:rPr>
              <a:t>, before mobility </a:t>
            </a:r>
            <a:r>
              <a:rPr lang="cs-CZ" sz="2100" b="1" dirty="0" err="1">
                <a:solidFill>
                  <a:srgbClr val="17233A"/>
                </a:solidFill>
                <a:latin typeface="Arial"/>
                <a:cs typeface="Arial"/>
              </a:rPr>
              <a:t>starts</a:t>
            </a:r>
            <a:endParaRPr lang="cs-CZ" sz="2100" b="1" dirty="0">
              <a:solidFill>
                <a:srgbClr val="17233A"/>
              </a:solidFill>
              <a:latin typeface="Arial"/>
              <a:cs typeface="Arial"/>
            </a:endParaRP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endParaRPr lang="cs-CZ" sz="2325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endParaRPr sz="2325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12053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C2310DF9-3977-41D5-B168-4C67271C73A3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chemeClr val="bg1"/>
                </a:solidFill>
                <a:latin typeface="Arial"/>
                <a:ea typeface="Arial"/>
                <a:cs typeface="Arial"/>
                <a:hlinkClick r:id="rId3"/>
              </a:rPr>
              <a:t>Erasmus+ traineeships</a:t>
            </a:r>
            <a:endParaRPr sz="3150" b="1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5B59C25B-17AB-433C-BF18-B77E65627A7A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10953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6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690–810 EUR / month</a:t>
            </a:r>
            <a:r>
              <a:rPr lang="cs-CZ" sz="36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+ </a:t>
            </a:r>
            <a:r>
              <a:rPr lang="cs-CZ" sz="3600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travel</a:t>
            </a:r>
            <a:r>
              <a:rPr lang="cs-CZ" sz="36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grant</a:t>
            </a:r>
            <a:endParaRPr sz="3600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BECB68DD-CB3B-492A-8044-B38758E71F0D}"/>
              </a:ext>
            </a:extLst>
          </p:cNvPr>
          <p:cNvSpPr>
            <a:spLocks noGrp="1"/>
          </p:cNvSpPr>
          <p:nvPr/>
        </p:nvSpPr>
        <p:spPr>
          <a:xfrm>
            <a:off x="619125" y="24765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Duration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B5270DC-C331-4F6E-89E0-23585F017C82}"/>
              </a:ext>
            </a:extLst>
          </p:cNvPr>
          <p:cNvSpPr>
            <a:spLocks noGrp="1"/>
          </p:cNvSpPr>
          <p:nvPr/>
        </p:nvSpPr>
        <p:spPr>
          <a:xfrm>
            <a:off x="619125" y="28479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2–12 months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EDCA486B-282D-4B05-883F-BB8E4C5DA606}"/>
              </a:ext>
            </a:extLst>
          </p:cNvPr>
          <p:cNvSpPr>
            <a:spLocks noGrp="1"/>
          </p:cNvSpPr>
          <p:nvPr/>
        </p:nvSpPr>
        <p:spPr>
          <a:xfrm>
            <a:off x="619125" y="329565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Host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511C16B-38DC-4A43-AE6F-EE07523F4BE1}"/>
              </a:ext>
            </a:extLst>
          </p:cNvPr>
          <p:cNvSpPr>
            <a:spLocks noGrp="1"/>
          </p:cNvSpPr>
          <p:nvPr/>
        </p:nvSpPr>
        <p:spPr>
          <a:xfrm>
            <a:off x="619125" y="366712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A suitable lab, company or other eligible </a:t>
            </a:r>
            <a:r>
              <a:rPr sz="2025" b="0" dirty="0" err="1">
                <a:solidFill>
                  <a:schemeClr val="bg1"/>
                </a:solidFill>
                <a:latin typeface="Arial"/>
                <a:ea typeface="Arial"/>
                <a:cs typeface="Arial"/>
              </a:rPr>
              <a:t>organisation</a:t>
            </a:r>
            <a:endParaRPr sz="2025" b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B4140EB2-BC46-46BE-A913-BC8B2170B14F}"/>
              </a:ext>
            </a:extLst>
          </p:cNvPr>
          <p:cNvSpPr>
            <a:spLocks noGrp="1"/>
          </p:cNvSpPr>
          <p:nvPr/>
        </p:nvSpPr>
        <p:spPr>
          <a:xfrm>
            <a:off x="619125" y="41148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Content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693C1D14-7C03-47C1-835D-90F01F49C47E}"/>
              </a:ext>
            </a:extLst>
          </p:cNvPr>
          <p:cNvSpPr>
            <a:spLocks noGrp="1"/>
          </p:cNvSpPr>
          <p:nvPr/>
        </p:nvSpPr>
        <p:spPr>
          <a:xfrm>
            <a:off x="619125" y="44862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Tasks directly related to your field at MU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91CDB47C-8C62-4A82-8905-A9E125173A25}"/>
              </a:ext>
            </a:extLst>
          </p:cNvPr>
          <p:cNvSpPr>
            <a:spLocks noGrp="1"/>
          </p:cNvSpPr>
          <p:nvPr/>
        </p:nvSpPr>
        <p:spPr>
          <a:xfrm>
            <a:off x="619125" y="493395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Preparation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E1AA543E-D0A3-4533-9D83-07572A50EBDE}"/>
              </a:ext>
            </a:extLst>
          </p:cNvPr>
          <p:cNvSpPr>
            <a:spLocks noGrp="1"/>
          </p:cNvSpPr>
          <p:nvPr/>
        </p:nvSpPr>
        <p:spPr>
          <a:xfrm>
            <a:off x="619125" y="530542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Confirm the host and academic approval before applying</a:t>
            </a: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43637319-413B-4A93-80CF-3076D7543437}"/>
              </a:ext>
            </a:extLst>
          </p:cNvPr>
          <p:cNvSpPr>
            <a:spLocks noGrp="1"/>
          </p:cNvSpPr>
          <p:nvPr/>
        </p:nvSpPr>
        <p:spPr>
          <a:xfrm>
            <a:off x="619125" y="5972175"/>
            <a:ext cx="10668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chemeClr val="bg1"/>
                </a:solidFill>
                <a:latin typeface="Arial"/>
                <a:ea typeface="Arial"/>
                <a:cs typeface="Arial"/>
              </a:rPr>
              <a:t>You find the host yourself. A prior bilateral agreement is not required.</a:t>
            </a:r>
          </a:p>
        </p:txBody>
      </p:sp>
      <p:sp>
        <p:nvSpPr>
          <p:cNvPr id="14" name="Zástupný obsah 3">
            <a:extLst>
              <a:ext uri="{FF2B5EF4-FFF2-40B4-BE49-F238E27FC236}">
                <a16:creationId xmlns:a16="http://schemas.microsoft.com/office/drawing/2014/main" id="{D07581DB-718C-25CB-EAD5-CD37160F88A3}"/>
              </a:ext>
            </a:extLst>
          </p:cNvPr>
          <p:cNvSpPr txBox="1">
            <a:spLocks/>
          </p:cNvSpPr>
          <p:nvPr/>
        </p:nvSpPr>
        <p:spPr>
          <a:xfrm>
            <a:off x="6250709" y="2476500"/>
            <a:ext cx="5941291" cy="2152837"/>
          </a:xfrm>
        </p:spPr>
        <p:txBody>
          <a:bodyPr>
            <a:normAutofit fontScale="92500"/>
          </a:bodyPr>
          <a:lstStyle>
            <a:lvl1pPr marL="228600" indent="-228600" algn="l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85800" indent="-228600" algn="l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143000" indent="-228600" algn="l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600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0574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5146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9718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4290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886200" indent="-228600" algn="l">
              <a:lnSpc>
                <a:spcPct val="90000"/>
              </a:lnSpc>
              <a:spcBef>
                <a:spcPts val="500"/>
              </a:spcBef>
              <a:buChar char="•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rPr lang="cs-CZ" b="1" kern="0" dirty="0">
                <a:solidFill>
                  <a:schemeClr val="bg1"/>
                </a:solidFill>
              </a:rPr>
              <a:t>4 application </a:t>
            </a:r>
            <a:r>
              <a:rPr lang="cs-CZ" b="1" kern="0" dirty="0" err="1">
                <a:solidFill>
                  <a:schemeClr val="bg1"/>
                </a:solidFill>
              </a:rPr>
              <a:t>deadlines</a:t>
            </a:r>
            <a:r>
              <a:rPr lang="cs-CZ" b="1" kern="0" dirty="0">
                <a:solidFill>
                  <a:schemeClr val="bg1"/>
                </a:solidFill>
              </a:rPr>
              <a:t> </a:t>
            </a:r>
            <a:r>
              <a:rPr lang="cs-CZ" b="1" kern="0" dirty="0" err="1">
                <a:solidFill>
                  <a:schemeClr val="bg1"/>
                </a:solidFill>
              </a:rPr>
              <a:t>every</a:t>
            </a:r>
            <a:r>
              <a:rPr lang="cs-CZ" b="1" kern="0" dirty="0">
                <a:solidFill>
                  <a:schemeClr val="bg1"/>
                </a:solidFill>
              </a:rPr>
              <a:t> </a:t>
            </a:r>
            <a:r>
              <a:rPr lang="cs-CZ" b="1" kern="0" dirty="0" err="1">
                <a:solidFill>
                  <a:schemeClr val="bg1"/>
                </a:solidFill>
              </a:rPr>
              <a:t>year</a:t>
            </a:r>
            <a:r>
              <a:rPr lang="cs-CZ" kern="0" dirty="0">
                <a:solidFill>
                  <a:schemeClr val="bg1"/>
                </a:solidFill>
              </a:rPr>
              <a:t>:</a:t>
            </a:r>
          </a:p>
          <a:p>
            <a:pPr algn="ctr"/>
            <a:r>
              <a:rPr lang="en-US" sz="2000" kern="0" dirty="0">
                <a:solidFill>
                  <a:schemeClr val="bg1"/>
                </a:solidFill>
              </a:rPr>
              <a:t>Call I: 31 January (stays from </a:t>
            </a:r>
            <a:r>
              <a:rPr lang="cs-CZ" sz="2000" kern="0" dirty="0">
                <a:solidFill>
                  <a:schemeClr val="bg1"/>
                </a:solidFill>
              </a:rPr>
              <a:t>15.3.</a:t>
            </a:r>
            <a:r>
              <a:rPr lang="en-US" sz="2000" kern="0" dirty="0">
                <a:solidFill>
                  <a:schemeClr val="bg1"/>
                </a:solidFill>
              </a:rPr>
              <a:t>)</a:t>
            </a:r>
            <a:endParaRPr lang="cs-CZ" sz="2000" kern="0" dirty="0">
              <a:solidFill>
                <a:schemeClr val="bg1"/>
              </a:solidFill>
            </a:endParaRPr>
          </a:p>
          <a:p>
            <a:pPr algn="ctr"/>
            <a:r>
              <a:rPr lang="en-US" sz="2000" kern="0" dirty="0">
                <a:solidFill>
                  <a:schemeClr val="bg1"/>
                </a:solidFill>
              </a:rPr>
              <a:t>Call II: 30 April (stays from </a:t>
            </a:r>
            <a:r>
              <a:rPr lang="cs-CZ" sz="2000" kern="0" dirty="0">
                <a:solidFill>
                  <a:schemeClr val="bg1"/>
                </a:solidFill>
              </a:rPr>
              <a:t>1.7.</a:t>
            </a:r>
            <a:r>
              <a:rPr lang="en-US" sz="2000" kern="0" dirty="0">
                <a:solidFill>
                  <a:schemeClr val="bg1"/>
                </a:solidFill>
              </a:rPr>
              <a:t>)</a:t>
            </a:r>
            <a:endParaRPr lang="cs-CZ" sz="2000" kern="0" dirty="0">
              <a:solidFill>
                <a:schemeClr val="bg1"/>
              </a:solidFill>
            </a:endParaRPr>
          </a:p>
          <a:p>
            <a:pPr algn="ctr"/>
            <a:r>
              <a:rPr lang="en-US" sz="2000" kern="0" dirty="0">
                <a:solidFill>
                  <a:schemeClr val="bg1"/>
                </a:solidFill>
              </a:rPr>
              <a:t>Call III: 31 July (stays from 15</a:t>
            </a:r>
            <a:r>
              <a:rPr lang="cs-CZ" sz="2000" kern="0" dirty="0">
                <a:solidFill>
                  <a:schemeClr val="bg1"/>
                </a:solidFill>
              </a:rPr>
              <a:t>.9.</a:t>
            </a:r>
            <a:r>
              <a:rPr lang="en-US" sz="2000" kern="0" dirty="0">
                <a:solidFill>
                  <a:schemeClr val="bg1"/>
                </a:solidFill>
              </a:rPr>
              <a:t>)</a:t>
            </a:r>
            <a:endParaRPr lang="cs-CZ" sz="2000" kern="0" dirty="0">
              <a:solidFill>
                <a:schemeClr val="bg1"/>
              </a:solidFill>
            </a:endParaRPr>
          </a:p>
          <a:p>
            <a:pPr algn="ctr"/>
            <a:r>
              <a:rPr lang="en-US" sz="2000" kern="0" dirty="0">
                <a:solidFill>
                  <a:schemeClr val="bg1"/>
                </a:solidFill>
              </a:rPr>
              <a:t>Call IV: 31 October (stays from </a:t>
            </a:r>
            <a:r>
              <a:rPr lang="cs-CZ" sz="2000" kern="0" dirty="0">
                <a:solidFill>
                  <a:schemeClr val="bg1"/>
                </a:solidFill>
              </a:rPr>
              <a:t>15.1.</a:t>
            </a:r>
            <a:r>
              <a:rPr lang="en-US" sz="2000" kern="0" dirty="0">
                <a:solidFill>
                  <a:schemeClr val="bg1"/>
                </a:solidFill>
              </a:rPr>
              <a:t>)</a:t>
            </a:r>
            <a:endParaRPr lang="cs-CZ" sz="3600" kern="0" dirty="0">
              <a:solidFill>
                <a:schemeClr val="bg1"/>
              </a:solidFill>
            </a:endParaRPr>
          </a:p>
          <a:p>
            <a:endParaRPr lang="cs-CZ" kern="0" dirty="0"/>
          </a:p>
        </p:txBody>
      </p:sp>
    </p:spTree>
    <p:extLst>
      <p:ext uri="{BB962C8B-B14F-4D97-AF65-F5344CB8AC3E}">
        <p14:creationId xmlns:p14="http://schemas.microsoft.com/office/powerpoint/2010/main" val="1834705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6FCA0307-F635-4651-A9B0-194A153C5DDE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  <a:hlinkClick r:id="rId3"/>
              </a:rPr>
              <a:t>Traineeships outside Europe</a:t>
            </a:r>
            <a:endParaRPr sz="3150" b="1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4287993-E992-41DF-BD17-D75A051367CE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10953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60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700 EUR / month</a:t>
            </a:r>
            <a:r>
              <a:rPr lang="cs-CZ" sz="36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+ </a:t>
            </a:r>
            <a:r>
              <a:rPr lang="cs-CZ" sz="3600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travel</a:t>
            </a:r>
            <a:r>
              <a:rPr lang="cs-CZ" sz="36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grant</a:t>
            </a:r>
            <a:endParaRPr sz="3600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0C9607B6-E510-4A5C-9201-CA9430B33F74}"/>
              </a:ext>
            </a:extLst>
          </p:cNvPr>
          <p:cNvSpPr>
            <a:spLocks noGrp="1"/>
          </p:cNvSpPr>
          <p:nvPr/>
        </p:nvSpPr>
        <p:spPr>
          <a:xfrm>
            <a:off x="619125" y="24765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Duration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D7BCD222-E6B1-4549-BC7F-6363B1ED0468}"/>
              </a:ext>
            </a:extLst>
          </p:cNvPr>
          <p:cNvSpPr>
            <a:spLocks noGrp="1"/>
          </p:cNvSpPr>
          <p:nvPr/>
        </p:nvSpPr>
        <p:spPr>
          <a:xfrm>
            <a:off x="619125" y="28479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2–12 months, plus a contribution to travel costs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819A5E2D-B696-427C-871A-CE85EE47A128}"/>
              </a:ext>
            </a:extLst>
          </p:cNvPr>
          <p:cNvSpPr>
            <a:spLocks noGrp="1"/>
          </p:cNvSpPr>
          <p:nvPr/>
        </p:nvSpPr>
        <p:spPr>
          <a:xfrm>
            <a:off x="619125" y="329565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Host search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220874E-7685-4A08-AEA0-38A8B9D3C0A0}"/>
              </a:ext>
            </a:extLst>
          </p:cNvPr>
          <p:cNvSpPr>
            <a:spLocks noGrp="1"/>
          </p:cNvSpPr>
          <p:nvPr/>
        </p:nvSpPr>
        <p:spPr>
          <a:xfrm>
            <a:off x="619125" y="366712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You arrange the traineeship with the host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303837F-A8F9-4251-8429-BC68253DCCC1}"/>
              </a:ext>
            </a:extLst>
          </p:cNvPr>
          <p:cNvSpPr>
            <a:spLocks noGrp="1"/>
          </p:cNvSpPr>
          <p:nvPr/>
        </p:nvSpPr>
        <p:spPr>
          <a:xfrm>
            <a:off x="619125" y="41148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University hosts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DD80C3E3-4A0D-4B05-A878-5E4D134F3B2C}"/>
              </a:ext>
            </a:extLst>
          </p:cNvPr>
          <p:cNvSpPr>
            <a:spLocks noGrp="1"/>
          </p:cNvSpPr>
          <p:nvPr/>
        </p:nvSpPr>
        <p:spPr>
          <a:xfrm>
            <a:off x="619125" y="44862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An 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inter-institutional</a:t>
            </a: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agreement is required before departure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if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it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is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a university –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we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will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take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care of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it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AFTER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you</a:t>
            </a:r>
            <a:r>
              <a:rPr lang="cs-CZ"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 are </a:t>
            </a:r>
            <a:r>
              <a:rPr lang="cs-CZ"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selected</a:t>
            </a:r>
            <a:endParaRPr sz="2025" b="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65288D1-53C4-47C5-AE58-5DF6295213D9}"/>
              </a:ext>
            </a:extLst>
          </p:cNvPr>
          <p:cNvSpPr>
            <a:spLocks noGrp="1"/>
          </p:cNvSpPr>
          <p:nvPr/>
        </p:nvSpPr>
        <p:spPr>
          <a:xfrm>
            <a:off x="619125" y="51054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Academic fit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DB5B41DB-2B58-4F98-8DD9-74E192BE6A28}"/>
              </a:ext>
            </a:extLst>
          </p:cNvPr>
          <p:cNvSpPr>
            <a:spLocks noGrp="1"/>
          </p:cNvSpPr>
          <p:nvPr/>
        </p:nvSpPr>
        <p:spPr>
          <a:xfrm>
            <a:off x="619125" y="5381625"/>
            <a:ext cx="10572750" cy="5048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The work must relate to your degree </a:t>
            </a:r>
            <a:r>
              <a:rPr sz="2025" b="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programme</a:t>
            </a:r>
            <a:endParaRPr sz="2025" b="0" dirty="0">
              <a:solidFill>
                <a:schemeClr val="tx1">
                  <a:lumMod val="95000"/>
                  <a:lumOff val="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2F51E086-1F5F-4FB2-9BA6-1FC9C1C61FAF}"/>
              </a:ext>
            </a:extLst>
          </p:cNvPr>
          <p:cNvSpPr>
            <a:spLocks noGrp="1"/>
          </p:cNvSpPr>
          <p:nvPr/>
        </p:nvSpPr>
        <p:spPr>
          <a:xfrm>
            <a:off x="619125" y="5972175"/>
            <a:ext cx="10668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C4D2ED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C4D2ED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  <a:ea typeface="Arial"/>
                <a:cs typeface="Arial"/>
              </a:rPr>
              <a:t>Eligible destinations exclude Russia and Belarus. 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32539168-2C42-D29E-4E03-D3AAA862666A}"/>
              </a:ext>
            </a:extLst>
          </p:cNvPr>
          <p:cNvSpPr txBox="1"/>
          <p:nvPr/>
        </p:nvSpPr>
        <p:spPr>
          <a:xfrm>
            <a:off x="8004197" y="226785"/>
            <a:ext cx="393877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Currently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students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are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going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to the USA,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Canada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Japan,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Australia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and New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Zealand</a:t>
            </a: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Deadlines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same</a:t>
            </a:r>
            <a:r>
              <a:rPr lang="cs-CZ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as Erasmus+ </a:t>
            </a:r>
            <a:r>
              <a:rPr lang="cs-CZ" sz="1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internships</a:t>
            </a:r>
            <a:endParaRPr lang="cs-CZ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rgbClr val="55972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More </a:t>
            </a:r>
            <a:r>
              <a:rPr lang="cs-CZ" sz="1600" dirty="0" err="1">
                <a:solidFill>
                  <a:srgbClr val="55972C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information</a:t>
            </a:r>
            <a:endParaRPr lang="en-US" sz="1600" dirty="0">
              <a:solidFill>
                <a:srgbClr val="5597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délník 10">
            <a:extLst>
              <a:ext uri="{FF2B5EF4-FFF2-40B4-BE49-F238E27FC236}">
                <a16:creationId xmlns:a16="http://schemas.microsoft.com/office/drawing/2014/main" id="{36CF0989-4660-4F33-8C2F-E0073FE2B02F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endParaRPr sz="1275" b="0" dirty="0">
              <a:solidFill>
                <a:srgbClr val="53617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8CA4546-7878-49CA-8527-425B5180908A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00DC"/>
                </a:solidFill>
                <a:latin typeface="Arial"/>
                <a:ea typeface="Arial"/>
                <a:cs typeface="Arial"/>
              </a:rPr>
              <a:t>Finding a traineeship host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3AC0D075-2E95-4DDC-B2AC-B61258EC96C4}"/>
              </a:ext>
            </a:extLst>
          </p:cNvPr>
          <p:cNvSpPr>
            <a:spLocks noGrp="1"/>
          </p:cNvSpPr>
          <p:nvPr/>
        </p:nvSpPr>
        <p:spPr>
          <a:xfrm>
            <a:off x="619125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Your research interests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DF46EBF-BEBB-46AA-82DD-EC09A6765868}"/>
              </a:ext>
            </a:extLst>
          </p:cNvPr>
          <p:cNvSpPr>
            <a:spLocks noGrp="1"/>
          </p:cNvSpPr>
          <p:nvPr/>
        </p:nvSpPr>
        <p:spPr>
          <a:xfrm>
            <a:off x="619125" y="245745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What topic or method would you like to work on?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181690A4-5295-42E8-AEA3-B5597904E0A6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Your existing contacts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4BE51CC7-C18C-4F0B-B9A9-497E53C4175E}"/>
              </a:ext>
            </a:extLst>
          </p:cNvPr>
          <p:cNvSpPr>
            <a:spLocks noGrp="1"/>
          </p:cNvSpPr>
          <p:nvPr/>
        </p:nvSpPr>
        <p:spPr>
          <a:xfrm>
            <a:off x="6381750" y="2350008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Ask your thesis supervisor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/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teacher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/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department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coordinatore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/international office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for suggestions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BA72C371-A10C-44F4-AF27-A5F2F10B9144}"/>
              </a:ext>
            </a:extLst>
          </p:cNvPr>
          <p:cNvSpPr>
            <a:spLocks noGrp="1"/>
          </p:cNvSpPr>
          <p:nvPr/>
        </p:nvSpPr>
        <p:spPr>
          <a:xfrm>
            <a:off x="619125" y="36861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Your search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4659BA70-C497-472D-958C-C24E8702A032}"/>
              </a:ext>
            </a:extLst>
          </p:cNvPr>
          <p:cNvSpPr>
            <a:spLocks noGrp="1"/>
          </p:cNvSpPr>
          <p:nvPr/>
        </p:nvSpPr>
        <p:spPr>
          <a:xfrm>
            <a:off x="619125" y="4239888"/>
            <a:ext cx="5305814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Explore labs, </a:t>
            </a:r>
            <a:r>
              <a:rPr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organisations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and 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  <a:hlinkClick r:id="rId3"/>
              </a:rPr>
              <a:t>reports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from past participants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endParaRPr lang="cs-CZ"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  <a:hlinkClick r:id="rId4"/>
              </a:rPr>
              <a:t>Here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you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can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find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a list of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institutions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where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SCI MU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students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went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in the past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years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(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note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!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We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cannot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guarantee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these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workplaces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still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have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capacity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to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accept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new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interns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).</a:t>
            </a:r>
            <a:endParaRPr lang="cs-CZ"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9A8DF6B1-E244-48EF-9369-E406643EEE95}"/>
              </a:ext>
            </a:extLst>
          </p:cNvPr>
          <p:cNvSpPr>
            <a:spLocks noGrp="1"/>
          </p:cNvSpPr>
          <p:nvPr/>
        </p:nvSpPr>
        <p:spPr>
          <a:xfrm>
            <a:off x="6381750" y="36861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Your first contact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E25BB91-9BE1-49AB-BA25-763E2621B036}"/>
              </a:ext>
            </a:extLst>
          </p:cNvPr>
          <p:cNvSpPr>
            <a:spLocks noGrp="1"/>
          </p:cNvSpPr>
          <p:nvPr/>
        </p:nvSpPr>
        <p:spPr>
          <a:xfrm>
            <a:off x="6381750" y="438150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Send a focused email with your CV and proposed dates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.</a:t>
            </a:r>
            <a:b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</a:b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Do not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be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afraid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to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send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multiple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emails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–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you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will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not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always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get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a positive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answer</a:t>
            </a:r>
            <a:r>
              <a:rPr lang="cs-CZ" sz="210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.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9280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67B949FB-F7F0-56B8-7CF4-E921840729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F668D5AA-6A46-00E7-BE6C-DA239E1D50BA}"/>
              </a:ext>
            </a:extLst>
          </p:cNvPr>
          <p:cNvSpPr txBox="1"/>
          <p:nvPr/>
        </p:nvSpPr>
        <p:spPr>
          <a:xfrm>
            <a:off x="475488" y="3300984"/>
            <a:ext cx="3977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www.erasmuscareers.org</a:t>
            </a:r>
          </a:p>
        </p:txBody>
      </p:sp>
    </p:spTree>
    <p:extLst>
      <p:ext uri="{BB962C8B-B14F-4D97-AF65-F5344CB8AC3E}">
        <p14:creationId xmlns:p14="http://schemas.microsoft.com/office/powerpoint/2010/main" val="17208182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A277D7-BFB8-BADB-9EEC-02ADC96E0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0466" y="609600"/>
            <a:ext cx="4140014" cy="133083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b="1" dirty="0"/>
              <a:t>Can I go after my state exams?</a:t>
            </a:r>
          </a:p>
        </p:txBody>
      </p:sp>
      <p:pic>
        <p:nvPicPr>
          <p:cNvPr id="7" name="Zástupný symbol obrázku 6" descr="Promoční čepice a šaty na věšáku">
            <a:extLst>
              <a:ext uri="{FF2B5EF4-FFF2-40B4-BE49-F238E27FC236}">
                <a16:creationId xmlns:a16="http://schemas.microsoft.com/office/drawing/2014/main" id="{EDD987C1-333E-3127-AF34-D871943ACDD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6" r="24007" b="-1"/>
          <a:stretch/>
        </p:blipFill>
        <p:spPr>
          <a:xfrm>
            <a:off x="20" y="10"/>
            <a:ext cx="6901711" cy="6857990"/>
          </a:xfrm>
          <a:custGeom>
            <a:avLst/>
            <a:gdLst/>
            <a:ahLst/>
            <a:cxnLst/>
            <a:rect l="l" t="t" r="r" b="b"/>
            <a:pathLst>
              <a:path w="6901731" h="6858000">
                <a:moveTo>
                  <a:pt x="0" y="0"/>
                </a:moveTo>
                <a:lnTo>
                  <a:pt x="6897896" y="5958"/>
                </a:lnTo>
                <a:lnTo>
                  <a:pt x="6866823" y="62592"/>
                </a:lnTo>
                <a:lnTo>
                  <a:pt x="6901731" y="89476"/>
                </a:lnTo>
                <a:lnTo>
                  <a:pt x="6901731" y="103833"/>
                </a:lnTo>
                <a:lnTo>
                  <a:pt x="6900034" y="110092"/>
                </a:lnTo>
                <a:lnTo>
                  <a:pt x="6901731" y="113679"/>
                </a:lnTo>
                <a:lnTo>
                  <a:pt x="6901731" y="405560"/>
                </a:lnTo>
                <a:lnTo>
                  <a:pt x="6900456" y="429509"/>
                </a:lnTo>
                <a:cubicBezTo>
                  <a:pt x="6892773" y="535647"/>
                  <a:pt x="6878314" y="537918"/>
                  <a:pt x="6886342" y="636808"/>
                </a:cubicBezTo>
                <a:cubicBezTo>
                  <a:pt x="6892506" y="756883"/>
                  <a:pt x="6864504" y="771443"/>
                  <a:pt x="6851784" y="839073"/>
                </a:cubicBezTo>
                <a:cubicBezTo>
                  <a:pt x="6838675" y="892655"/>
                  <a:pt x="6864124" y="961738"/>
                  <a:pt x="6845760" y="994930"/>
                </a:cubicBezTo>
                <a:cubicBezTo>
                  <a:pt x="6833572" y="1024166"/>
                  <a:pt x="6859282" y="1058905"/>
                  <a:pt x="6845601" y="1112932"/>
                </a:cubicBezTo>
                <a:cubicBezTo>
                  <a:pt x="6838700" y="1149910"/>
                  <a:pt x="6829138" y="1151035"/>
                  <a:pt x="6820235" y="1187433"/>
                </a:cubicBezTo>
                <a:cubicBezTo>
                  <a:pt x="6815504" y="1196464"/>
                  <a:pt x="6777707" y="1338549"/>
                  <a:pt x="6759643" y="1337010"/>
                </a:cubicBezTo>
                <a:cubicBezTo>
                  <a:pt x="6737660" y="1337296"/>
                  <a:pt x="6760650" y="1396341"/>
                  <a:pt x="6736375" y="1382272"/>
                </a:cubicBezTo>
                <a:cubicBezTo>
                  <a:pt x="6755741" y="1415836"/>
                  <a:pt x="6714675" y="1414567"/>
                  <a:pt x="6701292" y="1432111"/>
                </a:cubicBezTo>
                <a:cubicBezTo>
                  <a:pt x="6721110" y="1460185"/>
                  <a:pt x="6692106" y="1490815"/>
                  <a:pt x="6686578" y="1518624"/>
                </a:cubicBezTo>
                <a:cubicBezTo>
                  <a:pt x="6682512" y="1567002"/>
                  <a:pt x="6679579" y="1571443"/>
                  <a:pt x="6670824" y="1607743"/>
                </a:cubicBezTo>
                <a:cubicBezTo>
                  <a:pt x="6671133" y="1629590"/>
                  <a:pt x="6663161" y="1656870"/>
                  <a:pt x="6664392" y="1696405"/>
                </a:cubicBezTo>
                <a:cubicBezTo>
                  <a:pt x="6655686" y="1770486"/>
                  <a:pt x="6641938" y="1757082"/>
                  <a:pt x="6642880" y="1812372"/>
                </a:cubicBezTo>
                <a:cubicBezTo>
                  <a:pt x="6638579" y="1872475"/>
                  <a:pt x="6619231" y="1825476"/>
                  <a:pt x="6612547" y="1876437"/>
                </a:cubicBezTo>
                <a:cubicBezTo>
                  <a:pt x="6600695" y="1913834"/>
                  <a:pt x="6591061" y="1923231"/>
                  <a:pt x="6571760" y="1953331"/>
                </a:cubicBezTo>
                <a:cubicBezTo>
                  <a:pt x="6561039" y="1989021"/>
                  <a:pt x="6544090" y="2087896"/>
                  <a:pt x="6520213" y="2096455"/>
                </a:cubicBezTo>
                <a:lnTo>
                  <a:pt x="6492461" y="2188148"/>
                </a:lnTo>
                <a:cubicBezTo>
                  <a:pt x="6504372" y="2211333"/>
                  <a:pt x="6489131" y="2253220"/>
                  <a:pt x="6471854" y="2259117"/>
                </a:cubicBezTo>
                <a:cubicBezTo>
                  <a:pt x="6466151" y="2287829"/>
                  <a:pt x="6440452" y="2301346"/>
                  <a:pt x="6439832" y="2328334"/>
                </a:cubicBezTo>
                <a:cubicBezTo>
                  <a:pt x="6431013" y="2351201"/>
                  <a:pt x="6444250" y="2396409"/>
                  <a:pt x="6425162" y="2408211"/>
                </a:cubicBezTo>
                <a:lnTo>
                  <a:pt x="6417221" y="2427382"/>
                </a:lnTo>
                <a:lnTo>
                  <a:pt x="6425030" y="2464387"/>
                </a:lnTo>
                <a:lnTo>
                  <a:pt x="6406293" y="2472223"/>
                </a:lnTo>
                <a:cubicBezTo>
                  <a:pt x="6406862" y="2477277"/>
                  <a:pt x="6406486" y="2491723"/>
                  <a:pt x="6405400" y="2493547"/>
                </a:cubicBezTo>
                <a:lnTo>
                  <a:pt x="6374829" y="2532070"/>
                </a:lnTo>
                <a:cubicBezTo>
                  <a:pt x="6374597" y="2545374"/>
                  <a:pt x="6360976" y="2563797"/>
                  <a:pt x="6350864" y="2577422"/>
                </a:cubicBezTo>
                <a:cubicBezTo>
                  <a:pt x="6327056" y="2632768"/>
                  <a:pt x="6341262" y="2616275"/>
                  <a:pt x="6329174" y="2663854"/>
                </a:cubicBezTo>
                <a:cubicBezTo>
                  <a:pt x="6326303" y="2703642"/>
                  <a:pt x="6332854" y="2709643"/>
                  <a:pt x="6315095" y="2741507"/>
                </a:cubicBezTo>
                <a:cubicBezTo>
                  <a:pt x="6319921" y="2740191"/>
                  <a:pt x="6321925" y="2742004"/>
                  <a:pt x="6322463" y="2745641"/>
                </a:cubicBezTo>
                <a:cubicBezTo>
                  <a:pt x="6322245" y="2747982"/>
                  <a:pt x="6322027" y="2750323"/>
                  <a:pt x="6321808" y="2752663"/>
                </a:cubicBezTo>
                <a:lnTo>
                  <a:pt x="6314569" y="2756718"/>
                </a:lnTo>
                <a:cubicBezTo>
                  <a:pt x="6289324" y="2773686"/>
                  <a:pt x="6317551" y="2780051"/>
                  <a:pt x="6315211" y="2811618"/>
                </a:cubicBezTo>
                <a:cubicBezTo>
                  <a:pt x="6315620" y="2826627"/>
                  <a:pt x="6296047" y="2885298"/>
                  <a:pt x="6302211" y="2882314"/>
                </a:cubicBezTo>
                <a:lnTo>
                  <a:pt x="6286167" y="2949597"/>
                </a:lnTo>
                <a:cubicBezTo>
                  <a:pt x="6286401" y="2994618"/>
                  <a:pt x="6286615" y="2971464"/>
                  <a:pt x="6287037" y="3008578"/>
                </a:cubicBezTo>
                <a:cubicBezTo>
                  <a:pt x="6293795" y="3029535"/>
                  <a:pt x="6274405" y="3114154"/>
                  <a:pt x="6259150" y="3123139"/>
                </a:cubicBezTo>
                <a:cubicBezTo>
                  <a:pt x="6250085" y="3189063"/>
                  <a:pt x="6269067" y="3151280"/>
                  <a:pt x="6272249" y="3227854"/>
                </a:cubicBezTo>
                <a:cubicBezTo>
                  <a:pt x="6278775" y="3295842"/>
                  <a:pt x="6289216" y="3303765"/>
                  <a:pt x="6292288" y="3378383"/>
                </a:cubicBezTo>
                <a:cubicBezTo>
                  <a:pt x="6303894" y="3395995"/>
                  <a:pt x="6287498" y="3432581"/>
                  <a:pt x="6288328" y="3459618"/>
                </a:cubicBezTo>
                <a:cubicBezTo>
                  <a:pt x="6289158" y="3486653"/>
                  <a:pt x="6299937" y="3538735"/>
                  <a:pt x="6297272" y="3540603"/>
                </a:cubicBezTo>
                <a:cubicBezTo>
                  <a:pt x="6296849" y="3577379"/>
                  <a:pt x="6294184" y="3587943"/>
                  <a:pt x="6291001" y="3638374"/>
                </a:cubicBezTo>
                <a:cubicBezTo>
                  <a:pt x="6283026" y="3666794"/>
                  <a:pt x="6265833" y="3731744"/>
                  <a:pt x="6283592" y="3763609"/>
                </a:cubicBezTo>
                <a:cubicBezTo>
                  <a:pt x="6264286" y="3758340"/>
                  <a:pt x="6290177" y="3803150"/>
                  <a:pt x="6274068" y="3814506"/>
                </a:cubicBezTo>
                <a:cubicBezTo>
                  <a:pt x="6260645" y="3821643"/>
                  <a:pt x="6265372" y="3836902"/>
                  <a:pt x="6262850" y="3850454"/>
                </a:cubicBezTo>
                <a:cubicBezTo>
                  <a:pt x="6250418" y="3863479"/>
                  <a:pt x="6250660" y="3955243"/>
                  <a:pt x="6257357" y="3975474"/>
                </a:cubicBezTo>
                <a:cubicBezTo>
                  <a:pt x="6245091" y="4036737"/>
                  <a:pt x="6237535" y="4029237"/>
                  <a:pt x="6257889" y="4073155"/>
                </a:cubicBezTo>
                <a:cubicBezTo>
                  <a:pt x="6259272" y="4085906"/>
                  <a:pt x="6239882" y="4116397"/>
                  <a:pt x="6237441" y="4126638"/>
                </a:cubicBezTo>
                <a:lnTo>
                  <a:pt x="6245587" y="4172738"/>
                </a:lnTo>
                <a:lnTo>
                  <a:pt x="6235772" y="4176721"/>
                </a:lnTo>
                <a:lnTo>
                  <a:pt x="6233287" y="4195136"/>
                </a:lnTo>
                <a:lnTo>
                  <a:pt x="6234619" y="4280850"/>
                </a:lnTo>
                <a:cubicBezTo>
                  <a:pt x="6239453" y="4320763"/>
                  <a:pt x="6223309" y="4337596"/>
                  <a:pt x="6219318" y="4402526"/>
                </a:cubicBezTo>
                <a:cubicBezTo>
                  <a:pt x="6205466" y="4516209"/>
                  <a:pt x="6216183" y="4588729"/>
                  <a:pt x="6216810" y="4651172"/>
                </a:cubicBezTo>
                <a:cubicBezTo>
                  <a:pt x="6217673" y="4756959"/>
                  <a:pt x="6228654" y="4824005"/>
                  <a:pt x="6225945" y="4916779"/>
                </a:cubicBezTo>
                <a:cubicBezTo>
                  <a:pt x="6217032" y="4993010"/>
                  <a:pt x="6264271" y="4984591"/>
                  <a:pt x="6230174" y="5051379"/>
                </a:cubicBezTo>
                <a:cubicBezTo>
                  <a:pt x="6235713" y="5056951"/>
                  <a:pt x="6239420" y="5163714"/>
                  <a:pt x="6242600" y="5170879"/>
                </a:cubicBezTo>
                <a:lnTo>
                  <a:pt x="6235996" y="5216428"/>
                </a:lnTo>
                <a:lnTo>
                  <a:pt x="6214638" y="5285298"/>
                </a:lnTo>
                <a:cubicBezTo>
                  <a:pt x="6211392" y="5297492"/>
                  <a:pt x="6225576" y="5312063"/>
                  <a:pt x="6228432" y="5317696"/>
                </a:cubicBezTo>
                <a:lnTo>
                  <a:pt x="6246496" y="5398787"/>
                </a:lnTo>
                <a:lnTo>
                  <a:pt x="6244793" y="5399530"/>
                </a:lnTo>
                <a:lnTo>
                  <a:pt x="6241695" y="5406948"/>
                </a:lnTo>
                <a:lnTo>
                  <a:pt x="6267461" y="5499413"/>
                </a:lnTo>
                <a:cubicBezTo>
                  <a:pt x="6285387" y="5533848"/>
                  <a:pt x="6284888" y="5550029"/>
                  <a:pt x="6295987" y="5582659"/>
                </a:cubicBezTo>
                <a:cubicBezTo>
                  <a:pt x="6311253" y="5681724"/>
                  <a:pt x="6295439" y="5695558"/>
                  <a:pt x="6364803" y="5784263"/>
                </a:cubicBezTo>
                <a:cubicBezTo>
                  <a:pt x="6379348" y="5818651"/>
                  <a:pt x="6412475" y="5906802"/>
                  <a:pt x="6423050" y="5922637"/>
                </a:cubicBezTo>
                <a:cubicBezTo>
                  <a:pt x="6445210" y="5973612"/>
                  <a:pt x="6468179" y="6023873"/>
                  <a:pt x="6497767" y="6090108"/>
                </a:cubicBezTo>
                <a:cubicBezTo>
                  <a:pt x="6571895" y="6150548"/>
                  <a:pt x="6572491" y="6236583"/>
                  <a:pt x="6606710" y="6281543"/>
                </a:cubicBezTo>
                <a:cubicBezTo>
                  <a:pt x="6633675" y="6335892"/>
                  <a:pt x="6654357" y="6388782"/>
                  <a:pt x="6667540" y="6443715"/>
                </a:cubicBezTo>
                <a:cubicBezTo>
                  <a:pt x="6685192" y="6466826"/>
                  <a:pt x="6650500" y="6508701"/>
                  <a:pt x="6659722" y="6550105"/>
                </a:cubicBezTo>
                <a:cubicBezTo>
                  <a:pt x="6665926" y="6645044"/>
                  <a:pt x="6669126" y="6627536"/>
                  <a:pt x="6671805" y="6687397"/>
                </a:cubicBezTo>
                <a:cubicBezTo>
                  <a:pt x="6682671" y="6733683"/>
                  <a:pt x="6665210" y="6772117"/>
                  <a:pt x="6669658" y="6806602"/>
                </a:cubicBezTo>
                <a:cubicBezTo>
                  <a:pt x="6661174" y="6812658"/>
                  <a:pt x="6667097" y="6831470"/>
                  <a:pt x="6675783" y="6850325"/>
                </a:cubicBezTo>
                <a:lnTo>
                  <a:pt x="6679704" y="6858000"/>
                </a:lnTo>
                <a:lnTo>
                  <a:pt x="4532241" y="6858000"/>
                </a:lnTo>
                <a:lnTo>
                  <a:pt x="1208596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DA29CF5-0FEE-353C-7CFE-9D2386BFAD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75055" y="1940439"/>
            <a:ext cx="4385423" cy="4820579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Yes! There is a graduate traineeship through </a:t>
            </a:r>
            <a:r>
              <a:rPr lang="en-US" dirty="0" err="1"/>
              <a:t>Erasmus+the</a:t>
            </a:r>
            <a:r>
              <a:rPr lang="en-US" dirty="0"/>
              <a:t> traineeship can take place up to 12 months after graduation (including the traineeship period)</a:t>
            </a:r>
            <a:endParaRPr lang="cs-CZ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the student becomes a graduate on the date of passing the state exam - the traineeship must start and finish within exactly one year from that date the traineeship can last 2-12 months, with each previous Erasmus mobility within a specific study cycle reducing this time (= so if you have already spent 4 months on Erasmus+ during the study you want to go on, you have 8 months left)</a:t>
            </a:r>
            <a:endParaRPr lang="cs-CZ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1" dirty="0"/>
              <a:t>the participant must successfully complete the selection procedure BEFORE the end of the studies, i.e. before the state exam date</a:t>
            </a:r>
            <a:endParaRPr lang="cs-CZ" b="1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/>
              <a:t>Don't forget to sort out your health insurance at home - if you are not here and are no longer an active student, you will be obliged to pay for your insurance (or find a job)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555300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0E10A851-1A86-4D57-8620-5BA6C306AE45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Erasmus+ time allowance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CCDFE3A-1895-49FC-B4FA-C7EF6362175B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10953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600" b="1">
                <a:solidFill>
                  <a:srgbClr val="C4EC76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C4EC76"/>
                </a:solidFill>
                <a:latin typeface="Arial"/>
                <a:ea typeface="Arial"/>
                <a:cs typeface="Arial"/>
              </a:rPr>
              <a:t>12 months per study cycle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F29AD88A-0783-4379-9E9B-5F79AB0B4649}"/>
              </a:ext>
            </a:extLst>
          </p:cNvPr>
          <p:cNvSpPr>
            <a:spLocks noGrp="1"/>
          </p:cNvSpPr>
          <p:nvPr/>
        </p:nvSpPr>
        <p:spPr>
          <a:xfrm>
            <a:off x="619125" y="2295525"/>
            <a:ext cx="108585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Study stays and traineeships count together.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A0CE75D-0EDA-484F-ABD2-7D810987A77B}"/>
              </a:ext>
            </a:extLst>
          </p:cNvPr>
          <p:cNvSpPr>
            <a:spLocks noGrp="1"/>
          </p:cNvSpPr>
          <p:nvPr/>
        </p:nvSpPr>
        <p:spPr>
          <a:xfrm>
            <a:off x="619125" y="3222498"/>
            <a:ext cx="5095875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Example: 5 months of study</a:t>
            </a:r>
          </a:p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+ 3 months of traineeship</a:t>
            </a:r>
          </a:p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= 8 months used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319EC68-05BB-45EC-A5B7-CD37AED96F36}"/>
              </a:ext>
            </a:extLst>
          </p:cNvPr>
          <p:cNvSpPr>
            <a:spLocks noGrp="1"/>
          </p:cNvSpPr>
          <p:nvPr/>
        </p:nvSpPr>
        <p:spPr>
          <a:xfrm>
            <a:off x="6171438" y="3148012"/>
            <a:ext cx="5095875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new study cycle has its own allowance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= 12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months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per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Bachelor‘s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cycle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+ 12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months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per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Master‘s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cycle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+ 12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months</a:t>
            </a:r>
            <a:r>
              <a:rPr lang="cs-CZ"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per PhD </a:t>
            </a:r>
            <a:r>
              <a:rPr lang="cs-CZ" sz="210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cycle</a:t>
            </a:r>
            <a:r>
              <a:rPr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.</a:t>
            </a:r>
          </a:p>
          <a:p>
            <a:endParaRPr sz="2100" b="0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Graduate traineeships use the allowance of the degree you completed.</a:t>
            </a:r>
          </a:p>
        </p:txBody>
      </p:sp>
    </p:spTree>
    <p:extLst>
      <p:ext uri="{BB962C8B-B14F-4D97-AF65-F5344CB8AC3E}">
        <p14:creationId xmlns:p14="http://schemas.microsoft.com/office/powerpoint/2010/main" val="15738995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>
            <a:extLst>
              <a:ext uri="{FF2B5EF4-FFF2-40B4-BE49-F238E27FC236}">
                <a16:creationId xmlns:a16="http://schemas.microsoft.com/office/drawing/2014/main" id="{C2C4807A-9222-4FA7-8FD6-7A60A94ED4C4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84B5D637-2AEC-42A1-812F-91EDE79ADB2B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0000DC"/>
                </a:solidFill>
                <a:latin typeface="Arial"/>
                <a:ea typeface="Arial"/>
                <a:cs typeface="Arial"/>
                <a:hlinkClick r:id="rId3"/>
              </a:rPr>
              <a:t>MU partner universities</a:t>
            </a:r>
            <a:endParaRPr sz="3150" b="1" dirty="0">
              <a:solidFill>
                <a:srgbClr val="0000D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3239BAD-546C-47D3-911A-772868B9F50D}"/>
              </a:ext>
            </a:extLst>
          </p:cNvPr>
          <p:cNvSpPr>
            <a:spLocks noGrp="1"/>
          </p:cNvSpPr>
          <p:nvPr/>
        </p:nvSpPr>
        <p:spPr>
          <a:xfrm>
            <a:off x="619125" y="1485900"/>
            <a:ext cx="10953750" cy="714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6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6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36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Up to 20,000 CZK / month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FC6A22C-AE28-4959-996A-6D16FC702E4D}"/>
              </a:ext>
            </a:extLst>
          </p:cNvPr>
          <p:cNvSpPr>
            <a:spLocks noGrp="1"/>
          </p:cNvSpPr>
          <p:nvPr/>
        </p:nvSpPr>
        <p:spPr>
          <a:xfrm>
            <a:off x="619125" y="24765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Offer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B0219E02-86DA-430A-A8E6-C71DCADCE8D9}"/>
              </a:ext>
            </a:extLst>
          </p:cNvPr>
          <p:cNvSpPr>
            <a:spLocks noGrp="1"/>
          </p:cNvSpPr>
          <p:nvPr/>
        </p:nvSpPr>
        <p:spPr>
          <a:xfrm>
            <a:off x="619125" y="28479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Explore the current CZS partner-university list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167636D-1E1A-45AB-85D7-02EB94BFDB1C}"/>
              </a:ext>
            </a:extLst>
          </p:cNvPr>
          <p:cNvSpPr>
            <a:spLocks noGrp="1"/>
          </p:cNvSpPr>
          <p:nvPr/>
        </p:nvSpPr>
        <p:spPr>
          <a:xfrm>
            <a:off x="619125" y="329565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Stay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0FAE302-E29B-48A2-9D42-22A060CDB7A0}"/>
              </a:ext>
            </a:extLst>
          </p:cNvPr>
          <p:cNvSpPr>
            <a:spLocks noGrp="1"/>
          </p:cNvSpPr>
          <p:nvPr/>
        </p:nvSpPr>
        <p:spPr>
          <a:xfrm>
            <a:off x="619125" y="366712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lang="cs-CZ" sz="2025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O</a:t>
            </a:r>
            <a:r>
              <a:rPr sz="2025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ne semester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0E1DF9DF-E482-4987-9A25-B0B1AC9A1AFC}"/>
              </a:ext>
            </a:extLst>
          </p:cNvPr>
          <p:cNvSpPr>
            <a:spLocks noGrp="1"/>
          </p:cNvSpPr>
          <p:nvPr/>
        </p:nvSpPr>
        <p:spPr>
          <a:xfrm>
            <a:off x="619125" y="411480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Admission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B57EC9F-681B-45DF-8E90-A76F9FB72B11}"/>
              </a:ext>
            </a:extLst>
          </p:cNvPr>
          <p:cNvSpPr>
            <a:spLocks noGrp="1"/>
          </p:cNvSpPr>
          <p:nvPr/>
        </p:nvSpPr>
        <p:spPr>
          <a:xfrm>
            <a:off x="619125" y="448627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Meet both MU selection and host-university requirements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3B7CCB6-FAAA-4A63-980D-EF9F120FD325}"/>
              </a:ext>
            </a:extLst>
          </p:cNvPr>
          <p:cNvSpPr>
            <a:spLocks noGrp="1"/>
          </p:cNvSpPr>
          <p:nvPr/>
        </p:nvSpPr>
        <p:spPr>
          <a:xfrm>
            <a:off x="619125" y="4933950"/>
            <a:ext cx="10572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95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Faculty places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260C5921-024A-4EC1-BBAB-55B4C5C2A917}"/>
              </a:ext>
            </a:extLst>
          </p:cNvPr>
          <p:cNvSpPr>
            <a:spLocks noGrp="1"/>
          </p:cNvSpPr>
          <p:nvPr/>
        </p:nvSpPr>
        <p:spPr>
          <a:xfrm>
            <a:off x="619125" y="5305425"/>
            <a:ext cx="105727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025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Watch for any separate faculty-quota announcement</a:t>
            </a:r>
            <a:r>
              <a:rPr lang="cs-CZ" sz="2025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 = </a:t>
            </a:r>
            <a:r>
              <a:rPr lang="cs-CZ" sz="2025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typically</a:t>
            </a:r>
            <a:r>
              <a:rPr lang="cs-CZ" sz="2025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in </a:t>
            </a:r>
            <a:r>
              <a:rPr lang="cs-CZ" sz="2025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November</a:t>
            </a:r>
            <a:endParaRPr sz="2025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F9D410A8-3E91-468D-944E-D8F65C8A5106}"/>
              </a:ext>
            </a:extLst>
          </p:cNvPr>
          <p:cNvSpPr>
            <a:spLocks noGrp="1"/>
          </p:cNvSpPr>
          <p:nvPr/>
        </p:nvSpPr>
        <p:spPr>
          <a:xfrm>
            <a:off x="619125" y="5972175"/>
            <a:ext cx="10668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350" b="0" dirty="0">
                <a:solidFill>
                  <a:srgbClr val="536178"/>
                </a:solidFill>
                <a:latin typeface="Arial"/>
                <a:ea typeface="Arial"/>
                <a:cs typeface="Arial"/>
              </a:rPr>
              <a:t>Funding depends on the MU budget and the conditions of the destination.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44B59642-2BC9-9CC8-F625-52E7B6336EB5}"/>
              </a:ext>
            </a:extLst>
          </p:cNvPr>
          <p:cNvSpPr txBox="1"/>
          <p:nvPr/>
        </p:nvSpPr>
        <p:spPr>
          <a:xfrm>
            <a:off x="6969085" y="171077"/>
            <a:ext cx="51007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err="1">
                <a:solidFill>
                  <a:srgbClr val="55972C"/>
                </a:solidFill>
                <a:latin typeface="Arial"/>
                <a:cs typeface="Arial"/>
              </a:rPr>
              <a:t>DEADLINE</a:t>
            </a:r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: </a:t>
            </a:r>
          </a:p>
          <a:p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15th </a:t>
            </a:r>
            <a:r>
              <a:rPr lang="cs-CZ" sz="3600" b="1" dirty="0" err="1">
                <a:solidFill>
                  <a:srgbClr val="55972C"/>
                </a:solidFill>
                <a:latin typeface="Arial"/>
                <a:cs typeface="Arial"/>
              </a:rPr>
              <a:t>DECEMBER</a:t>
            </a:r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 2026</a:t>
            </a: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F12328F1-7F90-44AE-D0D3-DED59E618B6A}"/>
              </a:ext>
            </a:extLst>
          </p:cNvPr>
          <p:cNvSpPr>
            <a:spLocks noGrp="1"/>
          </p:cNvSpPr>
          <p:nvPr/>
        </p:nvSpPr>
        <p:spPr>
          <a:xfrm>
            <a:off x="619125" y="962025"/>
            <a:ext cx="6846904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Bilateral exchanges with the university’s partners</a:t>
            </a:r>
          </a:p>
        </p:txBody>
      </p:sp>
    </p:spTree>
    <p:extLst>
      <p:ext uri="{BB962C8B-B14F-4D97-AF65-F5344CB8AC3E}">
        <p14:creationId xmlns:p14="http://schemas.microsoft.com/office/powerpoint/2010/main" val="19034991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65D59FF0-9B07-4E60-AF97-7DFA17DB6AA4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9DE4C38-EC21-491A-9A1F-29B22D417691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 dirty="0" err="1">
                <a:solidFill>
                  <a:srgbClr val="0000DC"/>
                </a:solidFill>
                <a:latin typeface="Arial"/>
                <a:ea typeface="Arial"/>
                <a:cs typeface="Arial"/>
                <a:hlinkClick r:id="rId3"/>
              </a:rPr>
              <a:t>ISEP</a:t>
            </a:r>
            <a:endParaRPr sz="3150" b="1" dirty="0">
              <a:solidFill>
                <a:srgbClr val="0000D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D13D01F9-90CF-44F2-8B62-ABC790321992}"/>
              </a:ext>
            </a:extLst>
          </p:cNvPr>
          <p:cNvSpPr>
            <a:spLocks noGrp="1"/>
          </p:cNvSpPr>
          <p:nvPr/>
        </p:nvSpPr>
        <p:spPr>
          <a:xfrm>
            <a:off x="619125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Exchange arrangement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F97EAD2-2870-4157-8BC6-825C192763FC}"/>
              </a:ext>
            </a:extLst>
          </p:cNvPr>
          <p:cNvSpPr>
            <a:spLocks noGrp="1"/>
          </p:cNvSpPr>
          <p:nvPr/>
        </p:nvSpPr>
        <p:spPr>
          <a:xfrm>
            <a:off x="619125" y="245745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Accommodation and meals form part of the exchange model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A45083EF-4BBB-4DB5-A902-8AFD8D603524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Student</a:t>
            </a:r>
            <a:r>
              <a:rPr sz="2325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 contribution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A082F9C6-C976-4DB1-99C1-6B031AC30F76}"/>
              </a:ext>
            </a:extLst>
          </p:cNvPr>
          <p:cNvSpPr>
            <a:spLocks noGrp="1"/>
          </p:cNvSpPr>
          <p:nvPr/>
        </p:nvSpPr>
        <p:spPr>
          <a:xfrm>
            <a:off x="6381750" y="245745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56,000 CZK per semester for 2026/2027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8B69043-CFA4-47FE-9AC8-AADF4B189525}"/>
              </a:ext>
            </a:extLst>
          </p:cNvPr>
          <p:cNvSpPr>
            <a:spLocks noGrp="1"/>
          </p:cNvSpPr>
          <p:nvPr/>
        </p:nvSpPr>
        <p:spPr>
          <a:xfrm>
            <a:off x="619125" y="36861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Additional expenses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CC164BD1-594C-4FF5-AD6E-F9D8C4FA10D0}"/>
              </a:ext>
            </a:extLst>
          </p:cNvPr>
          <p:cNvSpPr>
            <a:spLocks noGrp="1"/>
          </p:cNvSpPr>
          <p:nvPr/>
        </p:nvSpPr>
        <p:spPr>
          <a:xfrm>
            <a:off x="619125" y="438150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Check </a:t>
            </a:r>
            <a:r>
              <a:rPr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ISEP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fees, insurance, travel and personal costs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E6DA44FF-9042-413D-855C-10633623465F}"/>
              </a:ext>
            </a:extLst>
          </p:cNvPr>
          <p:cNvSpPr>
            <a:spLocks noGrp="1"/>
          </p:cNvSpPr>
          <p:nvPr/>
        </p:nvSpPr>
        <p:spPr>
          <a:xfrm>
            <a:off x="6381750" y="36861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lang="cs-CZ" sz="2325" b="1" dirty="0" err="1">
                <a:solidFill>
                  <a:srgbClr val="55972C"/>
                </a:solidFill>
                <a:latin typeface="Arial"/>
                <a:ea typeface="Arial"/>
                <a:cs typeface="Arial"/>
              </a:rPr>
              <a:t>Scholarship</a:t>
            </a:r>
            <a:endParaRPr sz="2325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D82D4DED-2ED7-46D0-A97E-3DA6845B8020}"/>
              </a:ext>
            </a:extLst>
          </p:cNvPr>
          <p:cNvSpPr>
            <a:spLocks noGrp="1"/>
          </p:cNvSpPr>
          <p:nvPr/>
        </p:nvSpPr>
        <p:spPr>
          <a:xfrm>
            <a:off x="6381750" y="438150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Typically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20,000 CZK/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month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33B044F4-E018-1FF1-38A1-201777C927C1}"/>
              </a:ext>
            </a:extLst>
          </p:cNvPr>
          <p:cNvSpPr txBox="1"/>
          <p:nvPr/>
        </p:nvSpPr>
        <p:spPr>
          <a:xfrm>
            <a:off x="6381750" y="304621"/>
            <a:ext cx="54292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err="1">
                <a:solidFill>
                  <a:srgbClr val="55972C"/>
                </a:solidFill>
                <a:latin typeface="Arial"/>
                <a:cs typeface="Arial"/>
              </a:rPr>
              <a:t>DEADLINE</a:t>
            </a:r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: </a:t>
            </a:r>
          </a:p>
          <a:p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15th </a:t>
            </a:r>
            <a:r>
              <a:rPr lang="cs-CZ" sz="3600" b="1" dirty="0" err="1">
                <a:solidFill>
                  <a:srgbClr val="55972C"/>
                </a:solidFill>
                <a:latin typeface="Arial"/>
                <a:cs typeface="Arial"/>
              </a:rPr>
              <a:t>DECEMBER</a:t>
            </a:r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 2026</a:t>
            </a:r>
          </a:p>
        </p:txBody>
      </p:sp>
      <p:sp>
        <p:nvSpPr>
          <p:cNvPr id="16" name="TextovéPole 15">
            <a:extLst>
              <a:ext uri="{FF2B5EF4-FFF2-40B4-BE49-F238E27FC236}">
                <a16:creationId xmlns:a16="http://schemas.microsoft.com/office/drawing/2014/main" id="{CA88513E-71B4-4F51-7DD4-7CA9A5D160AE}"/>
              </a:ext>
            </a:extLst>
          </p:cNvPr>
          <p:cNvSpPr txBox="1"/>
          <p:nvPr/>
        </p:nvSpPr>
        <p:spPr>
          <a:xfrm>
            <a:off x="72272" y="5750808"/>
            <a:ext cx="1204745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err="1">
                <a:solidFill>
                  <a:srgbClr val="55972C"/>
                </a:solidFill>
                <a:latin typeface="Arial"/>
                <a:cs typeface="Arial"/>
              </a:rPr>
              <a:t>Note</a:t>
            </a:r>
            <a:r>
              <a:rPr lang="cs-CZ" sz="2000" b="1" dirty="0">
                <a:solidFill>
                  <a:srgbClr val="55972C"/>
                </a:solidFill>
                <a:latin typeface="Arial"/>
                <a:cs typeface="Arial"/>
              </a:rPr>
              <a:t>: </a:t>
            </a:r>
            <a:r>
              <a:rPr lang="en-US" sz="2000" dirty="0">
                <a:solidFill>
                  <a:srgbClr val="17233A"/>
                </a:solidFill>
                <a:latin typeface="Arial"/>
                <a:cs typeface="Arial"/>
              </a:rPr>
              <a:t>Not really suitable for stays in Australia! - Little chance of placement, for Australia choose rather partner universities</a:t>
            </a:r>
            <a:r>
              <a:rPr lang="cs-CZ" sz="2000" dirty="0">
                <a:solidFill>
                  <a:srgbClr val="17233A"/>
                </a:solidFill>
                <a:latin typeface="Arial"/>
                <a:cs typeface="Arial"/>
              </a:rPr>
              <a:t>.</a:t>
            </a:r>
          </a:p>
          <a:p>
            <a:endParaRPr lang="cs-CZ" sz="3600" b="1" dirty="0">
              <a:solidFill>
                <a:srgbClr val="55972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77306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98B59250-7765-4C87-AE96-D527AC6BF4F3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19970D0-7E99-4872-B60C-AD43E90D58D1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 dirty="0" err="1">
                <a:solidFill>
                  <a:srgbClr val="0000DC"/>
                </a:solidFill>
                <a:latin typeface="Arial"/>
                <a:ea typeface="Arial"/>
                <a:cs typeface="Arial"/>
              </a:rPr>
              <a:t>Freemover</a:t>
            </a:r>
            <a:r>
              <a:rPr sz="3150" b="1" dirty="0">
                <a:solidFill>
                  <a:srgbClr val="0000DC"/>
                </a:solidFill>
                <a:latin typeface="Arial"/>
                <a:ea typeface="Arial"/>
                <a:cs typeface="Arial"/>
              </a:rPr>
              <a:t> stays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334727E-B4A0-4F58-A980-E3A13617B8EF}"/>
              </a:ext>
            </a:extLst>
          </p:cNvPr>
          <p:cNvSpPr>
            <a:spLocks noGrp="1"/>
          </p:cNvSpPr>
          <p:nvPr/>
        </p:nvSpPr>
        <p:spPr>
          <a:xfrm>
            <a:off x="619123" y="2029968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55972C"/>
                </a:solidFill>
                <a:latin typeface="Arial"/>
                <a:ea typeface="Arial"/>
                <a:cs typeface="Arial"/>
                <a:hlinkClick r:id="rId3"/>
              </a:rPr>
              <a:t>Study stay</a:t>
            </a:r>
            <a:r>
              <a:rPr lang="cs-CZ" sz="2400" b="1" dirty="0">
                <a:solidFill>
                  <a:srgbClr val="55972C"/>
                </a:solidFill>
                <a:latin typeface="Arial"/>
                <a:ea typeface="Arial"/>
                <a:cs typeface="Arial"/>
                <a:hlinkClick r:id="rId3"/>
              </a:rPr>
              <a:t>s</a:t>
            </a:r>
            <a:endParaRPr sz="2400" b="1" dirty="0">
              <a:solidFill>
                <a:srgbClr val="55972C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14942613-4BC3-49EC-9B4D-4A656F570B6D}"/>
              </a:ext>
            </a:extLst>
          </p:cNvPr>
          <p:cNvSpPr>
            <a:spLocks noGrp="1"/>
          </p:cNvSpPr>
          <p:nvPr/>
        </p:nvSpPr>
        <p:spPr>
          <a:xfrm>
            <a:off x="619125" y="2533650"/>
            <a:ext cx="5095875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Arrange admission directly with the host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university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.</a:t>
            </a:r>
          </a:p>
          <a:p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Check whether </a:t>
            </a:r>
            <a:r>
              <a:rPr lang="cs-CZ" sz="210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they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accept visiting students and charge tuition.</a:t>
            </a:r>
          </a:p>
          <a:p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 shorter stay may support thesis preparation.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803274D6-D7DF-41AD-914E-35BB5FFE6553}"/>
              </a:ext>
            </a:extLst>
          </p:cNvPr>
          <p:cNvSpPr>
            <a:spLocks noGrp="1"/>
          </p:cNvSpPr>
          <p:nvPr/>
        </p:nvSpPr>
        <p:spPr>
          <a:xfrm>
            <a:off x="6381750" y="19145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400" b="1" dirty="0">
                <a:solidFill>
                  <a:srgbClr val="55972C"/>
                </a:solidFill>
                <a:latin typeface="Arial"/>
                <a:ea typeface="Arial"/>
                <a:cs typeface="Arial"/>
              </a:rPr>
              <a:t>Traineeship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0BB04143-A2CB-4DF4-931F-C6A34DF7BC7F}"/>
              </a:ext>
            </a:extLst>
          </p:cNvPr>
          <p:cNvSpPr>
            <a:spLocks noGrp="1"/>
          </p:cNvSpPr>
          <p:nvPr/>
        </p:nvSpPr>
        <p:spPr>
          <a:xfrm>
            <a:off x="6381750" y="2533650"/>
            <a:ext cx="5095875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Not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possible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for 2027.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ovéPole 8">
            <a:extLst>
              <a:ext uri="{FF2B5EF4-FFF2-40B4-BE49-F238E27FC236}">
                <a16:creationId xmlns:a16="http://schemas.microsoft.com/office/drawing/2014/main" id="{1920FB2D-3711-F594-29CC-DF3F9EEE46B2}"/>
              </a:ext>
            </a:extLst>
          </p:cNvPr>
          <p:cNvSpPr txBox="1"/>
          <p:nvPr/>
        </p:nvSpPr>
        <p:spPr>
          <a:xfrm>
            <a:off x="6783355" y="323760"/>
            <a:ext cx="5027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 err="1">
                <a:solidFill>
                  <a:srgbClr val="55972C"/>
                </a:solidFill>
                <a:latin typeface="Arial"/>
                <a:cs typeface="Arial"/>
              </a:rPr>
              <a:t>DEADLINE</a:t>
            </a:r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: </a:t>
            </a:r>
          </a:p>
          <a:p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1st </a:t>
            </a:r>
            <a:r>
              <a:rPr lang="cs-CZ" sz="3600" b="1" dirty="0" err="1">
                <a:solidFill>
                  <a:srgbClr val="55972C"/>
                </a:solidFill>
                <a:latin typeface="Arial"/>
                <a:cs typeface="Arial"/>
              </a:rPr>
              <a:t>DECEMBER</a:t>
            </a:r>
            <a:r>
              <a:rPr lang="cs-CZ" sz="3600" b="1" dirty="0">
                <a:solidFill>
                  <a:srgbClr val="55972C"/>
                </a:solidFill>
                <a:latin typeface="Arial"/>
                <a:cs typeface="Arial"/>
              </a:rPr>
              <a:t> 2026</a:t>
            </a: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6E92A7E3-0569-7AF5-6314-1C652A8BC631}"/>
              </a:ext>
            </a:extLst>
          </p:cNvPr>
          <p:cNvSpPr>
            <a:spLocks noGrp="1"/>
          </p:cNvSpPr>
          <p:nvPr/>
        </p:nvSpPr>
        <p:spPr>
          <a:xfrm>
            <a:off x="619124" y="1000125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An individually arranged stay outside an exchange agreement</a:t>
            </a:r>
          </a:p>
        </p:txBody>
      </p:sp>
    </p:spTree>
    <p:extLst>
      <p:ext uri="{BB962C8B-B14F-4D97-AF65-F5344CB8AC3E}">
        <p14:creationId xmlns:p14="http://schemas.microsoft.com/office/powerpoint/2010/main" val="2103321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6934D8-B5CD-5160-EBE5-C6AE8C116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sz="4000" b="1" dirty="0">
                <a:solidFill>
                  <a:srgbClr val="00B050"/>
                </a:solidFill>
                <a:latin typeface="Segoe UI Web (East European)"/>
                <a:ea typeface="+mn-ea"/>
                <a:cs typeface="+mn-cs"/>
              </a:rPr>
            </a:br>
            <a:br>
              <a:rPr lang="cs-CZ" sz="4000" b="1" dirty="0">
                <a:solidFill>
                  <a:srgbClr val="00B050"/>
                </a:solidFill>
                <a:latin typeface="Segoe UI Web (East European)"/>
                <a:ea typeface="+mn-ea"/>
                <a:cs typeface="+mn-cs"/>
              </a:rPr>
            </a:br>
            <a:endParaRPr lang="cs-CZ" sz="2000" b="1" dirty="0">
              <a:solidFill>
                <a:srgbClr val="00B050"/>
              </a:solidFill>
              <a:latin typeface="Segoe UI Web (East European)"/>
              <a:ea typeface="+mn-ea"/>
              <a:cs typeface="+mn-cs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A6126E0-71D2-8A17-ACC8-E0BC7F8FBB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13140"/>
            <a:ext cx="5181600" cy="4563823"/>
          </a:xfrm>
        </p:spPr>
        <p:txBody>
          <a:bodyPr>
            <a:normAutofit fontScale="92500" lnSpcReduction="10000"/>
          </a:bodyPr>
          <a:lstStyle/>
          <a:p>
            <a:r>
              <a:rPr lang="cs-CZ" dirty="0"/>
              <a:t>University </a:t>
            </a:r>
            <a:r>
              <a:rPr lang="cs-CZ" dirty="0" err="1"/>
              <a:t>Alliance</a:t>
            </a:r>
            <a:r>
              <a:rPr lang="cs-CZ" dirty="0"/>
              <a:t> = 7 </a:t>
            </a:r>
            <a:r>
              <a:rPr lang="cs-CZ" dirty="0" err="1"/>
              <a:t>members</a:t>
            </a:r>
            <a:r>
              <a:rPr lang="cs-CZ" dirty="0"/>
              <a:t> (</a:t>
            </a:r>
            <a:r>
              <a:rPr lang="cs-CZ" dirty="0" err="1"/>
              <a:t>from</a:t>
            </a:r>
            <a:r>
              <a:rPr lang="cs-CZ" dirty="0"/>
              <a:t> </a:t>
            </a:r>
            <a:r>
              <a:rPr lang="en-US" dirty="0"/>
              <a:t>Germany, France, Italy, Hungary, Norway</a:t>
            </a:r>
            <a:r>
              <a:rPr lang="cs-CZ" dirty="0"/>
              <a:t>,</a:t>
            </a:r>
            <a:r>
              <a:rPr lang="en-US" dirty="0"/>
              <a:t> and Spain</a:t>
            </a:r>
            <a:r>
              <a:rPr lang="cs-CZ" dirty="0"/>
              <a:t>)</a:t>
            </a:r>
          </a:p>
          <a:p>
            <a:r>
              <a:rPr lang="cs-CZ" b="1" dirty="0">
                <a:solidFill>
                  <a:srgbClr val="00B050"/>
                </a:solidFill>
              </a:rPr>
              <a:t>1) Online inter-university </a:t>
            </a:r>
            <a:r>
              <a:rPr lang="cs-CZ" b="1" dirty="0" err="1">
                <a:solidFill>
                  <a:srgbClr val="00B050"/>
                </a:solidFill>
              </a:rPr>
              <a:t>courses</a:t>
            </a:r>
            <a:endParaRPr lang="cs-CZ" b="1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The list of EDUC online courses is available in the </a:t>
            </a:r>
            <a:r>
              <a:rPr lang="en-US" u="sng" dirty="0">
                <a:hlinkClick r:id="rId2"/>
              </a:rPr>
              <a:t>EDUC Course Catalogue</a:t>
            </a:r>
            <a:endParaRPr lang="cs-CZ" u="sng" dirty="0"/>
          </a:p>
          <a:p>
            <a:pPr lvl="1"/>
            <a:r>
              <a:rPr lang="cs-CZ" dirty="0" err="1"/>
              <a:t>ECTS</a:t>
            </a:r>
            <a:r>
              <a:rPr lang="cs-CZ" dirty="0"/>
              <a:t> </a:t>
            </a:r>
            <a:r>
              <a:rPr lang="cs-CZ" dirty="0" err="1"/>
              <a:t>recognized</a:t>
            </a:r>
            <a:r>
              <a:rPr lang="cs-CZ" dirty="0"/>
              <a:t> </a:t>
            </a:r>
            <a:r>
              <a:rPr lang="cs-CZ" dirty="0" err="1"/>
              <a:t>into</a:t>
            </a:r>
            <a:r>
              <a:rPr lang="cs-CZ" dirty="0"/>
              <a:t> </a:t>
            </a:r>
            <a:r>
              <a:rPr lang="cs-CZ" dirty="0" err="1"/>
              <a:t>studies</a:t>
            </a:r>
            <a:br>
              <a:rPr lang="cs-CZ" dirty="0"/>
            </a:br>
            <a:br>
              <a:rPr lang="cs-CZ" dirty="0"/>
            </a:br>
            <a:endParaRPr lang="cs-CZ" dirty="0"/>
          </a:p>
          <a:p>
            <a:r>
              <a:rPr lang="cs-CZ" b="1" dirty="0">
                <a:solidFill>
                  <a:srgbClr val="00B050"/>
                </a:solidFill>
              </a:rPr>
              <a:t>2) Summer </a:t>
            </a:r>
            <a:r>
              <a:rPr lang="cs-CZ" b="1" dirty="0" err="1">
                <a:solidFill>
                  <a:srgbClr val="00B050"/>
                </a:solidFill>
              </a:rPr>
              <a:t>schools</a:t>
            </a:r>
            <a:r>
              <a:rPr lang="cs-CZ" b="1" dirty="0">
                <a:solidFill>
                  <a:srgbClr val="00B050"/>
                </a:solidFill>
              </a:rPr>
              <a:t> </a:t>
            </a:r>
            <a:r>
              <a:rPr lang="cs-CZ" dirty="0"/>
              <a:t>– list </a:t>
            </a:r>
            <a:r>
              <a:rPr lang="cs-CZ" dirty="0">
                <a:hlinkClick r:id="rId3"/>
              </a:rPr>
              <a:t>here</a:t>
            </a:r>
            <a:r>
              <a:rPr lang="cs-CZ" dirty="0"/>
              <a:t>, </a:t>
            </a:r>
            <a:r>
              <a:rPr lang="cs-CZ" dirty="0" err="1"/>
              <a:t>small</a:t>
            </a:r>
            <a:r>
              <a:rPr lang="cs-CZ" dirty="0"/>
              <a:t> </a:t>
            </a:r>
            <a:r>
              <a:rPr lang="cs-CZ" dirty="0" err="1"/>
              <a:t>financial</a:t>
            </a:r>
            <a:r>
              <a:rPr lang="cs-CZ" dirty="0"/>
              <a:t> </a:t>
            </a:r>
            <a:r>
              <a:rPr lang="cs-CZ" dirty="0" err="1"/>
              <a:t>contribution</a:t>
            </a:r>
            <a:endParaRPr lang="cs-CZ" dirty="0"/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4A05453-A7B0-5657-5750-7EC448423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4728" y="1613140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>
                <a:solidFill>
                  <a:srgbClr val="00B050"/>
                </a:solidFill>
              </a:rPr>
              <a:t>3) Gap </a:t>
            </a:r>
            <a:r>
              <a:rPr lang="cs-CZ" b="1" dirty="0" err="1">
                <a:solidFill>
                  <a:srgbClr val="00B050"/>
                </a:solidFill>
              </a:rPr>
              <a:t>Semester</a:t>
            </a:r>
            <a:endParaRPr lang="cs-CZ" b="1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study in a different field </a:t>
            </a:r>
            <a:endParaRPr lang="cs-CZ" dirty="0"/>
          </a:p>
          <a:p>
            <a:pPr lvl="1"/>
            <a:r>
              <a:rPr lang="en-US" b="1" dirty="0"/>
              <a:t>A condition of participation is that the chosen set of courses is substantially different</a:t>
            </a:r>
            <a:r>
              <a:rPr lang="en-US" dirty="0"/>
              <a:t> (but possibly complementary to that of the study </a:t>
            </a:r>
            <a:r>
              <a:rPr lang="en-US" dirty="0" err="1"/>
              <a:t>programme</a:t>
            </a:r>
            <a:r>
              <a:rPr lang="en-US" dirty="0"/>
              <a:t> at MU). The completed courses will be </a:t>
            </a:r>
            <a:r>
              <a:rPr lang="en-US" dirty="0" err="1"/>
              <a:t>recognised</a:t>
            </a:r>
            <a:r>
              <a:rPr lang="en-US" dirty="0"/>
              <a:t> as free electives only.</a:t>
            </a:r>
          </a:p>
          <a:p>
            <a:pPr lvl="1"/>
            <a:r>
              <a:rPr lang="cs-CZ" dirty="0" err="1"/>
              <a:t>Recommended</a:t>
            </a:r>
            <a:r>
              <a:rPr lang="cs-CZ" dirty="0"/>
              <a:t> </a:t>
            </a:r>
            <a:r>
              <a:rPr lang="cs-CZ" dirty="0" err="1"/>
              <a:t>knowledge</a:t>
            </a:r>
            <a:r>
              <a:rPr lang="cs-CZ" dirty="0"/>
              <a:t> of </a:t>
            </a:r>
            <a:r>
              <a:rPr lang="cs-CZ" dirty="0" err="1"/>
              <a:t>French</a:t>
            </a:r>
            <a:r>
              <a:rPr lang="cs-CZ" dirty="0"/>
              <a:t>/</a:t>
            </a:r>
            <a:r>
              <a:rPr lang="cs-CZ" dirty="0" err="1"/>
              <a:t>Spanish</a:t>
            </a:r>
            <a:r>
              <a:rPr lang="cs-CZ" dirty="0"/>
              <a:t> </a:t>
            </a:r>
            <a:r>
              <a:rPr lang="cs-CZ" dirty="0" err="1"/>
              <a:t>or</a:t>
            </a:r>
            <a:r>
              <a:rPr lang="cs-CZ" dirty="0"/>
              <a:t> German on B1/B2 level</a:t>
            </a:r>
          </a:p>
          <a:p>
            <a:pPr lvl="1"/>
            <a:r>
              <a:rPr lang="cs-CZ" dirty="0"/>
              <a:t>More </a:t>
            </a:r>
            <a:r>
              <a:rPr lang="cs-CZ" dirty="0" err="1"/>
              <a:t>information</a:t>
            </a:r>
            <a:r>
              <a:rPr lang="cs-CZ" dirty="0"/>
              <a:t> </a:t>
            </a:r>
            <a:r>
              <a:rPr lang="cs-CZ" dirty="0">
                <a:hlinkClick r:id="rId4"/>
              </a:rPr>
              <a:t>here</a:t>
            </a:r>
            <a:endParaRPr lang="cs-CZ" dirty="0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7898CF98-B6E9-087B-A2E4-545E513F7DD1}"/>
              </a:ext>
            </a:extLst>
          </p:cNvPr>
          <p:cNvSpPr txBox="1">
            <a:spLocks/>
          </p:cNvSpPr>
          <p:nvPr/>
        </p:nvSpPr>
        <p:spPr>
          <a:xfrm>
            <a:off x="932468" y="865903"/>
            <a:ext cx="2725132" cy="747237"/>
          </a:xfrm>
        </p:spPr>
        <p:txBody>
          <a:bodyPr/>
          <a:lstStyle>
            <a:lvl1pPr algn="l">
              <a:lnSpc>
                <a:spcPct val="90000"/>
              </a:lnSpc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</a:lstStyle>
          <a:p>
            <a:r>
              <a:rPr lang="cs-CZ" sz="3150" b="1" dirty="0" err="1">
                <a:solidFill>
                  <a:srgbClr val="0000DC"/>
                </a:solidFill>
                <a:latin typeface="Arial"/>
                <a:cs typeface="Arial"/>
              </a:rPr>
              <a:t>EDUC</a:t>
            </a:r>
            <a:endParaRPr lang="cs-CZ" sz="3150" b="1" dirty="0">
              <a:solidFill>
                <a:srgbClr val="0000DC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461576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D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EDF96779-57D6-4D4B-80D3-9E420B69BB4C}"/>
              </a:ext>
            </a:extLst>
          </p:cNvPr>
          <p:cNvSpPr>
            <a:spLocks noGrp="1"/>
          </p:cNvSpPr>
          <p:nvPr/>
        </p:nvSpPr>
        <p:spPr>
          <a:xfrm>
            <a:off x="619125" y="666750"/>
            <a:ext cx="5238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9000" b="1">
                <a:solidFill>
                  <a:srgbClr val="A8D65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000" b="1">
                <a:solidFill>
                  <a:srgbClr val="A8D65A"/>
                </a:solidFill>
                <a:latin typeface="Arial"/>
                <a:ea typeface="Arial"/>
                <a:cs typeface="Arial"/>
              </a:defRPr>
            </a:pPr>
            <a:r>
              <a:rPr sz="9000" b="1">
                <a:solidFill>
                  <a:srgbClr val="A8D65A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0F898F16-CE9B-4726-A673-09241CF7A5B5}"/>
              </a:ext>
            </a:extLst>
          </p:cNvPr>
          <p:cNvSpPr>
            <a:spLocks noGrp="1"/>
          </p:cNvSpPr>
          <p:nvPr/>
        </p:nvSpPr>
        <p:spPr>
          <a:xfrm>
            <a:off x="619125" y="2638425"/>
            <a:ext cx="6286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Funding your stay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42541C8-CC73-4FA3-9D4D-5B40831FF1B5}"/>
              </a:ext>
            </a:extLst>
          </p:cNvPr>
          <p:cNvSpPr>
            <a:spLocks noGrp="1"/>
          </p:cNvSpPr>
          <p:nvPr/>
        </p:nvSpPr>
        <p:spPr>
          <a:xfrm>
            <a:off x="619125" y="5191125"/>
            <a:ext cx="604837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Scholarships and a realistic budget</a:t>
            </a:r>
          </a:p>
        </p:txBody>
      </p:sp>
    </p:spTree>
    <p:extLst>
      <p:ext uri="{BB962C8B-B14F-4D97-AF65-F5344CB8AC3E}">
        <p14:creationId xmlns:p14="http://schemas.microsoft.com/office/powerpoint/2010/main" val="13341266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370A18-60CA-F28C-0C8E-B712750D0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4715" y="832589"/>
            <a:ext cx="5334930" cy="115794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cs-CZ" b="1" dirty="0" err="1"/>
              <a:t>SCHOLARSHIPS</a:t>
            </a:r>
            <a:r>
              <a:rPr lang="cs-CZ" b="1" dirty="0"/>
              <a:t> </a:t>
            </a:r>
            <a:br>
              <a:rPr lang="cs-CZ" b="1" dirty="0"/>
            </a:br>
            <a:r>
              <a:rPr lang="cs-CZ" sz="1800" b="1" dirty="0"/>
              <a:t>(</a:t>
            </a:r>
            <a:r>
              <a:rPr lang="cs-CZ" sz="1800" b="1" dirty="0" err="1"/>
              <a:t>SOME</a:t>
            </a:r>
            <a:r>
              <a:rPr lang="cs-CZ" sz="1800" b="1" dirty="0"/>
              <a:t>  OF THE </a:t>
            </a:r>
            <a:r>
              <a:rPr lang="cs-CZ" sz="1800" b="1" dirty="0" err="1"/>
              <a:t>OPTIONS</a:t>
            </a:r>
            <a:r>
              <a:rPr lang="cs-CZ" sz="1800" b="1" dirty="0"/>
              <a:t>)</a:t>
            </a:r>
            <a:endParaRPr lang="en-US" b="1" dirty="0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DE797649-1E58-F4DB-7DF8-E96B2D8F63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0" r="-3" b="-3"/>
          <a:stretch/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34" name="Obdélník 33">
            <a:extLst>
              <a:ext uri="{FF2B5EF4-FFF2-40B4-BE49-F238E27FC236}">
                <a16:creationId xmlns:a16="http://schemas.microsoft.com/office/drawing/2014/main" id="{A881B1BE-138D-FF2B-28FA-FADDD2256E18}"/>
              </a:ext>
            </a:extLst>
          </p:cNvPr>
          <p:cNvSpPr/>
          <p:nvPr/>
        </p:nvSpPr>
        <p:spPr>
          <a:xfrm>
            <a:off x="3251990" y="2735587"/>
            <a:ext cx="2420434" cy="7200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cs-CZ"/>
          </a:p>
        </p:txBody>
      </p:sp>
      <p:graphicFrame>
        <p:nvGraphicFramePr>
          <p:cNvPr id="53" name="Zástupný text 2">
            <a:extLst>
              <a:ext uri="{FF2B5EF4-FFF2-40B4-BE49-F238E27FC236}">
                <a16:creationId xmlns:a16="http://schemas.microsoft.com/office/drawing/2014/main" id="{C34D302A-A776-0F28-3F78-EA62376017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8002796"/>
              </p:ext>
            </p:extLst>
          </p:nvPr>
        </p:nvGraphicFramePr>
        <p:xfrm>
          <a:off x="6194715" y="2141591"/>
          <a:ext cx="5796002" cy="4214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xtovéPole 14">
            <a:extLst>
              <a:ext uri="{FF2B5EF4-FFF2-40B4-BE49-F238E27FC236}">
                <a16:creationId xmlns:a16="http://schemas.microsoft.com/office/drawing/2014/main" id="{E45863AD-7704-3277-08DF-AE14000D3F04}"/>
              </a:ext>
            </a:extLst>
          </p:cNvPr>
          <p:cNvSpPr txBox="1"/>
          <p:nvPr/>
        </p:nvSpPr>
        <p:spPr>
          <a:xfrm>
            <a:off x="283464" y="5776969"/>
            <a:ext cx="722602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kern="0" dirty="0"/>
              <a:t>The scholarship is meant to make it easier for you and cover some of the costs, but it probably won't cover all the costs - you are expected to participate financially</a:t>
            </a:r>
            <a:r>
              <a:rPr lang="cs-CZ" sz="1800" kern="0" dirty="0"/>
              <a:t> as </a:t>
            </a:r>
            <a:r>
              <a:rPr lang="cs-CZ" sz="1800" kern="0" dirty="0" err="1"/>
              <a:t>well</a:t>
            </a:r>
            <a:endParaRPr lang="cs-CZ" sz="1800" kern="0" dirty="0"/>
          </a:p>
        </p:txBody>
      </p:sp>
    </p:spTree>
    <p:extLst>
      <p:ext uri="{BB962C8B-B14F-4D97-AF65-F5344CB8AC3E}">
        <p14:creationId xmlns:p14="http://schemas.microsoft.com/office/powerpoint/2010/main" val="3544535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460F4CF0-7688-4E52-9267-14288A4AC636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EB9B737C-F5C0-4336-B098-D3E999857963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00DC"/>
                </a:solidFill>
                <a:latin typeface="Arial"/>
                <a:ea typeface="Arial"/>
                <a:cs typeface="Arial"/>
              </a:rPr>
              <a:t>Faculty mobility scholarships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88DF9365-EA70-42E3-B3D8-F66817343069}"/>
              </a:ext>
            </a:extLst>
          </p:cNvPr>
          <p:cNvSpPr>
            <a:spLocks noGrp="1"/>
          </p:cNvSpPr>
          <p:nvPr/>
        </p:nvSpPr>
        <p:spPr>
          <a:xfrm>
            <a:off x="619125" y="17430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Bc. and Master’s students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DA017A6-4212-4EE7-92CD-65F33F2E301D}"/>
              </a:ext>
            </a:extLst>
          </p:cNvPr>
          <p:cNvSpPr>
            <a:spLocks noGrp="1"/>
          </p:cNvSpPr>
          <p:nvPr/>
        </p:nvSpPr>
        <p:spPr>
          <a:xfrm>
            <a:off x="619125" y="2533650"/>
            <a:ext cx="5095875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A.5a: faculty support for </a:t>
            </a:r>
            <a:r>
              <a:rPr sz="2100" b="1" dirty="0">
                <a:latin typeface="Arial"/>
                <a:ea typeface="Arial"/>
                <a:cs typeface="Arial"/>
              </a:rPr>
              <a:t>Erasmus+ 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mobility</a:t>
            </a:r>
          </a:p>
          <a:p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Apply through the IS MU Document Office.</a:t>
            </a:r>
          </a:p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Submit the application </a:t>
            </a:r>
            <a:r>
              <a:rPr sz="2100" b="0" u="sng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within one month of starting the stay.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090E9F61-AA30-4B0E-B86F-043712B49FE0}"/>
              </a:ext>
            </a:extLst>
          </p:cNvPr>
          <p:cNvSpPr>
            <a:spLocks noGrp="1"/>
          </p:cNvSpPr>
          <p:nvPr/>
        </p:nvSpPr>
        <p:spPr>
          <a:xfrm>
            <a:off x="6381750" y="17430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Bachelor’s students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A2B89F5-32CB-4BEF-9ED1-8D91A97492B5}"/>
              </a:ext>
            </a:extLst>
          </p:cNvPr>
          <p:cNvSpPr>
            <a:spLocks noGrp="1"/>
          </p:cNvSpPr>
          <p:nvPr/>
        </p:nvSpPr>
        <p:spPr>
          <a:xfrm>
            <a:off x="6477000" y="2362200"/>
            <a:ext cx="5095875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A.5b: support for stays outside mobility </a:t>
            </a:r>
            <a:r>
              <a:rPr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programmes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(min. 30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days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)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FBB811FB-050D-1017-B9CA-23831A002C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531"/>
          <a:stretch/>
        </p:blipFill>
        <p:spPr>
          <a:xfrm>
            <a:off x="6268621" y="3185466"/>
            <a:ext cx="5322131" cy="337725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1" name="Rukopis 10">
                <a:extLst>
                  <a:ext uri="{FF2B5EF4-FFF2-40B4-BE49-F238E27FC236}">
                    <a16:creationId xmlns:a16="http://schemas.microsoft.com/office/drawing/2014/main" id="{320621BD-6D6E-CFE7-48DB-609106D839DD}"/>
                  </a:ext>
                </a:extLst>
              </p14:cNvPr>
              <p14:cNvContentPartPr/>
              <p14:nvPr/>
            </p14:nvContentPartPr>
            <p14:xfrm>
              <a:off x="6398568" y="5970816"/>
              <a:ext cx="4373280" cy="56160"/>
            </p14:xfrm>
          </p:contentPart>
        </mc:Choice>
        <mc:Fallback xmlns="">
          <p:pic>
            <p:nvPicPr>
              <p:cNvPr id="11" name="Rukopis 10">
                <a:extLst>
                  <a:ext uri="{FF2B5EF4-FFF2-40B4-BE49-F238E27FC236}">
                    <a16:creationId xmlns:a16="http://schemas.microsoft.com/office/drawing/2014/main" id="{320621BD-6D6E-CFE7-48DB-609106D839D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344928" y="5862816"/>
                <a:ext cx="4480920" cy="27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3" name="Rukopis 12">
                <a:extLst>
                  <a:ext uri="{FF2B5EF4-FFF2-40B4-BE49-F238E27FC236}">
                    <a16:creationId xmlns:a16="http://schemas.microsoft.com/office/drawing/2014/main" id="{21F39DB9-98FE-E060-5F5A-6B61CD73D10E}"/>
                  </a:ext>
                </a:extLst>
              </p14:cNvPr>
              <p14:cNvContentPartPr/>
              <p14:nvPr/>
            </p14:nvContentPartPr>
            <p14:xfrm>
              <a:off x="6391368" y="3693816"/>
              <a:ext cx="1811160" cy="360"/>
            </p14:xfrm>
          </p:contentPart>
        </mc:Choice>
        <mc:Fallback xmlns="">
          <p:pic>
            <p:nvPicPr>
              <p:cNvPr id="13" name="Rukopis 12">
                <a:extLst>
                  <a:ext uri="{FF2B5EF4-FFF2-40B4-BE49-F238E27FC236}">
                    <a16:creationId xmlns:a16="http://schemas.microsoft.com/office/drawing/2014/main" id="{21F39DB9-98FE-E060-5F5A-6B61CD73D10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37368" y="3585816"/>
                <a:ext cx="19188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Rukopis 14">
                <a:extLst>
                  <a:ext uri="{FF2B5EF4-FFF2-40B4-BE49-F238E27FC236}">
                    <a16:creationId xmlns:a16="http://schemas.microsoft.com/office/drawing/2014/main" id="{C24198ED-F8E5-E428-BBEA-A57E8D1EF684}"/>
                  </a:ext>
                </a:extLst>
              </p14:cNvPr>
              <p14:cNvContentPartPr/>
              <p14:nvPr/>
            </p14:nvContentPartPr>
            <p14:xfrm>
              <a:off x="6345648" y="6354576"/>
              <a:ext cx="5459400" cy="720"/>
            </p14:xfrm>
          </p:contentPart>
        </mc:Choice>
        <mc:Fallback xmlns="">
          <p:pic>
            <p:nvPicPr>
              <p:cNvPr id="15" name="Rukopis 14">
                <a:extLst>
                  <a:ext uri="{FF2B5EF4-FFF2-40B4-BE49-F238E27FC236}">
                    <a16:creationId xmlns:a16="http://schemas.microsoft.com/office/drawing/2014/main" id="{C24198ED-F8E5-E428-BBEA-A57E8D1EF68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91648" y="6138576"/>
                <a:ext cx="556704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6" name="Rukopis 15">
                <a:extLst>
                  <a:ext uri="{FF2B5EF4-FFF2-40B4-BE49-F238E27FC236}">
                    <a16:creationId xmlns:a16="http://schemas.microsoft.com/office/drawing/2014/main" id="{384C1466-6885-E352-9FAF-E8CF0D629B02}"/>
                  </a:ext>
                </a:extLst>
              </p14:cNvPr>
              <p14:cNvContentPartPr/>
              <p14:nvPr/>
            </p14:nvContentPartPr>
            <p14:xfrm>
              <a:off x="10615968" y="5925096"/>
              <a:ext cx="977760" cy="18720"/>
            </p14:xfrm>
          </p:contentPart>
        </mc:Choice>
        <mc:Fallback xmlns="">
          <p:pic>
            <p:nvPicPr>
              <p:cNvPr id="16" name="Rukopis 15">
                <a:extLst>
                  <a:ext uri="{FF2B5EF4-FFF2-40B4-BE49-F238E27FC236}">
                    <a16:creationId xmlns:a16="http://schemas.microsoft.com/office/drawing/2014/main" id="{384C1466-6885-E352-9FAF-E8CF0D629B0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0562328" y="5817456"/>
                <a:ext cx="1085400" cy="23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9718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22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F13755AC-79C4-4DC0-B8C9-C9B97718422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5932" r="25932"/>
          <a:stretch>
            <a:fillRect/>
          </a:stretch>
        </p:blipFill>
        <p:spPr>
          <a:xfrm>
            <a:off x="7239000" y="0"/>
            <a:ext cx="4953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45AE007B-C300-41C2-A412-C1ADB8421D8E}"/>
              </a:ext>
            </a:extLst>
          </p:cNvPr>
          <p:cNvSpPr>
            <a:spLocks noGrp="1"/>
          </p:cNvSpPr>
          <p:nvPr/>
        </p:nvSpPr>
        <p:spPr>
          <a:xfrm>
            <a:off x="619125" y="666750"/>
            <a:ext cx="5238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9000" b="1">
                <a:solidFill>
                  <a:srgbClr val="A8D65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000" b="1">
                <a:solidFill>
                  <a:srgbClr val="A8D65A"/>
                </a:solidFill>
                <a:latin typeface="Arial"/>
                <a:ea typeface="Arial"/>
                <a:cs typeface="Arial"/>
              </a:defRPr>
            </a:pPr>
            <a:r>
              <a:rPr sz="9000" b="1">
                <a:solidFill>
                  <a:srgbClr val="A8D65A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31C4642-6BD1-4ED9-95E9-930F00D34FDC}"/>
              </a:ext>
            </a:extLst>
          </p:cNvPr>
          <p:cNvSpPr>
            <a:spLocks noGrp="1"/>
          </p:cNvSpPr>
          <p:nvPr/>
        </p:nvSpPr>
        <p:spPr>
          <a:xfrm>
            <a:off x="619125" y="2638425"/>
            <a:ext cx="6286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application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28216F0-2FD6-45B8-BD61-0739574C9AE1}"/>
              </a:ext>
            </a:extLst>
          </p:cNvPr>
          <p:cNvSpPr>
            <a:spLocks noGrp="1"/>
          </p:cNvSpPr>
          <p:nvPr/>
        </p:nvSpPr>
        <p:spPr>
          <a:xfrm>
            <a:off x="619125" y="5191125"/>
            <a:ext cx="604837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host, the documents and your motivation</a:t>
            </a:r>
          </a:p>
        </p:txBody>
      </p:sp>
    </p:spTree>
    <p:extLst>
      <p:ext uri="{BB962C8B-B14F-4D97-AF65-F5344CB8AC3E}">
        <p14:creationId xmlns:p14="http://schemas.microsoft.com/office/powerpoint/2010/main" val="10296751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6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82901A70-B4E2-4807-AF20-83F868969FB7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22366EAB-4A43-4635-8B6D-3162EBC42A68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00DC"/>
                </a:solidFill>
                <a:latin typeface="Arial"/>
                <a:ea typeface="Arial"/>
                <a:cs typeface="Arial"/>
              </a:rPr>
              <a:t>Your application documents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C07D8915-344D-404A-8E7A-C81BC7E3AC26}"/>
              </a:ext>
            </a:extLst>
          </p:cNvPr>
          <p:cNvSpPr>
            <a:spLocks noGrp="1"/>
          </p:cNvSpPr>
          <p:nvPr/>
        </p:nvSpPr>
        <p:spPr>
          <a:xfrm>
            <a:off x="619125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Motivation letter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3843DE9-0B0C-43F9-B9B4-1F11A3F584A9}"/>
              </a:ext>
            </a:extLst>
          </p:cNvPr>
          <p:cNvSpPr>
            <a:spLocks noGrp="1"/>
          </p:cNvSpPr>
          <p:nvPr/>
        </p:nvSpPr>
        <p:spPr>
          <a:xfrm>
            <a:off x="619125" y="245745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A clear, personal case for this particular stay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C0B9B7E2-7047-4FBD-8E45-997D3A1E8410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Academic record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706F1690-7FBD-4A47-A5DD-894399681D5F}"/>
              </a:ext>
            </a:extLst>
          </p:cNvPr>
          <p:cNvSpPr>
            <a:spLocks noGrp="1"/>
          </p:cNvSpPr>
          <p:nvPr/>
        </p:nvSpPr>
        <p:spPr>
          <a:xfrm>
            <a:off x="6381750" y="245745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Generate the transcript and study confirmation in IS MU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if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needed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18DE495-5C2C-4785-B3E0-39130E8FDE67}"/>
              </a:ext>
            </a:extLst>
          </p:cNvPr>
          <p:cNvSpPr>
            <a:spLocks noGrp="1"/>
          </p:cNvSpPr>
          <p:nvPr/>
        </p:nvSpPr>
        <p:spPr>
          <a:xfrm>
            <a:off x="619125" y="36861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Academic plan</a:t>
            </a:r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F6C1205E-0827-4E10-8E07-0D1F63150B13}"/>
              </a:ext>
            </a:extLst>
          </p:cNvPr>
          <p:cNvSpPr>
            <a:spLocks noGrp="1"/>
          </p:cNvSpPr>
          <p:nvPr/>
        </p:nvSpPr>
        <p:spPr>
          <a:xfrm>
            <a:off x="619125" y="438150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Proposed courses or a traineeship work plan</a:t>
            </a: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A590A82C-78BA-4960-A369-CB9ABC5C0D30}"/>
              </a:ext>
            </a:extLst>
          </p:cNvPr>
          <p:cNvSpPr>
            <a:spLocks noGrp="1"/>
          </p:cNvSpPr>
          <p:nvPr/>
        </p:nvSpPr>
        <p:spPr>
          <a:xfrm>
            <a:off x="6381750" y="36861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325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Language proof</a:t>
            </a: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2B4DD2BB-8F15-49A9-B8CF-B8A764C1C0BB}"/>
              </a:ext>
            </a:extLst>
          </p:cNvPr>
          <p:cNvSpPr>
            <a:spLocks noGrp="1"/>
          </p:cNvSpPr>
          <p:nvPr/>
        </p:nvSpPr>
        <p:spPr>
          <a:xfrm>
            <a:off x="6381750" y="4381500"/>
            <a:ext cx="5095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Check exactly what the host and call accept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– not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always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needed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during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application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time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32607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25216B-0933-125A-A04D-5ADEF4E42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8918" y="0"/>
            <a:ext cx="8360663" cy="845047"/>
          </a:xfrm>
        </p:spPr>
        <p:txBody>
          <a:bodyPr anchor="b">
            <a:normAutofit fontScale="90000"/>
          </a:bodyPr>
          <a:lstStyle/>
          <a:p>
            <a:r>
              <a:rPr lang="en-US" sz="4800" b="1" dirty="0"/>
              <a:t>How to write a </a:t>
            </a:r>
            <a:r>
              <a:rPr lang="cs-CZ" sz="4800" b="1" dirty="0" err="1"/>
              <a:t>motivation</a:t>
            </a:r>
            <a:r>
              <a:rPr lang="en-US" sz="4800" b="1" dirty="0"/>
              <a:t> letter</a:t>
            </a:r>
            <a:endParaRPr lang="cs-CZ" sz="4800" b="1" dirty="0"/>
          </a:p>
        </p:txBody>
      </p:sp>
      <p:pic>
        <p:nvPicPr>
          <p:cNvPr id="26" name="Picture 5" descr="Pero umístěné nad řádkem podpisu">
            <a:extLst>
              <a:ext uri="{FF2B5EF4-FFF2-40B4-BE49-F238E27FC236}">
                <a16:creationId xmlns:a16="http://schemas.microsoft.com/office/drawing/2014/main" id="{892FAF41-E97A-398D-B7EF-89FB512B8E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250" r="-2" b="-2"/>
          <a:stretch/>
        </p:blipFill>
        <p:spPr>
          <a:xfrm>
            <a:off x="505418" y="554151"/>
            <a:ext cx="5742189" cy="5742189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</p:spPr>
      </p:pic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B2F328-58BF-8A85-A328-0FC0B2572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0272" y="1131168"/>
            <a:ext cx="5298463" cy="4717504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The Motivation Letter has to contain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Addressee</a:t>
            </a:r>
            <a:r>
              <a:rPr lang="cs-CZ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cs-CZ" sz="1100" i="0" dirty="0" err="1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who</a:t>
            </a:r>
            <a:r>
              <a:rPr lang="cs-CZ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cs-CZ" sz="1100" i="0" dirty="0" err="1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you</a:t>
            </a:r>
            <a:r>
              <a:rPr lang="cs-CZ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 are </a:t>
            </a:r>
            <a:r>
              <a:rPr lang="cs-CZ" sz="1100" i="0" dirty="0" err="1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writing</a:t>
            </a:r>
            <a:r>
              <a:rPr lang="cs-CZ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 to)</a:t>
            </a:r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, signed by the student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request for financial support from the Erasmus+ </a:t>
            </a:r>
            <a:r>
              <a:rPr lang="en-US" sz="1100" i="0" dirty="0" err="1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programme</a:t>
            </a:r>
            <a:endParaRPr lang="cs-CZ" sz="1100" dirty="0">
              <a:solidFill>
                <a:schemeClr val="tx1">
                  <a:alpha val="80000"/>
                </a:schemeClr>
              </a:solidFill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the field of study, level and the year in which the applicant is registered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the reason for the host institution selection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what the content of the traineeship will be and why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direct relation to the student's field of study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benefits of the traineeship for the student – academic benefits, job opportunity benefits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benefits for Masaryk University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benefits for the host institution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the period of the traineeship for which the student is asking for the financial support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in the case of selection of agencies and public institutions from the student's country of origin, i.e. cultural institution, Czech </a:t>
            </a:r>
            <a:r>
              <a:rPr lang="en-US" sz="1100" i="0" dirty="0" err="1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centres</a:t>
            </a:r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, region/school representation, etc., it is necessary to justify the selection of the institution considering the internationality of the traineeship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The motivation letter is to be written in Czech, Slovak or English. </a:t>
            </a:r>
            <a:endParaRPr lang="cs-CZ" sz="1100" i="0" dirty="0">
              <a:solidFill>
                <a:schemeClr val="tx1">
                  <a:alpha val="80000"/>
                </a:schemeClr>
              </a:solidFill>
              <a:effectLst/>
              <a:latin typeface="Arial" panose="020B0604020202020204" pitchFamily="34" charset="0"/>
            </a:endParaRPr>
          </a:p>
          <a:p>
            <a:r>
              <a:rPr lang="en-US" sz="1100" i="0" dirty="0">
                <a:solidFill>
                  <a:schemeClr val="tx1">
                    <a:alpha val="80000"/>
                  </a:schemeClr>
                </a:solidFill>
                <a:effectLst/>
                <a:latin typeface="Arial" panose="020B0604020202020204" pitchFamily="34" charset="0"/>
              </a:rPr>
              <a:t>The maximum length of the motivation letter is one A4 page.</a:t>
            </a:r>
            <a:endParaRPr lang="cs-CZ" sz="500" dirty="0">
              <a:solidFill>
                <a:schemeClr val="tx1">
                  <a:alpha val="80000"/>
                </a:schemeClr>
              </a:solidFill>
            </a:endParaRPr>
          </a:p>
          <a:p>
            <a:endParaRPr lang="cs-CZ" sz="5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0C3A505-EC47-D94A-DBF6-5D5670D2F2A4}"/>
              </a:ext>
            </a:extLst>
          </p:cNvPr>
          <p:cNvSpPr txBox="1"/>
          <p:nvPr/>
        </p:nvSpPr>
        <p:spPr>
          <a:xfrm>
            <a:off x="140512" y="6338574"/>
            <a:ext cx="4095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Beware of overly general formulations</a:t>
            </a:r>
            <a:r>
              <a:rPr lang="cs-CZ" dirty="0">
                <a:solidFill>
                  <a:srgbClr val="FF0000"/>
                </a:solidFill>
              </a:rPr>
              <a:t>! -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DFB18B98-B844-8EA2-AD7D-FE16EF7AA1F1}"/>
              </a:ext>
            </a:extLst>
          </p:cNvPr>
          <p:cNvSpPr txBox="1"/>
          <p:nvPr/>
        </p:nvSpPr>
        <p:spPr>
          <a:xfrm>
            <a:off x="4148918" y="6338574"/>
            <a:ext cx="588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Try to personalize</a:t>
            </a:r>
            <a:r>
              <a:rPr lang="cs-CZ" dirty="0"/>
              <a:t> </a:t>
            </a:r>
            <a:r>
              <a:rPr lang="cs-CZ" dirty="0" err="1"/>
              <a:t>it</a:t>
            </a:r>
            <a:r>
              <a:rPr lang="cs-CZ" dirty="0"/>
              <a:t>,</a:t>
            </a:r>
            <a:r>
              <a:rPr lang="en-US" dirty="0"/>
              <a:t> why they should send </a:t>
            </a:r>
            <a:r>
              <a:rPr lang="cs-CZ" dirty="0" err="1"/>
              <a:t>YOU</a:t>
            </a:r>
            <a:r>
              <a:rPr lang="en-US" dirty="0"/>
              <a:t> there?</a:t>
            </a: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9E4B4E57-3C29-42CC-0E3D-DF42E9254CA6}"/>
              </a:ext>
            </a:extLst>
          </p:cNvPr>
          <p:cNvSpPr txBox="1"/>
          <p:nvPr/>
        </p:nvSpPr>
        <p:spPr>
          <a:xfrm>
            <a:off x="5290906" y="5848672"/>
            <a:ext cx="6733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Use AI wisely - never let it write the whole cover letter for you!</a:t>
            </a:r>
            <a:r>
              <a:rPr lang="cs-CZ" dirty="0">
                <a:solidFill>
                  <a:srgbClr val="FF0000"/>
                </a:solidFill>
              </a:rPr>
              <a:t>!! </a:t>
            </a:r>
          </a:p>
        </p:txBody>
      </p:sp>
    </p:spTree>
    <p:extLst>
      <p:ext uri="{BB962C8B-B14F-4D97-AF65-F5344CB8AC3E}">
        <p14:creationId xmlns:p14="http://schemas.microsoft.com/office/powerpoint/2010/main" val="8546510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élník 7">
            <a:extLst>
              <a:ext uri="{FF2B5EF4-FFF2-40B4-BE49-F238E27FC236}">
                <a16:creationId xmlns:a16="http://schemas.microsoft.com/office/drawing/2014/main" id="{70DDE91D-F69A-4189-9786-25FD45ED8483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526B37E-D5EC-46BE-A771-844E0E2D02D3}"/>
              </a:ext>
            </a:extLst>
          </p:cNvPr>
          <p:cNvSpPr>
            <a:spLocks noGrp="1"/>
          </p:cNvSpPr>
          <p:nvPr/>
        </p:nvSpPr>
        <p:spPr>
          <a:xfrm>
            <a:off x="619125" y="495300"/>
            <a:ext cx="10953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0000DC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000DC"/>
                </a:solidFill>
                <a:latin typeface="Arial"/>
                <a:ea typeface="Arial"/>
                <a:cs typeface="Arial"/>
              </a:rPr>
              <a:t>General wording and specific wording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B686238A-4977-4AB2-9A18-6CD2B8107335}"/>
              </a:ext>
            </a:extLst>
          </p:cNvPr>
          <p:cNvSpPr>
            <a:spLocks noGrp="1"/>
          </p:cNvSpPr>
          <p:nvPr/>
        </p:nvSpPr>
        <p:spPr>
          <a:xfrm>
            <a:off x="619125" y="17430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Too general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8E5BE8B-04AD-4F5C-BE09-4A17DC371346}"/>
              </a:ext>
            </a:extLst>
          </p:cNvPr>
          <p:cNvSpPr>
            <a:spLocks noGrp="1"/>
          </p:cNvSpPr>
          <p:nvPr/>
        </p:nvSpPr>
        <p:spPr>
          <a:xfrm>
            <a:off x="619125" y="2533650"/>
            <a:ext cx="5095875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A"/>
                </a:solidFill>
                <a:latin typeface="Arial"/>
                <a:ea typeface="Arial"/>
                <a:cs typeface="Arial"/>
              </a:rPr>
              <a:t>“I want to improve my English, meet new people and experience a different culture.”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114DCA9-AB2C-4587-BDA4-BCC64A8148AD}"/>
              </a:ext>
            </a:extLst>
          </p:cNvPr>
          <p:cNvSpPr>
            <a:spLocks noGrp="1"/>
          </p:cNvSpPr>
          <p:nvPr/>
        </p:nvSpPr>
        <p:spPr>
          <a:xfrm>
            <a:off x="6381750" y="1743075"/>
            <a:ext cx="5095875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400" b="1">
                <a:solidFill>
                  <a:srgbClr val="55972C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55972C"/>
                </a:solidFill>
                <a:latin typeface="Arial"/>
                <a:ea typeface="Arial"/>
                <a:cs typeface="Arial"/>
              </a:rPr>
              <a:t>More informative</a:t>
            </a:r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DA85469E-35B5-4168-88B7-EEF4F9E5ED0F}"/>
              </a:ext>
            </a:extLst>
          </p:cNvPr>
          <p:cNvSpPr>
            <a:spLocks noGrp="1"/>
          </p:cNvSpPr>
          <p:nvPr/>
        </p:nvSpPr>
        <p:spPr>
          <a:xfrm>
            <a:off x="6381750" y="2533650"/>
            <a:ext cx="5095875" cy="3190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17233A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“My thesis examines freshwater pollution.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This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course in aquatic ecotoxicology would help me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learn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</a:t>
            </a:r>
            <a:r>
              <a:rPr lang="cs-CZ" sz="2100" b="0" dirty="0" err="1">
                <a:solidFill>
                  <a:srgbClr val="17233A"/>
                </a:solidFill>
                <a:latin typeface="Arial"/>
                <a:ea typeface="Arial"/>
                <a:cs typeface="Arial"/>
              </a:rPr>
              <a:t>how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 to </a:t>
            </a:r>
            <a:r>
              <a:rPr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interpret data.</a:t>
            </a:r>
            <a:r>
              <a:rPr lang="cs-CZ" sz="2100" b="0" dirty="0">
                <a:solidFill>
                  <a:srgbClr val="17233A"/>
                </a:solidFill>
                <a:latin typeface="Arial"/>
                <a:ea typeface="Arial"/>
                <a:cs typeface="Arial"/>
              </a:rPr>
              <a:t>"</a:t>
            </a:r>
            <a:endParaRPr sz="2100" b="0" dirty="0">
              <a:solidFill>
                <a:srgbClr val="1723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842DA05A-2F74-4D7F-A557-7867DD9E6EE4}"/>
              </a:ext>
            </a:extLst>
          </p:cNvPr>
          <p:cNvSpPr>
            <a:spLocks noGrp="1"/>
          </p:cNvSpPr>
          <p:nvPr/>
        </p:nvSpPr>
        <p:spPr>
          <a:xfrm>
            <a:off x="619125" y="5972175"/>
            <a:ext cx="10668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Illustrative example. Use only details that are true for you.</a:t>
            </a:r>
          </a:p>
        </p:txBody>
      </p:sp>
    </p:spTree>
    <p:extLst>
      <p:ext uri="{BB962C8B-B14F-4D97-AF65-F5344CB8AC3E}">
        <p14:creationId xmlns:p14="http://schemas.microsoft.com/office/powerpoint/2010/main" val="13008408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9909C140-E5E6-4EB1-AACD-8C2834EDD6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917" r="22917"/>
          <a:stretch>
            <a:fillRect/>
          </a:stretch>
        </p:blipFill>
        <p:spPr>
          <a:xfrm>
            <a:off x="7239000" y="0"/>
            <a:ext cx="4953000" cy="6858000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44B12F3D-B153-406A-A010-1E597CB37685}"/>
              </a:ext>
            </a:extLst>
          </p:cNvPr>
          <p:cNvSpPr>
            <a:spLocks noGrp="1"/>
          </p:cNvSpPr>
          <p:nvPr/>
        </p:nvSpPr>
        <p:spPr>
          <a:xfrm>
            <a:off x="619125" y="666750"/>
            <a:ext cx="5238750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9000" b="1">
                <a:solidFill>
                  <a:srgbClr val="A8D65A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9000" b="1">
                <a:solidFill>
                  <a:srgbClr val="A8D65A"/>
                </a:solidFill>
                <a:latin typeface="Arial"/>
                <a:ea typeface="Arial"/>
                <a:cs typeface="Arial"/>
              </a:defRPr>
            </a:pPr>
            <a:r>
              <a:rPr sz="9000" b="1">
                <a:solidFill>
                  <a:srgbClr val="A8D65A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AC57248-5233-4B6A-AF02-9A3984450BDD}"/>
              </a:ext>
            </a:extLst>
          </p:cNvPr>
          <p:cNvSpPr>
            <a:spLocks noGrp="1"/>
          </p:cNvSpPr>
          <p:nvPr/>
        </p:nvSpPr>
        <p:spPr>
          <a:xfrm>
            <a:off x="619125" y="2638425"/>
            <a:ext cx="62865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Recognition and preparation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91565E5B-0145-4DE9-9ED9-BE152C9FC6E1}"/>
              </a:ext>
            </a:extLst>
          </p:cNvPr>
          <p:cNvSpPr>
            <a:spLocks noGrp="1"/>
          </p:cNvSpPr>
          <p:nvPr/>
        </p:nvSpPr>
        <p:spPr>
          <a:xfrm>
            <a:off x="619125" y="5191125"/>
            <a:ext cx="6048375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 steps before, during and after your stay</a:t>
            </a:r>
          </a:p>
        </p:txBody>
      </p:sp>
    </p:spTree>
    <p:extLst>
      <p:ext uri="{BB962C8B-B14F-4D97-AF65-F5344CB8AC3E}">
        <p14:creationId xmlns:p14="http://schemas.microsoft.com/office/powerpoint/2010/main" val="1838315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ext, snímek obrazovky, Webová stránka, Webové stránky&#10;&#10;Popis byl vytvořen automaticky">
            <a:extLst>
              <a:ext uri="{FF2B5EF4-FFF2-40B4-BE49-F238E27FC236}">
                <a16:creationId xmlns:a16="http://schemas.microsoft.com/office/drawing/2014/main" id="{2EAB7B42-5BA8-0A88-6673-081CE122A2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995" r="11872" b="-1"/>
          <a:stretch/>
        </p:blipFill>
        <p:spPr>
          <a:xfrm>
            <a:off x="4660389" y="136525"/>
            <a:ext cx="7305397" cy="5181199"/>
          </a:xfrm>
          <a:prstGeom prst="rect">
            <a:avLst/>
          </a:prstGeom>
          <a:noFill/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A1D79B-7C8E-8E20-EC66-030528F27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736" y="328139"/>
            <a:ext cx="3822189" cy="1899912"/>
          </a:xfrm>
        </p:spPr>
        <p:txBody>
          <a:bodyPr>
            <a:normAutofit/>
          </a:bodyPr>
          <a:lstStyle/>
          <a:p>
            <a:r>
              <a:rPr lang="cs-CZ" sz="4000" b="1" dirty="0" err="1"/>
              <a:t>RECORD</a:t>
            </a:r>
            <a:r>
              <a:rPr lang="cs-CZ" sz="4000" b="1" dirty="0"/>
              <a:t> OF YOUR </a:t>
            </a:r>
            <a:r>
              <a:rPr lang="cs-CZ" sz="4000" b="1" dirty="0" err="1"/>
              <a:t>STAY</a:t>
            </a:r>
            <a:r>
              <a:rPr lang="cs-CZ" sz="4000" b="1" dirty="0"/>
              <a:t> IN IS 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9189F9A-771B-F0E1-EBE8-3B05548DB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737" y="2356563"/>
            <a:ext cx="3822189" cy="37427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cs-CZ" sz="2000" b="1" i="0" dirty="0" err="1">
                <a:effectLst/>
              </a:rPr>
              <a:t>MANDATORY</a:t>
            </a:r>
            <a:r>
              <a:rPr lang="en-US" sz="2000" b="1" i="0" dirty="0">
                <a:effectLst/>
              </a:rPr>
              <a:t> </a:t>
            </a:r>
            <a:r>
              <a:rPr lang="cs-CZ" sz="2000" b="1" i="0" dirty="0" err="1">
                <a:effectLst/>
              </a:rPr>
              <a:t>RECORD</a:t>
            </a:r>
            <a:r>
              <a:rPr lang="en-US" sz="2000" b="1" i="0" dirty="0">
                <a:effectLst/>
              </a:rPr>
              <a:t> OF STAY!</a:t>
            </a:r>
            <a:endParaRPr lang="cs-CZ" sz="2000" b="1" i="0" dirty="0">
              <a:effectLst/>
            </a:endParaRP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2000" i="0" dirty="0">
                <a:effectLst/>
              </a:rPr>
              <a:t>Any stay abroad as part of your studies at MU is considered a study or work stay. In both cases, the internship or placement must be part of the study and</a:t>
            </a:r>
            <a:r>
              <a:rPr lang="cs-CZ" sz="2000" i="0" dirty="0">
                <a:effectLst/>
              </a:rPr>
              <a:t>, </a:t>
            </a:r>
            <a:r>
              <a:rPr lang="cs-CZ" sz="2000" i="0" dirty="0" err="1">
                <a:effectLst/>
              </a:rPr>
              <a:t>therefore</a:t>
            </a:r>
            <a:r>
              <a:rPr lang="cs-CZ" sz="2000" i="0" dirty="0">
                <a:effectLst/>
              </a:rPr>
              <a:t>,</a:t>
            </a:r>
            <a:r>
              <a:rPr lang="en-US" sz="2000" i="0" dirty="0">
                <a:effectLst/>
              </a:rPr>
              <a:t> </a:t>
            </a:r>
            <a:r>
              <a:rPr lang="en-US" sz="2000" i="0" dirty="0" err="1">
                <a:effectLst/>
              </a:rPr>
              <a:t>recognised</a:t>
            </a:r>
            <a:r>
              <a:rPr lang="en-US" sz="2000" i="0" dirty="0">
                <a:effectLst/>
              </a:rPr>
              <a:t> as part of the MU studies.</a:t>
            </a:r>
            <a:endParaRPr lang="cs-CZ" sz="2000" i="0" dirty="0">
              <a:effectLst/>
            </a:endParaRPr>
          </a:p>
          <a:p>
            <a:pPr>
              <a:lnSpc>
                <a:spcPct val="140000"/>
              </a:lnSpc>
              <a:spcAft>
                <a:spcPts val="600"/>
              </a:spcAft>
            </a:pPr>
            <a:r>
              <a:rPr lang="en-US" sz="2000" i="0" dirty="0">
                <a:effectLst/>
              </a:rPr>
              <a:t>Information and procedures </a:t>
            </a:r>
            <a:r>
              <a:rPr lang="cs-CZ" sz="2000" dirty="0">
                <a:hlinkClick r:id="rId3"/>
              </a:rPr>
              <a:t>here</a:t>
            </a:r>
            <a:endParaRPr lang="cs-CZ" sz="2000" dirty="0"/>
          </a:p>
          <a:p>
            <a:endParaRPr lang="cs-CZ" sz="200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1C7712F2-87FF-0968-4311-8140FA061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rmAutofit fontScale="25000" lnSpcReduction="20000"/>
          </a:bodyPr>
          <a:lstStyle/>
          <a:p>
            <a:pPr>
              <a:spcAft>
                <a:spcPts val="600"/>
              </a:spcAft>
            </a:pPr>
            <a:r>
              <a:rPr lang="cs-CZ">
                <a:solidFill>
                  <a:srgbClr val="FFFFFF"/>
                </a:solidFill>
              </a:rPr>
              <a:t>PhD Day, 6.10.2023</a:t>
            </a:r>
          </a:p>
        </p:txBody>
      </p:sp>
      <p:sp>
        <p:nvSpPr>
          <p:cNvPr id="15" name="Ovál 14">
            <a:extLst>
              <a:ext uri="{FF2B5EF4-FFF2-40B4-BE49-F238E27FC236}">
                <a16:creationId xmlns:a16="http://schemas.microsoft.com/office/drawing/2014/main" id="{5699A8FF-6F28-4EA7-BE94-28426A9D84D2}"/>
              </a:ext>
            </a:extLst>
          </p:cNvPr>
          <p:cNvSpPr/>
          <p:nvPr/>
        </p:nvSpPr>
        <p:spPr>
          <a:xfrm>
            <a:off x="7329593" y="3429000"/>
            <a:ext cx="2743200" cy="128016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en-US">
              <a:solidFill>
                <a:srgbClr val="E71224"/>
              </a:solidFill>
            </a:endParaRPr>
          </a:p>
        </p:txBody>
      </p:sp>
      <p:sp>
        <p:nvSpPr>
          <p:cNvPr id="16" name="Ovál 15">
            <a:extLst>
              <a:ext uri="{FF2B5EF4-FFF2-40B4-BE49-F238E27FC236}">
                <a16:creationId xmlns:a16="http://schemas.microsoft.com/office/drawing/2014/main" id="{C60EE28B-19AD-43B8-A9E8-4B4ED1C4BCAB}"/>
              </a:ext>
            </a:extLst>
          </p:cNvPr>
          <p:cNvSpPr/>
          <p:nvPr/>
        </p:nvSpPr>
        <p:spPr>
          <a:xfrm>
            <a:off x="8926560" y="651891"/>
            <a:ext cx="1645920" cy="548640"/>
          </a:xfrm>
          <a:prstGeom prst="ellipse">
            <a:avLst/>
          </a:prstGeom>
          <a:solidFill>
            <a:srgbClr val="E71224">
              <a:alpha val="5000"/>
            </a:srgbClr>
          </a:solidFill>
          <a:ln w="180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/>
          <a:lstStyle/>
          <a:p>
            <a:endParaRPr lang="fr-FR">
              <a:solidFill>
                <a:srgbClr val="E712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5798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E22494-08FF-B213-A683-B6F686D61A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Recognition</a:t>
            </a:r>
            <a:r>
              <a:rPr lang="cs-CZ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of your </a:t>
            </a:r>
            <a:r>
              <a:rPr lang="cs-CZ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stay</a:t>
            </a:r>
            <a:endParaRPr lang="en-US" sz="44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7D895EB-C119-9C42-16A2-1AE6DB476D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37034" y="2198362"/>
            <a:ext cx="4958966" cy="405004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300" dirty="0"/>
              <a:t>Any stay abroad is considered a study or work stay. In both cases, the internship or placement must be part of the study and</a:t>
            </a:r>
            <a:r>
              <a:rPr lang="cs-CZ" sz="1300" dirty="0"/>
              <a:t>, </a:t>
            </a:r>
            <a:r>
              <a:rPr lang="cs-CZ" sz="1300" dirty="0" err="1"/>
              <a:t>therefore</a:t>
            </a:r>
            <a:r>
              <a:rPr lang="cs-CZ" sz="1300" dirty="0"/>
              <a:t>,</a:t>
            </a:r>
            <a:r>
              <a:rPr lang="en-US" sz="1300" dirty="0"/>
              <a:t> </a:t>
            </a:r>
            <a:r>
              <a:rPr lang="en-US" sz="1300" dirty="0" err="1"/>
              <a:t>recognised</a:t>
            </a:r>
            <a:r>
              <a:rPr lang="en-US" sz="1300" dirty="0"/>
              <a:t> as part of the MU studies. </a:t>
            </a:r>
            <a:endParaRPr lang="cs-CZ" sz="13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FF0000"/>
                </a:solidFill>
              </a:rPr>
              <a:t>Recognition takes place AFTER arrival! Do NOT </a:t>
            </a:r>
            <a:r>
              <a:rPr lang="cs-CZ" sz="1300" dirty="0" err="1">
                <a:solidFill>
                  <a:srgbClr val="FF0000"/>
                </a:solidFill>
              </a:rPr>
              <a:t>register</a:t>
            </a:r>
            <a:r>
              <a:rPr lang="en-US" sz="1300" dirty="0">
                <a:solidFill>
                  <a:srgbClr val="FF0000"/>
                </a:solidFill>
              </a:rPr>
              <a:t> any course that you want to have recognized in advance!</a:t>
            </a:r>
            <a:endParaRPr lang="cs-CZ" sz="1300" dirty="0">
              <a:solidFill>
                <a:srgbClr val="FF0000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dirty="0"/>
              <a:t>You will discuss with your subject coordinator and your </a:t>
            </a:r>
            <a:r>
              <a:rPr lang="cs-CZ" sz="1300" dirty="0" err="1"/>
              <a:t>teachers</a:t>
            </a:r>
            <a:r>
              <a:rPr lang="en-US" sz="1300" dirty="0"/>
              <a:t> what foreign courses can be </a:t>
            </a:r>
            <a:r>
              <a:rPr lang="en-US" sz="1300" dirty="0" err="1"/>
              <a:t>recognised</a:t>
            </a:r>
            <a:r>
              <a:rPr lang="en-US" sz="1300" dirty="0"/>
              <a:t>.</a:t>
            </a:r>
            <a:endParaRPr lang="cs-CZ" sz="13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dirty="0"/>
              <a:t>Request for recognition -&gt; in the </a:t>
            </a:r>
            <a:r>
              <a:rPr lang="cs-CZ" sz="1300" dirty="0" err="1"/>
              <a:t>Record</a:t>
            </a:r>
            <a:r>
              <a:rPr lang="cs-CZ" sz="1300" dirty="0"/>
              <a:t> of your </a:t>
            </a:r>
            <a:r>
              <a:rPr lang="cs-CZ" sz="1300" dirty="0" err="1"/>
              <a:t>stay</a:t>
            </a:r>
            <a:r>
              <a:rPr lang="en-US" sz="1300" dirty="0"/>
              <a:t>, after uploading the documents</a:t>
            </a:r>
            <a:endParaRPr lang="cs-CZ" sz="1300" dirty="0"/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100" dirty="0"/>
              <a:t>For study stays -&gt; Learning agreement + Confirmation of Studies + Transcript of Records</a:t>
            </a:r>
            <a:endParaRPr lang="cs-CZ" sz="1100" dirty="0"/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sz="1100" dirty="0"/>
              <a:t>For placements -&gt; </a:t>
            </a:r>
            <a:r>
              <a:rPr lang="cs-CZ" sz="1100" dirty="0"/>
              <a:t>Learning</a:t>
            </a:r>
            <a:r>
              <a:rPr lang="en-US" sz="1100" dirty="0"/>
              <a:t> agreement</a:t>
            </a:r>
            <a:r>
              <a:rPr lang="cs-CZ" sz="1100" dirty="0"/>
              <a:t> for </a:t>
            </a:r>
            <a:r>
              <a:rPr lang="cs-CZ" sz="1100" dirty="0" err="1"/>
              <a:t>Traineeships</a:t>
            </a:r>
            <a:r>
              <a:rPr lang="en-US" sz="1100" dirty="0"/>
              <a:t> + </a:t>
            </a:r>
            <a:r>
              <a:rPr lang="cs-CZ" sz="1100" dirty="0" err="1"/>
              <a:t>Traineeship</a:t>
            </a:r>
            <a:r>
              <a:rPr lang="cs-CZ" sz="1100" dirty="0"/>
              <a:t> </a:t>
            </a:r>
            <a:r>
              <a:rPr lang="cs-CZ" sz="1100" dirty="0" err="1"/>
              <a:t>Certificate</a:t>
            </a:r>
            <a:endParaRPr lang="cs-CZ" sz="11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dirty="0"/>
              <a:t>The application is processed by the Study Department - your Study </a:t>
            </a:r>
            <a:r>
              <a:rPr lang="cs-CZ" sz="1300" dirty="0" err="1"/>
              <a:t>assistant</a:t>
            </a:r>
            <a:r>
              <a:rPr lang="en-US" sz="1300" dirty="0"/>
              <a:t> can help if you have any problems with the application</a:t>
            </a:r>
            <a:endParaRPr lang="cs-CZ" sz="1300" dirty="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1300" dirty="0"/>
              <a:t>Step-by-Step instructions are on the SCI MUNI website (as well as on the CZS website)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300" dirty="0"/>
          </a:p>
        </p:txBody>
      </p:sp>
      <p:pic>
        <p:nvPicPr>
          <p:cNvPr id="6" name="Zástupný symbol obrázku 5" descr="Obsah obrázku text, snímek obrazovky&#10;&#10;Popis byl vytvořen automaticky">
            <a:extLst>
              <a:ext uri="{FF2B5EF4-FFF2-40B4-BE49-F238E27FC236}">
                <a16:creationId xmlns:a16="http://schemas.microsoft.com/office/drawing/2014/main" id="{3A37139C-CD36-61DE-E089-7336748C52B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3218" r="3218"/>
          <a:stretch>
            <a:fillRect/>
          </a:stretch>
        </p:blipFill>
        <p:spPr>
          <a:xfrm>
            <a:off x="6253496" y="1537063"/>
            <a:ext cx="5813743" cy="4458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880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F47493-978C-C669-E4FA-F4CC4C725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/>
          <a:p>
            <a:r>
              <a:rPr lang="en-US" b="1"/>
              <a:t>What to watch out for</a:t>
            </a:r>
            <a:endParaRPr lang="cs-CZ" b="1"/>
          </a:p>
        </p:txBody>
      </p:sp>
      <p:pic>
        <p:nvPicPr>
          <p:cNvPr id="8" name="Picture 5" descr="Křídlo letadla při západu slunce">
            <a:extLst>
              <a:ext uri="{FF2B5EF4-FFF2-40B4-BE49-F238E27FC236}">
                <a16:creationId xmlns:a16="http://schemas.microsoft.com/office/drawing/2014/main" id="{F1E48EBD-8294-47D2-BD5E-716F7DBA43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7" r="4297" b="-3"/>
          <a:stretch>
            <a:fillRect/>
          </a:stretch>
        </p:blipFill>
        <p:spPr>
          <a:xfrm>
            <a:off x="5183188" y="987425"/>
            <a:ext cx="6172200" cy="4873625"/>
          </a:xfrm>
          <a:prstGeom prst="rect">
            <a:avLst/>
          </a:prstGeom>
          <a:noFill/>
        </p:spPr>
      </p:pic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00E52AF1-CE01-85E4-E36B-72B2ACF20C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>
            <a:norm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Don't be afraid to ask for information! </a:t>
            </a:r>
            <a:r>
              <a:rPr lang="en-US" sz="1200" dirty="0"/>
              <a:t>At our faculty, at CZS... we are here for you.</a:t>
            </a:r>
            <a:endParaRPr lang="cs-CZ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Think about what is the best option for you - where do you want to go? What is your main goal (to go abroad, to try it out... anywhere? Or to focus on a specific institution already, because it's beneficial for your thesis, for example? For how long?)</a:t>
            </a:r>
            <a:endParaRPr lang="cs-CZ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Read the requirements of the </a:t>
            </a:r>
            <a:r>
              <a:rPr lang="en-US" sz="1200" b="1" dirty="0" err="1"/>
              <a:t>programme</a:t>
            </a:r>
            <a:r>
              <a:rPr lang="en-US" sz="1200" b="1" dirty="0"/>
              <a:t> well </a:t>
            </a:r>
            <a:r>
              <a:rPr lang="en-US" sz="1200" dirty="0"/>
              <a:t>– </a:t>
            </a:r>
            <a:r>
              <a:rPr lang="cs-CZ" sz="1200" dirty="0" err="1"/>
              <a:t>deadlines</a:t>
            </a:r>
            <a:r>
              <a:rPr lang="cs-CZ" sz="1200" dirty="0"/>
              <a:t>, </a:t>
            </a:r>
            <a:r>
              <a:rPr lang="cs-CZ" sz="1200" dirty="0" err="1"/>
              <a:t>mandatory</a:t>
            </a:r>
            <a:r>
              <a:rPr lang="cs-CZ" sz="1200" dirty="0"/>
              <a:t> </a:t>
            </a:r>
            <a:r>
              <a:rPr lang="cs-CZ" sz="1200" dirty="0" err="1"/>
              <a:t>documents</a:t>
            </a:r>
            <a:r>
              <a:rPr lang="cs-CZ" sz="1200" dirty="0"/>
              <a:t>…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Close the application form in </a:t>
            </a:r>
            <a:r>
              <a:rPr lang="en-US" sz="1200" dirty="0" err="1"/>
              <a:t>ISOIS</a:t>
            </a:r>
            <a:r>
              <a:rPr lang="en-US" sz="1200" dirty="0"/>
              <a:t> by the </a:t>
            </a:r>
            <a:r>
              <a:rPr lang="en-US" sz="1200" b="1" dirty="0"/>
              <a:t>deadline</a:t>
            </a:r>
            <a:r>
              <a:rPr lang="en-US" sz="1200" dirty="0"/>
              <a:t> and submit all documents</a:t>
            </a:r>
            <a:endParaRPr lang="cs-CZ" sz="12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 dirty="0"/>
              <a:t>Make sure you have a good </a:t>
            </a:r>
            <a:r>
              <a:rPr lang="cs-CZ" sz="1200" b="1" dirty="0" err="1"/>
              <a:t>motivation</a:t>
            </a:r>
            <a:r>
              <a:rPr lang="en-US" sz="1200" b="1" dirty="0"/>
              <a:t> letter - feel free to come to us for advice.</a:t>
            </a:r>
            <a:endParaRPr lang="cs-CZ" sz="1200" b="1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dirty="0"/>
              <a:t>A transcript of grades can be generated in the MU IS, as well as a certificate of study (also available in </a:t>
            </a:r>
            <a:r>
              <a:rPr lang="cs-CZ" sz="1200" dirty="0" err="1"/>
              <a:t>ENG</a:t>
            </a:r>
            <a:r>
              <a:rPr lang="en-US" sz="1200" dirty="0"/>
              <a:t> ;-))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5146907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72474D-EE39-0209-75AA-D3575FC17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cs-CZ" sz="5400" b="1" dirty="0">
                <a:cs typeface="Arial"/>
              </a:rPr>
              <a:t>DEPARTMENT </a:t>
            </a:r>
            <a:r>
              <a:rPr lang="cs-CZ" sz="5400" b="1" dirty="0" err="1">
                <a:cs typeface="Arial"/>
              </a:rPr>
              <a:t>COORDINATORS</a:t>
            </a:r>
            <a:endParaRPr lang="cs-CZ" sz="54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59E4B6C-7162-CBA9-053D-877A5DAD0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cs-CZ" sz="1400" dirty="0">
                <a:cs typeface="Arial"/>
              </a:rPr>
              <a:t>Department of </a:t>
            </a:r>
            <a:r>
              <a:rPr lang="cs-CZ" sz="1400" dirty="0" err="1">
                <a:cs typeface="Arial"/>
              </a:rPr>
              <a:t>Experimental</a:t>
            </a:r>
            <a:r>
              <a:rPr lang="cs-CZ" sz="1400" dirty="0">
                <a:cs typeface="Arial"/>
              </a:rPr>
              <a:t> Biology– Pavel Hyršl (</a:t>
            </a:r>
            <a:r>
              <a:rPr lang="cs-CZ" sz="1400" dirty="0">
                <a:cs typeface="Arial"/>
                <a:hlinkClick r:id="rId2"/>
              </a:rPr>
              <a:t>hyrsl@sci.muni.cz</a:t>
            </a:r>
            <a:r>
              <a:rPr lang="cs-CZ" sz="1400" dirty="0">
                <a:cs typeface="Arial"/>
              </a:rPr>
              <a:t>)</a:t>
            </a:r>
          </a:p>
          <a:p>
            <a:r>
              <a:rPr lang="en-US" sz="1400" dirty="0">
                <a:cs typeface="Arial"/>
              </a:rPr>
              <a:t>Department of Botany and Zoology</a:t>
            </a:r>
            <a:r>
              <a:rPr lang="cs-CZ" sz="1400" dirty="0">
                <a:cs typeface="Arial"/>
              </a:rPr>
              <a:t> – Soňa Hroudová (</a:t>
            </a:r>
            <a:r>
              <a:rPr lang="cs-CZ" sz="1400" dirty="0">
                <a:cs typeface="Arial"/>
                <a:hlinkClick r:id="rId3"/>
              </a:rPr>
              <a:t>hroudova@sci.muni.cz</a:t>
            </a:r>
            <a:r>
              <a:rPr lang="cs-CZ" sz="1400" dirty="0">
                <a:cs typeface="Arial"/>
              </a:rPr>
              <a:t>)</a:t>
            </a:r>
          </a:p>
          <a:p>
            <a:r>
              <a:rPr lang="cs-CZ" sz="1400" dirty="0">
                <a:cs typeface="Arial"/>
              </a:rPr>
              <a:t>Department of </a:t>
            </a:r>
            <a:r>
              <a:rPr lang="cs-CZ" sz="1400" dirty="0" err="1">
                <a:cs typeface="Arial"/>
              </a:rPr>
              <a:t>Anthropology</a:t>
            </a:r>
            <a:r>
              <a:rPr lang="cs-CZ" sz="1400" dirty="0">
                <a:cs typeface="Arial"/>
              </a:rPr>
              <a:t> – Martin Čuta (</a:t>
            </a:r>
            <a:r>
              <a:rPr lang="cs-CZ" sz="1400" dirty="0">
                <a:cs typeface="Arial"/>
                <a:hlinkClick r:id="rId4"/>
              </a:rPr>
              <a:t>cuta@sci.muni.cz</a:t>
            </a:r>
            <a:r>
              <a:rPr lang="cs-CZ" sz="1400" dirty="0">
                <a:cs typeface="Arial"/>
              </a:rPr>
              <a:t>)</a:t>
            </a:r>
          </a:p>
          <a:p>
            <a:r>
              <a:rPr lang="cs-CZ" sz="1400" dirty="0">
                <a:cs typeface="Arial"/>
              </a:rPr>
              <a:t>Department of Chemistry– Pavel Brož (</a:t>
            </a:r>
            <a:r>
              <a:rPr lang="cs-CZ" sz="1400" dirty="0">
                <a:cs typeface="Arial"/>
                <a:hlinkClick r:id="rId5"/>
              </a:rPr>
              <a:t>broz@chemi.muni.cz</a:t>
            </a:r>
            <a:r>
              <a:rPr lang="cs-CZ" sz="1400" dirty="0">
                <a:cs typeface="Arial"/>
              </a:rPr>
              <a:t>)</a:t>
            </a:r>
          </a:p>
          <a:p>
            <a:r>
              <a:rPr lang="cs-CZ" sz="1400" dirty="0">
                <a:cs typeface="Arial"/>
              </a:rPr>
              <a:t>Department of </a:t>
            </a:r>
            <a:r>
              <a:rPr lang="cs-CZ" sz="1400" dirty="0" err="1">
                <a:cs typeface="Arial"/>
              </a:rPr>
              <a:t>Biochemistry</a:t>
            </a:r>
            <a:r>
              <a:rPr lang="cs-CZ" sz="1400" dirty="0">
                <a:cs typeface="Arial"/>
              </a:rPr>
              <a:t>– Kateřina Dadáková (</a:t>
            </a:r>
            <a:r>
              <a:rPr lang="cs-CZ" sz="1400" dirty="0">
                <a:cs typeface="Arial"/>
                <a:hlinkClick r:id="rId6"/>
              </a:rPr>
              <a:t>k.dadakova@mail.muni.cz</a:t>
            </a:r>
            <a:r>
              <a:rPr lang="cs-CZ" sz="1400" dirty="0">
                <a:cs typeface="Arial"/>
              </a:rPr>
              <a:t>) </a:t>
            </a:r>
          </a:p>
          <a:p>
            <a:r>
              <a:rPr lang="cs-CZ" sz="1400" dirty="0" err="1">
                <a:cs typeface="Arial"/>
              </a:rPr>
              <a:t>RECETOX</a:t>
            </a:r>
            <a:r>
              <a:rPr lang="cs-CZ" sz="1400" dirty="0">
                <a:cs typeface="Arial"/>
              </a:rPr>
              <a:t> – Tereza Nováková (</a:t>
            </a:r>
            <a:r>
              <a:rPr lang="cs-CZ" sz="1400" dirty="0">
                <a:cs typeface="Arial"/>
                <a:hlinkClick r:id="rId7"/>
              </a:rPr>
              <a:t>tereza.novakova@recetox.muni.cz</a:t>
            </a:r>
            <a:r>
              <a:rPr lang="cs-CZ" sz="1400" dirty="0">
                <a:cs typeface="Arial"/>
              </a:rPr>
              <a:t>)</a:t>
            </a:r>
          </a:p>
          <a:p>
            <a:r>
              <a:rPr lang="cs-CZ" sz="1400" dirty="0" err="1">
                <a:cs typeface="Arial"/>
              </a:rPr>
              <a:t>NCBR</a:t>
            </a:r>
            <a:r>
              <a:rPr lang="cs-CZ" sz="1400" dirty="0">
                <a:cs typeface="Arial"/>
              </a:rPr>
              <a:t> –  Veronika Papoušková (papouskova@ncbr.muni.cz)</a:t>
            </a:r>
          </a:p>
          <a:p>
            <a:r>
              <a:rPr lang="en-US" sz="1400" dirty="0">
                <a:cs typeface="Arial"/>
              </a:rPr>
              <a:t>Department of Mathematics and Statistics</a:t>
            </a:r>
            <a:r>
              <a:rPr lang="cs-CZ" sz="1400" dirty="0">
                <a:cs typeface="Arial"/>
              </a:rPr>
              <a:t> </a:t>
            </a:r>
            <a:r>
              <a:rPr lang="cs-CZ" sz="1400" kern="0" dirty="0">
                <a:cs typeface="Arial"/>
              </a:rPr>
              <a:t>– Josef Šilhan (</a:t>
            </a:r>
            <a:r>
              <a:rPr lang="cs-CZ" sz="1400" kern="0" dirty="0">
                <a:cs typeface="Arial"/>
                <a:hlinkClick r:id="rId8"/>
              </a:rPr>
              <a:t>silhan@math.muni.cz</a:t>
            </a:r>
            <a:r>
              <a:rPr lang="cs-CZ" sz="1400" kern="0" dirty="0">
                <a:cs typeface="Arial"/>
              </a:rPr>
              <a:t>)</a:t>
            </a:r>
          </a:p>
          <a:p>
            <a:r>
              <a:rPr lang="cs-CZ" sz="1400" dirty="0">
                <a:cs typeface="Arial"/>
              </a:rPr>
              <a:t>Department of </a:t>
            </a:r>
            <a:r>
              <a:rPr lang="cs-CZ" sz="1400" dirty="0" err="1">
                <a:cs typeface="Arial"/>
              </a:rPr>
              <a:t>Geological</a:t>
            </a:r>
            <a:r>
              <a:rPr lang="cs-CZ" sz="1400" dirty="0">
                <a:cs typeface="Arial"/>
              </a:rPr>
              <a:t> Sciences </a:t>
            </a:r>
            <a:r>
              <a:rPr lang="cs-CZ" sz="1400" kern="0" dirty="0">
                <a:cs typeface="Arial"/>
              </a:rPr>
              <a:t>– Gabriela Calábková (</a:t>
            </a:r>
            <a:r>
              <a:rPr lang="cs-CZ" sz="1400" kern="0" dirty="0">
                <a:cs typeface="Arial"/>
                <a:hlinkClick r:id="rId9"/>
              </a:rPr>
              <a:t>gcalabkova@sci.muni.cz</a:t>
            </a:r>
            <a:r>
              <a:rPr lang="cs-CZ" sz="1400" kern="0" dirty="0">
                <a:cs typeface="Arial"/>
              </a:rPr>
              <a:t>)</a:t>
            </a:r>
          </a:p>
          <a:p>
            <a:r>
              <a:rPr lang="cs-CZ" sz="1400" kern="0" dirty="0">
                <a:cs typeface="Arial"/>
              </a:rPr>
              <a:t>Department of </a:t>
            </a:r>
            <a:r>
              <a:rPr lang="cs-CZ" sz="1400" kern="0" dirty="0" err="1">
                <a:cs typeface="Arial"/>
              </a:rPr>
              <a:t>Geography</a:t>
            </a:r>
            <a:r>
              <a:rPr lang="cs-CZ" sz="1400" kern="0" dirty="0">
                <a:cs typeface="Arial"/>
              </a:rPr>
              <a:t> – Jarmila Burianová (</a:t>
            </a:r>
            <a:r>
              <a:rPr lang="cs-CZ" sz="1400" kern="0" dirty="0">
                <a:cs typeface="Arial"/>
                <a:hlinkClick r:id="rId10"/>
              </a:rPr>
              <a:t>burianova@geogr.muni.cz</a:t>
            </a:r>
            <a:r>
              <a:rPr lang="cs-CZ" sz="1400" kern="0" dirty="0">
                <a:cs typeface="Arial"/>
              </a:rPr>
              <a:t>)</a:t>
            </a:r>
          </a:p>
          <a:p>
            <a:r>
              <a:rPr lang="en-US" sz="1400" dirty="0">
                <a:cs typeface="Arial"/>
              </a:rPr>
              <a:t>Department of Condensed Matter Physics</a:t>
            </a:r>
            <a:r>
              <a:rPr lang="cs-CZ" sz="1400" kern="0" dirty="0">
                <a:cs typeface="Arial"/>
              </a:rPr>
              <a:t>–  Karel Kubíček (</a:t>
            </a:r>
            <a:r>
              <a:rPr lang="cs-CZ" sz="1400" kern="0" dirty="0">
                <a:cs typeface="Arial"/>
                <a:hlinkClick r:id="rId11"/>
              </a:rPr>
              <a:t>karelk@mail.muni.cz</a:t>
            </a:r>
            <a:r>
              <a:rPr lang="cs-CZ" sz="1400" kern="0" dirty="0">
                <a:cs typeface="Arial"/>
              </a:rPr>
              <a:t>)</a:t>
            </a:r>
          </a:p>
          <a:p>
            <a:r>
              <a:rPr lang="en-US" sz="1400" dirty="0">
                <a:cs typeface="Arial"/>
              </a:rPr>
              <a:t>Department of Plasma Physics and Technology</a:t>
            </a:r>
            <a:r>
              <a:rPr lang="cs-CZ" sz="1400" dirty="0">
                <a:cs typeface="Arial"/>
              </a:rPr>
              <a:t> </a:t>
            </a:r>
            <a:r>
              <a:rPr lang="cs-CZ" sz="1400" kern="0" dirty="0">
                <a:cs typeface="Arial"/>
              </a:rPr>
              <a:t>–  Zdeněk Bonaventura (</a:t>
            </a:r>
            <a:r>
              <a:rPr lang="cs-CZ" sz="1400" kern="0" dirty="0">
                <a:cs typeface="Arial"/>
                <a:hlinkClick r:id="rId12"/>
              </a:rPr>
              <a:t>zbona@physics.muni.cz</a:t>
            </a:r>
            <a:r>
              <a:rPr lang="cs-CZ" sz="1400" kern="0" dirty="0">
                <a:cs typeface="Arial"/>
              </a:rPr>
              <a:t>)</a:t>
            </a:r>
          </a:p>
          <a:p>
            <a:r>
              <a:rPr lang="en-US" sz="1400" dirty="0">
                <a:cs typeface="Arial"/>
              </a:rPr>
              <a:t>Department of Theoretical Physics and Astrophysics</a:t>
            </a:r>
            <a:r>
              <a:rPr lang="cs-CZ" sz="1400" dirty="0">
                <a:cs typeface="Arial"/>
              </a:rPr>
              <a:t> </a:t>
            </a:r>
            <a:r>
              <a:rPr lang="cs-CZ" sz="1400" kern="0" dirty="0">
                <a:cs typeface="Arial"/>
              </a:rPr>
              <a:t>–  Jan Janík (honza@physics.muni.cz)</a:t>
            </a:r>
          </a:p>
          <a:p>
            <a:endParaRPr lang="cs-CZ" sz="1400" dirty="0"/>
          </a:p>
        </p:txBody>
      </p:sp>
    </p:spTree>
    <p:extLst>
      <p:ext uri="{BB962C8B-B14F-4D97-AF65-F5344CB8AC3E}">
        <p14:creationId xmlns:p14="http://schemas.microsoft.com/office/powerpoint/2010/main" val="7346506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15EA335-52D3-94C6-3B51-E657A2FF3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072" y="128016"/>
            <a:ext cx="9493249" cy="873425"/>
          </a:xfrm>
        </p:spPr>
        <p:txBody>
          <a:bodyPr/>
          <a:lstStyle/>
          <a:p>
            <a:r>
              <a:rPr lang="cs-CZ" dirty="0">
                <a:highlight>
                  <a:srgbClr val="FFFF00"/>
                </a:highlight>
              </a:rPr>
              <a:t>The </a:t>
            </a:r>
            <a:r>
              <a:rPr lang="cs-CZ" dirty="0" err="1">
                <a:highlight>
                  <a:srgbClr val="FFFF00"/>
                </a:highlight>
              </a:rPr>
              <a:t>closest</a:t>
            </a:r>
            <a:r>
              <a:rPr lang="cs-CZ" dirty="0">
                <a:highlight>
                  <a:srgbClr val="FFFF00"/>
                </a:highlight>
              </a:rPr>
              <a:t> </a:t>
            </a:r>
            <a:r>
              <a:rPr lang="cs-CZ" dirty="0" err="1">
                <a:highlight>
                  <a:srgbClr val="FFFF00"/>
                </a:highlight>
              </a:rPr>
              <a:t>deadlines</a:t>
            </a:r>
            <a:endParaRPr lang="cs-CZ" dirty="0">
              <a:highlight>
                <a:srgbClr val="FFFF00"/>
              </a:highlight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DC5773-B76E-3484-400C-32850925CF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045" y="873425"/>
            <a:ext cx="11478883" cy="5596387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30.10.2026 – </a:t>
            </a:r>
            <a:r>
              <a:rPr lang="cs-CZ" dirty="0">
                <a:hlinkClick r:id="rId2"/>
              </a:rPr>
              <a:t>DAAD Summer Language </a:t>
            </a:r>
            <a:r>
              <a:rPr lang="cs-CZ" dirty="0" err="1">
                <a:hlinkClick r:id="rId2"/>
              </a:rPr>
              <a:t>courses</a:t>
            </a:r>
            <a:r>
              <a:rPr lang="cs-CZ" dirty="0">
                <a:hlinkClick r:id="rId2"/>
              </a:rPr>
              <a:t> </a:t>
            </a:r>
            <a:endParaRPr lang="cs-CZ" dirty="0"/>
          </a:p>
          <a:p>
            <a:r>
              <a:rPr lang="cs-CZ" dirty="0" err="1"/>
              <a:t>NOVEMBER</a:t>
            </a:r>
            <a:r>
              <a:rPr lang="cs-CZ" dirty="0"/>
              <a:t> 2026 – </a:t>
            </a:r>
            <a:r>
              <a:rPr lang="cs-CZ" dirty="0" err="1"/>
              <a:t>faculty</a:t>
            </a:r>
            <a:r>
              <a:rPr lang="cs-CZ" dirty="0"/>
              <a:t> </a:t>
            </a:r>
            <a:r>
              <a:rPr lang="cs-CZ" dirty="0" err="1"/>
              <a:t>quota</a:t>
            </a:r>
            <a:r>
              <a:rPr lang="cs-CZ" dirty="0"/>
              <a:t> for Partner </a:t>
            </a:r>
            <a:r>
              <a:rPr lang="cs-CZ" dirty="0" err="1"/>
              <a:t>Universities</a:t>
            </a:r>
            <a:r>
              <a:rPr lang="cs-CZ" dirty="0"/>
              <a:t> 2027/2028 (</a:t>
            </a:r>
            <a:r>
              <a:rPr lang="cs-CZ" dirty="0" err="1"/>
              <a:t>exact</a:t>
            </a:r>
            <a:r>
              <a:rPr lang="cs-CZ" dirty="0"/>
              <a:t> </a:t>
            </a:r>
            <a:r>
              <a:rPr lang="cs-CZ" dirty="0" err="1"/>
              <a:t>deadline</a:t>
            </a:r>
            <a:r>
              <a:rPr lang="cs-CZ" dirty="0"/>
              <a:t> </a:t>
            </a:r>
            <a:r>
              <a:rPr lang="cs-CZ" dirty="0" err="1"/>
              <a:t>TBA</a:t>
            </a:r>
            <a:r>
              <a:rPr lang="cs-CZ" dirty="0"/>
              <a:t>)</a:t>
            </a:r>
          </a:p>
          <a:p>
            <a:r>
              <a:rPr lang="cs-CZ" dirty="0"/>
              <a:t>1.11.2026 </a:t>
            </a:r>
            <a:r>
              <a:rPr lang="cs-CZ" dirty="0">
                <a:hlinkClick r:id="rId3"/>
              </a:rPr>
              <a:t>CEEPUS </a:t>
            </a:r>
            <a:r>
              <a:rPr lang="cs-CZ" dirty="0" err="1">
                <a:hlinkClick r:id="rId3"/>
              </a:rPr>
              <a:t>freemover</a:t>
            </a:r>
            <a:r>
              <a:rPr lang="cs-CZ" dirty="0"/>
              <a:t> for </a:t>
            </a:r>
            <a:r>
              <a:rPr lang="cs-CZ" dirty="0" err="1"/>
              <a:t>Spring</a:t>
            </a:r>
            <a:r>
              <a:rPr lang="cs-CZ" dirty="0"/>
              <a:t> 2027</a:t>
            </a:r>
          </a:p>
          <a:p>
            <a:r>
              <a:rPr lang="cs-CZ" dirty="0"/>
              <a:t>16.11.2025 </a:t>
            </a:r>
            <a:r>
              <a:rPr lang="cs-CZ" dirty="0">
                <a:hlinkClick r:id="rId4"/>
              </a:rPr>
              <a:t>DAAD 1-year study </a:t>
            </a:r>
            <a:r>
              <a:rPr lang="cs-CZ" dirty="0" err="1">
                <a:hlinkClick r:id="rId4"/>
              </a:rPr>
              <a:t>stay</a:t>
            </a:r>
            <a:r>
              <a:rPr lang="cs-CZ" dirty="0">
                <a:hlinkClick r:id="rId4"/>
              </a:rPr>
              <a:t> for Master </a:t>
            </a:r>
            <a:r>
              <a:rPr lang="cs-CZ" dirty="0" err="1">
                <a:hlinkClick r:id="rId4"/>
              </a:rPr>
              <a:t>students</a:t>
            </a:r>
            <a:endParaRPr lang="cs-CZ" dirty="0"/>
          </a:p>
          <a:p>
            <a:r>
              <a:rPr lang="cs-CZ" dirty="0"/>
              <a:t>1.12.2026 – </a:t>
            </a:r>
            <a:r>
              <a:rPr lang="cs-CZ" dirty="0">
                <a:hlinkClick r:id="rId5"/>
              </a:rPr>
              <a:t>BTHA 1-year study </a:t>
            </a:r>
            <a:r>
              <a:rPr lang="cs-CZ" dirty="0" err="1">
                <a:hlinkClick r:id="rId5"/>
              </a:rPr>
              <a:t>stays</a:t>
            </a:r>
            <a:r>
              <a:rPr lang="cs-CZ" dirty="0">
                <a:hlinkClick r:id="rId5"/>
              </a:rPr>
              <a:t> for Master </a:t>
            </a:r>
            <a:r>
              <a:rPr lang="cs-CZ" dirty="0" err="1">
                <a:hlinkClick r:id="rId5"/>
              </a:rPr>
              <a:t>students</a:t>
            </a:r>
            <a:endParaRPr lang="cs-CZ" dirty="0"/>
          </a:p>
          <a:p>
            <a:r>
              <a:rPr lang="cs-CZ" dirty="0"/>
              <a:t>1.12.2026 – </a:t>
            </a:r>
            <a:r>
              <a:rPr lang="cs-CZ" dirty="0" err="1"/>
              <a:t>Freemover</a:t>
            </a:r>
            <a:r>
              <a:rPr lang="cs-CZ" dirty="0"/>
              <a:t> for </a:t>
            </a:r>
            <a:r>
              <a:rPr lang="cs-CZ" dirty="0" err="1"/>
              <a:t>calendar</a:t>
            </a:r>
            <a:r>
              <a:rPr lang="cs-CZ" dirty="0"/>
              <a:t> </a:t>
            </a:r>
            <a:r>
              <a:rPr lang="cs-CZ" dirty="0" err="1"/>
              <a:t>year</a:t>
            </a:r>
            <a:r>
              <a:rPr lang="cs-CZ" dirty="0"/>
              <a:t> 2027 – </a:t>
            </a:r>
            <a:r>
              <a:rPr lang="cs-CZ" dirty="0">
                <a:hlinkClick r:id="rId6"/>
              </a:rPr>
              <a:t>study </a:t>
            </a:r>
            <a:r>
              <a:rPr lang="cs-CZ" dirty="0" err="1">
                <a:hlinkClick r:id="rId6"/>
              </a:rPr>
              <a:t>stays</a:t>
            </a:r>
            <a:endParaRPr lang="cs-CZ" dirty="0"/>
          </a:p>
          <a:p>
            <a:r>
              <a:rPr lang="cs-CZ" dirty="0"/>
              <a:t>15.12.2026</a:t>
            </a:r>
          </a:p>
          <a:p>
            <a:pPr marL="228600" lvl="1" indent="0">
              <a:buNone/>
            </a:pPr>
            <a:r>
              <a:rPr lang="cs-CZ" dirty="0"/>
              <a:t>– mobility </a:t>
            </a:r>
            <a:r>
              <a:rPr lang="cs-CZ" dirty="0" err="1"/>
              <a:t>programmes</a:t>
            </a:r>
            <a:r>
              <a:rPr lang="cs-CZ" dirty="0"/>
              <a:t> </a:t>
            </a:r>
            <a:r>
              <a:rPr lang="cs-CZ" dirty="0" err="1"/>
              <a:t>outside</a:t>
            </a:r>
            <a:r>
              <a:rPr lang="cs-CZ" dirty="0"/>
              <a:t> </a:t>
            </a:r>
            <a:r>
              <a:rPr lang="cs-CZ" dirty="0" err="1"/>
              <a:t>Europe</a:t>
            </a:r>
            <a:r>
              <a:rPr lang="cs-CZ" dirty="0"/>
              <a:t> – </a:t>
            </a:r>
            <a:r>
              <a:rPr lang="cs-CZ" dirty="0">
                <a:hlinkClick r:id="rId7"/>
              </a:rPr>
              <a:t>ISEP</a:t>
            </a:r>
            <a:r>
              <a:rPr lang="cs-CZ" dirty="0"/>
              <a:t>, </a:t>
            </a:r>
            <a:r>
              <a:rPr lang="cs-CZ" dirty="0">
                <a:hlinkClick r:id="rId8"/>
              </a:rPr>
              <a:t>Partner </a:t>
            </a:r>
            <a:r>
              <a:rPr lang="cs-CZ" dirty="0" err="1">
                <a:hlinkClick r:id="rId8"/>
              </a:rPr>
              <a:t>universities</a:t>
            </a:r>
            <a:r>
              <a:rPr lang="cs-CZ" dirty="0"/>
              <a:t> (university-</a:t>
            </a:r>
            <a:r>
              <a:rPr lang="cs-CZ" dirty="0" err="1"/>
              <a:t>wide</a:t>
            </a:r>
            <a:r>
              <a:rPr lang="cs-CZ" dirty="0"/>
              <a:t> </a:t>
            </a:r>
            <a:r>
              <a:rPr lang="cs-CZ" dirty="0" err="1"/>
              <a:t>applications</a:t>
            </a:r>
            <a:r>
              <a:rPr lang="cs-CZ" dirty="0"/>
              <a:t>) for </a:t>
            </a:r>
            <a:r>
              <a:rPr lang="cs-CZ" dirty="0" err="1"/>
              <a:t>academic</a:t>
            </a:r>
            <a:r>
              <a:rPr lang="cs-CZ" dirty="0"/>
              <a:t> </a:t>
            </a:r>
            <a:r>
              <a:rPr lang="cs-CZ" dirty="0" err="1"/>
              <a:t>year</a:t>
            </a:r>
            <a:r>
              <a:rPr lang="cs-CZ" dirty="0"/>
              <a:t> 2027/2028 </a:t>
            </a:r>
          </a:p>
          <a:p>
            <a:r>
              <a:rPr lang="cs-CZ" dirty="0"/>
              <a:t>01.02.2027 – </a:t>
            </a:r>
            <a:r>
              <a:rPr lang="cs-CZ" dirty="0">
                <a:hlinkClick r:id="rId9"/>
              </a:rPr>
              <a:t>Fulbright </a:t>
            </a:r>
            <a:r>
              <a:rPr lang="cs-CZ" dirty="0" err="1">
                <a:hlinkClick r:id="rId9"/>
              </a:rPr>
              <a:t>Visiting</a:t>
            </a:r>
            <a:r>
              <a:rPr lang="cs-CZ" dirty="0">
                <a:hlinkClick r:id="rId9"/>
              </a:rPr>
              <a:t> student </a:t>
            </a:r>
            <a:r>
              <a:rPr lang="cs-CZ" dirty="0" err="1">
                <a:hlinkClick r:id="rId9"/>
              </a:rPr>
              <a:t>researcher</a:t>
            </a:r>
            <a:r>
              <a:rPr lang="cs-CZ" dirty="0">
                <a:hlinkClick r:id="rId9"/>
              </a:rPr>
              <a:t> </a:t>
            </a:r>
            <a:r>
              <a:rPr lang="cs-CZ" dirty="0"/>
              <a:t>(</a:t>
            </a:r>
            <a:r>
              <a:rPr lang="cs-CZ" dirty="0" err="1"/>
              <a:t>only</a:t>
            </a:r>
            <a:r>
              <a:rPr lang="cs-CZ" dirty="0"/>
              <a:t> Master </a:t>
            </a:r>
            <a:r>
              <a:rPr lang="cs-CZ" dirty="0" err="1"/>
              <a:t>or</a:t>
            </a:r>
            <a:r>
              <a:rPr lang="cs-CZ" dirty="0"/>
              <a:t> PhD </a:t>
            </a:r>
            <a:r>
              <a:rPr lang="cs-CZ" dirty="0" err="1"/>
              <a:t>students</a:t>
            </a:r>
            <a:r>
              <a:rPr lang="cs-CZ" dirty="0"/>
              <a:t>)</a:t>
            </a:r>
          </a:p>
          <a:p>
            <a:r>
              <a:rPr lang="cs-CZ" dirty="0"/>
              <a:t>JANURY/</a:t>
            </a:r>
            <a:r>
              <a:rPr lang="cs-CZ" dirty="0" err="1"/>
              <a:t>FEBRUARY</a:t>
            </a:r>
            <a:r>
              <a:rPr lang="cs-CZ" dirty="0"/>
              <a:t> 2027 Studuj na VŠ: Albánie, Bulharsko, Lotyšsko, Gruzie,… </a:t>
            </a:r>
            <a:r>
              <a:rPr lang="cs-CZ" dirty="0">
                <a:hlinkClick r:id="rId10"/>
              </a:rPr>
              <a:t>here</a:t>
            </a:r>
            <a:endParaRPr lang="cs-CZ" dirty="0"/>
          </a:p>
          <a:p>
            <a:r>
              <a:rPr lang="cs-CZ" dirty="0" err="1"/>
              <a:t>FEBRUARY</a:t>
            </a:r>
            <a:r>
              <a:rPr lang="cs-CZ" dirty="0"/>
              <a:t> 2027 – </a:t>
            </a:r>
            <a:r>
              <a:rPr lang="cs-CZ" dirty="0">
                <a:hlinkClick r:id="rId11"/>
              </a:rPr>
              <a:t>Erasmus+ SMS STUDY </a:t>
            </a:r>
            <a:r>
              <a:rPr lang="cs-CZ" dirty="0" err="1">
                <a:hlinkClick r:id="rId11"/>
              </a:rPr>
              <a:t>STAYS</a:t>
            </a:r>
            <a:r>
              <a:rPr lang="cs-CZ" dirty="0">
                <a:hlinkClick r:id="rId11"/>
              </a:rPr>
              <a:t> </a:t>
            </a:r>
            <a:r>
              <a:rPr lang="cs-CZ" dirty="0"/>
              <a:t>for </a:t>
            </a:r>
            <a:r>
              <a:rPr lang="cs-CZ" dirty="0" err="1"/>
              <a:t>academic</a:t>
            </a:r>
            <a:r>
              <a:rPr lang="cs-CZ" dirty="0"/>
              <a:t> </a:t>
            </a:r>
            <a:r>
              <a:rPr lang="cs-CZ" dirty="0" err="1"/>
              <a:t>year</a:t>
            </a:r>
            <a:r>
              <a:rPr lang="cs-CZ" dirty="0"/>
              <a:t> 2027/2028</a:t>
            </a:r>
          </a:p>
        </p:txBody>
      </p:sp>
    </p:spTree>
    <p:extLst>
      <p:ext uri="{BB962C8B-B14F-4D97-AF65-F5344CB8AC3E}">
        <p14:creationId xmlns:p14="http://schemas.microsoft.com/office/powerpoint/2010/main" val="11395925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D70E8F-5F65-B257-1A1D-3BB6CC212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4234132" cy="133083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WHERE CAN I FIND INFORMATION?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9E6D4C6-A8E9-5BFF-8989-E3BE76DDB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/>
            <a:r>
              <a:rPr lang="cs-CZ" sz="2000" dirty="0">
                <a:hlinkClick r:id="rId2"/>
              </a:rPr>
              <a:t>Faculty </a:t>
            </a:r>
            <a:r>
              <a:rPr lang="cs-CZ" sz="2000" dirty="0" err="1">
                <a:hlinkClick r:id="rId2"/>
              </a:rPr>
              <a:t>website</a:t>
            </a:r>
            <a:r>
              <a:rPr lang="en-US" sz="2000" dirty="0">
                <a:hlinkClick r:id="rId2"/>
              </a:rPr>
              <a:t> </a:t>
            </a:r>
            <a:endParaRPr lang="en-US" sz="2000" dirty="0"/>
          </a:p>
          <a:p>
            <a:pPr marL="457200"/>
            <a:r>
              <a:rPr lang="en-US" sz="2000" dirty="0">
                <a:hlinkClick r:id="rId3"/>
              </a:rPr>
              <a:t>CZS</a:t>
            </a:r>
            <a:endParaRPr lang="en-US" sz="2000" dirty="0"/>
          </a:p>
          <a:p>
            <a:pPr marL="457200"/>
            <a:r>
              <a:rPr lang="en-US" sz="2000" dirty="0">
                <a:hlinkClick r:id="rId4"/>
              </a:rPr>
              <a:t>Do </a:t>
            </a:r>
            <a:r>
              <a:rPr lang="en-US" sz="2000" dirty="0" err="1">
                <a:hlinkClick r:id="rId4"/>
              </a:rPr>
              <a:t>světa</a:t>
            </a:r>
            <a:endParaRPr lang="en-US" sz="2000" dirty="0"/>
          </a:p>
          <a:p>
            <a:pPr marL="457200"/>
            <a:r>
              <a:rPr lang="cs-CZ" sz="2000" dirty="0">
                <a:hlinkClick r:id="rId5"/>
              </a:rPr>
              <a:t>Department </a:t>
            </a:r>
            <a:r>
              <a:rPr lang="cs-CZ" sz="2000" dirty="0" err="1">
                <a:hlinkClick r:id="rId5"/>
              </a:rPr>
              <a:t>Coordinators</a:t>
            </a:r>
            <a:r>
              <a:rPr lang="en-US" sz="2000" dirty="0">
                <a:hlinkClick r:id="rId5"/>
              </a:rPr>
              <a:t> </a:t>
            </a:r>
            <a:endParaRPr lang="en-US" sz="2000" dirty="0"/>
          </a:p>
          <a:p>
            <a:pPr marL="457200"/>
            <a:r>
              <a:rPr lang="en-US" sz="2000" dirty="0" err="1">
                <a:hlinkClick r:id="rId6"/>
              </a:rPr>
              <a:t>Studuj</a:t>
            </a:r>
            <a:r>
              <a:rPr lang="en-US" sz="2000" dirty="0">
                <a:hlinkClick r:id="rId6"/>
              </a:rPr>
              <a:t> </a:t>
            </a:r>
            <a:r>
              <a:rPr lang="en-US" sz="2000" dirty="0" err="1">
                <a:hlinkClick r:id="rId6"/>
              </a:rPr>
              <a:t>na</a:t>
            </a:r>
            <a:r>
              <a:rPr lang="en-US" sz="2000" dirty="0">
                <a:hlinkClick r:id="rId6"/>
              </a:rPr>
              <a:t> </a:t>
            </a:r>
            <a:r>
              <a:rPr lang="en-US" sz="2000" dirty="0" err="1">
                <a:hlinkClick r:id="rId6"/>
              </a:rPr>
              <a:t>VŠ</a:t>
            </a:r>
            <a:r>
              <a:rPr lang="en-US" sz="2000" dirty="0">
                <a:hlinkClick r:id="rId6"/>
              </a:rPr>
              <a:t> scholarship options</a:t>
            </a:r>
            <a:endParaRPr lang="en-US" sz="2000" dirty="0"/>
          </a:p>
          <a:p>
            <a:pPr marL="457200"/>
            <a:r>
              <a:rPr lang="cs-CZ" sz="2000" dirty="0"/>
              <a:t>International Relations Office</a:t>
            </a:r>
          </a:p>
          <a:p>
            <a:pPr marL="457200"/>
            <a:endParaRPr lang="en-US" sz="2000" dirty="0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C7492741-AB53-8FEE-AB98-D995EA103D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76073" y="661916"/>
            <a:ext cx="5293908" cy="5557909"/>
          </a:xfrm>
          <a:prstGeom prst="rect">
            <a:avLst/>
          </a:prstGeom>
        </p:spPr>
      </p:pic>
      <p:pic>
        <p:nvPicPr>
          <p:cNvPr id="7" name="Grafický objekt 6" descr="Informace se souvislou výplní">
            <a:extLst>
              <a:ext uri="{FF2B5EF4-FFF2-40B4-BE49-F238E27FC236}">
                <a16:creationId xmlns:a16="http://schemas.microsoft.com/office/drawing/2014/main" id="{A12A6A28-5264-FC0D-8F2F-93AE761D51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70973" y="2374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3547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1B1924-632B-2EC3-3965-F06401352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09521"/>
            <a:ext cx="10232136" cy="1014984"/>
          </a:xfrm>
        </p:spPr>
        <p:txBody>
          <a:bodyPr>
            <a:normAutofit/>
          </a:bodyPr>
          <a:lstStyle/>
          <a:p>
            <a:r>
              <a:rPr lang="cs-CZ" sz="4000" b="1" dirty="0" err="1"/>
              <a:t>CONTACTS</a:t>
            </a:r>
            <a:endParaRPr lang="cs-CZ" sz="4000" b="1" dirty="0"/>
          </a:p>
        </p:txBody>
      </p:sp>
      <p:graphicFrame>
        <p:nvGraphicFramePr>
          <p:cNvPr id="25" name="Zástupný obsah 2">
            <a:extLst>
              <a:ext uri="{FF2B5EF4-FFF2-40B4-BE49-F238E27FC236}">
                <a16:creationId xmlns:a16="http://schemas.microsoft.com/office/drawing/2014/main" id="{13A9C4DE-9BAC-B97E-05D3-A18DB53ADA2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15568" y="1673352"/>
          <a:ext cx="10232136" cy="433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610423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15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>
            <a:extLst>
              <a:ext uri="{FF2B5EF4-FFF2-40B4-BE49-F238E27FC236}">
                <a16:creationId xmlns:a16="http://schemas.microsoft.com/office/drawing/2014/main" id="{E83E77EC-BD10-49FF-ADBA-D7EAD4965186}"/>
              </a:ext>
            </a:extLst>
          </p:cNvPr>
          <p:cNvSpPr>
            <a:spLocks noGrp="1"/>
          </p:cNvSpPr>
          <p:nvPr/>
        </p:nvSpPr>
        <p:spPr>
          <a:xfrm>
            <a:off x="11334750" y="6381750"/>
            <a:ext cx="476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275" b="0">
                <a:solidFill>
                  <a:srgbClr val="536178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36178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612F5758-7889-4670-AF8C-AB246EDEFC86}"/>
              </a:ext>
            </a:extLst>
          </p:cNvPr>
          <p:cNvSpPr>
            <a:spLocks noGrp="1"/>
          </p:cNvSpPr>
          <p:nvPr/>
        </p:nvSpPr>
        <p:spPr>
          <a:xfrm>
            <a:off x="619125" y="571500"/>
            <a:ext cx="6524625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1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student’s tip: time goes quickly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9C14AF7E-2C47-4695-AD59-34198348E755}"/>
              </a:ext>
            </a:extLst>
          </p:cNvPr>
          <p:cNvSpPr>
            <a:spLocks noGrp="1"/>
          </p:cNvSpPr>
          <p:nvPr/>
        </p:nvSpPr>
        <p:spPr>
          <a:xfrm>
            <a:off x="619125" y="2238375"/>
            <a:ext cx="6524625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3000" b="1">
                <a:solidFill>
                  <a:srgbClr val="D7EC97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3000" b="1">
                <a:solidFill>
                  <a:srgbClr val="D7EC97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D7EC97"/>
                </a:solidFill>
                <a:latin typeface="Arial"/>
                <a:ea typeface="Arial"/>
                <a:cs typeface="Arial"/>
              </a:rPr>
              <a:t>“Half a year feels long.</a:t>
            </a:r>
          </a:p>
          <a:p>
            <a:pPr>
              <a:defRPr sz="3000" b="1">
                <a:solidFill>
                  <a:srgbClr val="D7EC97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D7EC97"/>
                </a:solidFill>
                <a:latin typeface="Arial"/>
                <a:ea typeface="Arial"/>
                <a:cs typeface="Arial"/>
              </a:rPr>
              <a:t>Then it flies by.”</a:t>
            </a: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35CFFB81-2513-44EE-B08B-2471F89B80B0}"/>
              </a:ext>
            </a:extLst>
          </p:cNvPr>
          <p:cNvSpPr>
            <a:spLocks noGrp="1"/>
          </p:cNvSpPr>
          <p:nvPr/>
        </p:nvSpPr>
        <p:spPr>
          <a:xfrm>
            <a:off x="619125" y="4324350"/>
            <a:ext cx="638175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Meet people. Try something new.</a:t>
            </a:r>
          </a:p>
          <a:p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Ask about local student discounts.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9E6AEAA1-44CE-4ABB-903C-8D60798E2B1C}"/>
              </a:ext>
            </a:extLst>
          </p:cNvPr>
          <p:cNvSpPr>
            <a:spLocks noGrp="1"/>
          </p:cNvSpPr>
          <p:nvPr/>
        </p:nvSpPr>
        <p:spPr>
          <a:xfrm>
            <a:off x="619125" y="6153150"/>
            <a:ext cx="6286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lIns="0" tIns="0" rIns="0" bIns="0"/>
          <a:lstStyle>
            <a:defPPr>
              <a:defRPr sz="1350" b="0">
                <a:solidFill>
                  <a:srgbClr val="D8D9EB"/>
                </a:solidFill>
                <a:latin typeface="Arial"/>
                <a:ea typeface="Arial"/>
                <a:cs typeface="Arial"/>
              </a:defRPr>
            </a:defPPr>
          </a:lstStyle>
          <a:p>
            <a:pPr>
              <a:defRPr sz="1350" b="0">
                <a:solidFill>
                  <a:srgbClr val="D8D9E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8D9EB"/>
                </a:solidFill>
                <a:latin typeface="Arial"/>
                <a:ea typeface="Arial"/>
                <a:cs typeface="Arial"/>
              </a:rPr>
              <a:t>Translated paraphrase from @dosvetasmuni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DA33AB31-C176-4BEA-1CC0-EB2C7ED6C3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630" r="26630"/>
          <a:stretch>
            <a:fillRect/>
          </a:stretch>
        </p:blipFill>
        <p:spPr>
          <a:xfrm>
            <a:off x="7381875" y="0"/>
            <a:ext cx="48101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5568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2672</Words>
  <Application>Microsoft Office PowerPoint</Application>
  <DocSecurity>0</DocSecurity>
  <PresentationFormat>Širokoúhlá obrazovka</PresentationFormat>
  <Paragraphs>290</Paragraphs>
  <Slides>33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33</vt:i4>
      </vt:variant>
    </vt:vector>
  </HeadingPairs>
  <TitlesOfParts>
    <vt:vector size="38" baseType="lpstr">
      <vt:lpstr>Aptos</vt:lpstr>
      <vt:lpstr>Arial</vt:lpstr>
      <vt:lpstr>Calibri</vt:lpstr>
      <vt:lpstr>Segoe UI Web (East European)</vt:lpstr>
      <vt:lpstr>ChatGPT</vt:lpstr>
      <vt:lpstr>Prezentace aplikace PowerPoint</vt:lpstr>
      <vt:lpstr>WHY?  WHY NOT!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Can I go after my state exams?</vt:lpstr>
      <vt:lpstr>Prezentace aplikace PowerPoint</vt:lpstr>
      <vt:lpstr>Prezentace aplikace PowerPoint</vt:lpstr>
      <vt:lpstr>Prezentace aplikace PowerPoint</vt:lpstr>
      <vt:lpstr>Prezentace aplikace PowerPoint</vt:lpstr>
      <vt:lpstr>  </vt:lpstr>
      <vt:lpstr>Prezentace aplikace PowerPoint</vt:lpstr>
      <vt:lpstr>SCHOLARSHIPS  (SOME  OF THE OPTIONS)</vt:lpstr>
      <vt:lpstr>Prezentace aplikace PowerPoint</vt:lpstr>
      <vt:lpstr>Prezentace aplikace PowerPoint</vt:lpstr>
      <vt:lpstr>Prezentace aplikace PowerPoint</vt:lpstr>
      <vt:lpstr>How to write a motivation letter</vt:lpstr>
      <vt:lpstr>Prezentace aplikace PowerPoint</vt:lpstr>
      <vt:lpstr>Prezentace aplikace PowerPoint</vt:lpstr>
      <vt:lpstr>RECORD OF YOUR STAY IN IS MU</vt:lpstr>
      <vt:lpstr>Recognition of your stay</vt:lpstr>
      <vt:lpstr>What to watch out for</vt:lpstr>
      <vt:lpstr>DEPARTMENT COORDINATORS</vt:lpstr>
      <vt:lpstr>The closest deadlines</vt:lpstr>
      <vt:lpstr>WHERE CAN I FIND INFORMATION?</vt:lpstr>
      <vt:lpstr>CONTACTS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Kristýna Bajgarová</cp:lastModifiedBy>
  <cp:revision>2</cp:revision>
  <dcterms:created xsi:type="dcterms:W3CDTF">2026-10-13T07:48:41Z</dcterms:created>
  <dcterms:modified xsi:type="dcterms:W3CDTF">2026-10-19T08:53:25Z</dcterms:modified>
</cp:coreProperties>
</file>