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41" r:id="rId2"/>
    <p:sldId id="342" r:id="rId3"/>
    <p:sldId id="343" r:id="rId4"/>
    <p:sldId id="344" r:id="rId5"/>
    <p:sldId id="277" r:id="rId6"/>
    <p:sldId id="272" r:id="rId7"/>
    <p:sldId id="323" r:id="rId8"/>
    <p:sldId id="325" r:id="rId9"/>
    <p:sldId id="324" r:id="rId10"/>
    <p:sldId id="273" r:id="rId11"/>
    <p:sldId id="280" r:id="rId12"/>
    <p:sldId id="282" r:id="rId13"/>
    <p:sldId id="283" r:id="rId14"/>
    <p:sldId id="287" r:id="rId15"/>
    <p:sldId id="286" r:id="rId16"/>
    <p:sldId id="285" r:id="rId17"/>
    <p:sldId id="288" r:id="rId18"/>
    <p:sldId id="274" r:id="rId19"/>
    <p:sldId id="275" r:id="rId20"/>
    <p:sldId id="291" r:id="rId21"/>
    <p:sldId id="290" r:id="rId22"/>
    <p:sldId id="276" r:id="rId23"/>
    <p:sldId id="278" r:id="rId24"/>
    <p:sldId id="279" r:id="rId25"/>
    <p:sldId id="281" r:id="rId26"/>
    <p:sldId id="327" r:id="rId27"/>
    <p:sldId id="328" r:id="rId28"/>
    <p:sldId id="329" r:id="rId29"/>
    <p:sldId id="331" r:id="rId30"/>
    <p:sldId id="345" r:id="rId31"/>
    <p:sldId id="294" r:id="rId32"/>
    <p:sldId id="293" r:id="rId33"/>
    <p:sldId id="295" r:id="rId34"/>
    <p:sldId id="296" r:id="rId35"/>
    <p:sldId id="320" r:id="rId36"/>
    <p:sldId id="321" r:id="rId37"/>
    <p:sldId id="305" r:id="rId38"/>
    <p:sldId id="307" r:id="rId39"/>
    <p:sldId id="306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35" r:id="rId48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FFCC"/>
    <a:srgbClr val="00FF00"/>
    <a:srgbClr val="FFCC66"/>
    <a:srgbClr val="99FF99"/>
    <a:srgbClr val="CC0000"/>
    <a:srgbClr val="FF33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1944" y="-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3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6" Type="http://schemas.openxmlformats.org/officeDocument/2006/relationships/image" Target="../media/image20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Relationship Id="rId14" Type="http://schemas.openxmlformats.org/officeDocument/2006/relationships/image" Target="../media/image16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Relationship Id="rId4" Type="http://schemas.openxmlformats.org/officeDocument/2006/relationships/image" Target="../media/image84.png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6.png"/><Relationship Id="rId7" Type="http://schemas.openxmlformats.org/officeDocument/2006/relationships/image" Target="../media/image82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6" Type="http://schemas.openxmlformats.org/officeDocument/2006/relationships/image" Target="../media/image81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4.png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image" Target="../media/image76.png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image" Target="../media/image81.png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18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BEA0425-EBBD-410F-AC12-1A7D1133A7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90347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23D958F-3361-48E6-83F0-FB41B6E711B1}" type="slidenum">
              <a:rPr lang="cs-CZ" sz="1200" smtClean="0"/>
              <a:pPr eaLnBrk="1" hangingPunct="1"/>
              <a:t>1</a:t>
            </a:fld>
            <a:endParaRPr lang="cs-CZ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EDB00-BF6F-4C26-9C56-1FCD20104D4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9913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96121-809F-4243-A66D-25D987A722C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8252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C1820-2A3C-47F5-8036-51CE47D7639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0080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0CC59-5449-40B6-901C-4327318A9E1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5526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3E328-8B18-421E-B54D-DA999497DB2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599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D9145-BD9E-47A2-B6E4-A3846BB2F2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1690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1701D-640E-47B2-80D7-A7974271D26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700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AEEFF-462C-4F1B-8468-71100C0DA07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126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D1777-ECC6-41F8-819A-7CDD091CD92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1148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A7EF5-71D5-4832-BF6E-12F134E5BE7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5076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6D90A-BA47-4915-937D-8A646809F7B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1589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DFA9725-44DE-4B84-8AB3-49AA4421D6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" Type="http://schemas.openxmlformats.org/officeDocument/2006/relationships/oleObject" Target="../embeddings/oleObject6.bin"/><Relationship Id="rId21" Type="http://schemas.openxmlformats.org/officeDocument/2006/relationships/oleObject" Target="../embeddings/oleObject15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14.png"/><Relationship Id="rId17" Type="http://schemas.openxmlformats.org/officeDocument/2006/relationships/oleObject" Target="../embeddings/oleObject13.bin"/><Relationship Id="rId25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11" Type="http://schemas.openxmlformats.org/officeDocument/2006/relationships/oleObject" Target="../embeddings/oleObject10.bin"/><Relationship Id="rId24" Type="http://schemas.openxmlformats.org/officeDocument/2006/relationships/image" Target="../media/image20.png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23" Type="http://schemas.openxmlformats.org/officeDocument/2006/relationships/oleObject" Target="../embeddings/oleObject16.bin"/><Relationship Id="rId10" Type="http://schemas.openxmlformats.org/officeDocument/2006/relationships/image" Target="../media/image13.png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10.pn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wmf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4.jpeg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jpeg"/><Relationship Id="rId5" Type="http://schemas.openxmlformats.org/officeDocument/2006/relationships/image" Target="../media/image11.png"/><Relationship Id="rId4" Type="http://schemas.openxmlformats.org/officeDocument/2006/relationships/oleObject" Target="../embeddings/oleObject20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7.jpeg"/><Relationship Id="rId5" Type="http://schemas.openxmlformats.org/officeDocument/2006/relationships/image" Target="../media/image12.png"/><Relationship Id="rId4" Type="http://schemas.openxmlformats.org/officeDocument/2006/relationships/oleObject" Target="../embeddings/oleObject2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24.bin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0.png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26.bin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2.jpeg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28.bin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5.jpeg"/><Relationship Id="rId5" Type="http://schemas.openxmlformats.org/officeDocument/2006/relationships/image" Target="../media/image16.png"/><Relationship Id="rId4" Type="http://schemas.openxmlformats.org/officeDocument/2006/relationships/oleObject" Target="../embeddings/oleObject30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0.png"/><Relationship Id="rId18" Type="http://schemas.openxmlformats.org/officeDocument/2006/relationships/oleObject" Target="../embeddings/oleObject37.bin"/><Relationship Id="rId26" Type="http://schemas.openxmlformats.org/officeDocument/2006/relationships/image" Target="../media/image19.png"/><Relationship Id="rId39" Type="http://schemas.openxmlformats.org/officeDocument/2006/relationships/oleObject" Target="../embeddings/oleObject49.bin"/><Relationship Id="rId3" Type="http://schemas.openxmlformats.org/officeDocument/2006/relationships/oleObject" Target="../embeddings/oleObject32.bin"/><Relationship Id="rId21" Type="http://schemas.openxmlformats.org/officeDocument/2006/relationships/oleObject" Target="../embeddings/oleObject39.bin"/><Relationship Id="rId34" Type="http://schemas.openxmlformats.org/officeDocument/2006/relationships/oleObject" Target="../embeddings/oleObject46.bin"/><Relationship Id="rId42" Type="http://schemas.openxmlformats.org/officeDocument/2006/relationships/oleObject" Target="../embeddings/oleObject51.bin"/><Relationship Id="rId7" Type="http://schemas.openxmlformats.org/officeDocument/2006/relationships/oleObject" Target="../embeddings/oleObject33.bin"/><Relationship Id="rId12" Type="http://schemas.openxmlformats.org/officeDocument/2006/relationships/oleObject" Target="../embeddings/oleObject34.bin"/><Relationship Id="rId17" Type="http://schemas.openxmlformats.org/officeDocument/2006/relationships/image" Target="../media/image11.png"/><Relationship Id="rId25" Type="http://schemas.openxmlformats.org/officeDocument/2006/relationships/oleObject" Target="../embeddings/oleObject42.bin"/><Relationship Id="rId33" Type="http://schemas.openxmlformats.org/officeDocument/2006/relationships/image" Target="../media/image43.jpeg"/><Relationship Id="rId38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6.bin"/><Relationship Id="rId20" Type="http://schemas.openxmlformats.org/officeDocument/2006/relationships/oleObject" Target="../embeddings/oleObject38.bin"/><Relationship Id="rId29" Type="http://schemas.openxmlformats.org/officeDocument/2006/relationships/oleObject" Target="../embeddings/oleObject44.bin"/><Relationship Id="rId41" Type="http://schemas.openxmlformats.org/officeDocument/2006/relationships/oleObject" Target="../embeddings/oleObject50.bin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9.jpeg"/><Relationship Id="rId11" Type="http://schemas.openxmlformats.org/officeDocument/2006/relationships/image" Target="../media/image42.jpeg"/><Relationship Id="rId24" Type="http://schemas.openxmlformats.org/officeDocument/2006/relationships/oleObject" Target="../embeddings/oleObject41.bin"/><Relationship Id="rId32" Type="http://schemas.openxmlformats.org/officeDocument/2006/relationships/image" Target="../media/image17.png"/><Relationship Id="rId37" Type="http://schemas.openxmlformats.org/officeDocument/2006/relationships/oleObject" Target="../embeddings/oleObject48.bin"/><Relationship Id="rId40" Type="http://schemas.openxmlformats.org/officeDocument/2006/relationships/image" Target="../media/image16.png"/><Relationship Id="rId5" Type="http://schemas.openxmlformats.org/officeDocument/2006/relationships/image" Target="../media/image38.png"/><Relationship Id="rId15" Type="http://schemas.openxmlformats.org/officeDocument/2006/relationships/image" Target="../media/image12.png"/><Relationship Id="rId23" Type="http://schemas.openxmlformats.org/officeDocument/2006/relationships/image" Target="../media/image14.png"/><Relationship Id="rId28" Type="http://schemas.openxmlformats.org/officeDocument/2006/relationships/image" Target="../media/image18.png"/><Relationship Id="rId36" Type="http://schemas.openxmlformats.org/officeDocument/2006/relationships/image" Target="../media/image13.png"/><Relationship Id="rId10" Type="http://schemas.openxmlformats.org/officeDocument/2006/relationships/image" Target="../media/image41.png"/><Relationship Id="rId19" Type="http://schemas.openxmlformats.org/officeDocument/2006/relationships/image" Target="../media/image20.png"/><Relationship Id="rId31" Type="http://schemas.openxmlformats.org/officeDocument/2006/relationships/oleObject" Target="../embeddings/oleObject45.bin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oleObject" Target="../embeddings/oleObject35.bin"/><Relationship Id="rId22" Type="http://schemas.openxmlformats.org/officeDocument/2006/relationships/oleObject" Target="../embeddings/oleObject40.bin"/><Relationship Id="rId27" Type="http://schemas.openxmlformats.org/officeDocument/2006/relationships/oleObject" Target="../embeddings/oleObject43.bin"/><Relationship Id="rId30" Type="http://schemas.openxmlformats.org/officeDocument/2006/relationships/image" Target="../media/image21.png"/><Relationship Id="rId35" Type="http://schemas.openxmlformats.org/officeDocument/2006/relationships/oleObject" Target="../embeddings/oleObject47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oleObject" Target="../embeddings/oleObject57.bin"/><Relationship Id="rId18" Type="http://schemas.openxmlformats.org/officeDocument/2006/relationships/hyperlink" Target="http://www.google.com/imgres?imgurl=http://www.oregonaquatics.com/assets/Shallow_Water/M/Pop_up/Marsilea-mutica-2-pu.jpg&amp;imgrefurl=http://www.oregonaquatics.com/plant_home/shallow_water_plants.htm&amp;usg=__FEoPPCMsDSfNUwgzznK6uuCeE-M=&amp;h=382&amp;w=400&amp;sz=45&amp;hl=cs&amp;start=18&amp;sig2=StbgXV3neFsy94j_ainkPg&amp;zoom=0&amp;um=1&amp;itbs=1&amp;tbnid=pdxhNuS3SnZrKM:&amp;tbnh=118&amp;tbnw=124&amp;prev=/images?q=marsilea&amp;um=1&amp;hl=cs&amp;rls=com.microsoft:en-US&amp;tbs=isch:1&amp;ei=PXO9TKuKHoaD4Qb9x8Ae" TargetMode="External"/><Relationship Id="rId3" Type="http://schemas.openxmlformats.org/officeDocument/2006/relationships/oleObject" Target="../embeddings/oleObject52.bin"/><Relationship Id="rId7" Type="http://schemas.openxmlformats.org/officeDocument/2006/relationships/oleObject" Target="../embeddings/oleObject54.bin"/><Relationship Id="rId12" Type="http://schemas.openxmlformats.org/officeDocument/2006/relationships/image" Target="../media/image18.png"/><Relationship Id="rId17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5.jpeg"/><Relationship Id="rId20" Type="http://schemas.openxmlformats.org/officeDocument/2006/relationships/image" Target="../media/image48.jpeg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.png"/><Relationship Id="rId11" Type="http://schemas.openxmlformats.org/officeDocument/2006/relationships/oleObject" Target="../embeddings/oleObject56.bin"/><Relationship Id="rId5" Type="http://schemas.openxmlformats.org/officeDocument/2006/relationships/oleObject" Target="../embeddings/oleObject53.bin"/><Relationship Id="rId15" Type="http://schemas.openxmlformats.org/officeDocument/2006/relationships/image" Target="../media/image44.jpeg"/><Relationship Id="rId10" Type="http://schemas.openxmlformats.org/officeDocument/2006/relationships/image" Target="../media/image17.png"/><Relationship Id="rId19" Type="http://schemas.openxmlformats.org/officeDocument/2006/relationships/image" Target="../media/image47.jpeg"/><Relationship Id="rId4" Type="http://schemas.openxmlformats.org/officeDocument/2006/relationships/image" Target="../media/image14.png"/><Relationship Id="rId9" Type="http://schemas.openxmlformats.org/officeDocument/2006/relationships/oleObject" Target="../embeddings/oleObject55.bin"/><Relationship Id="rId14" Type="http://schemas.openxmlformats.org/officeDocument/2006/relationships/oleObject" Target="../embeddings/oleObject58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9.bin"/><Relationship Id="rId13" Type="http://schemas.openxmlformats.org/officeDocument/2006/relationships/image" Target="../media/image15.png"/><Relationship Id="rId18" Type="http://schemas.openxmlformats.org/officeDocument/2006/relationships/oleObject" Target="../embeddings/oleObject66.bin"/><Relationship Id="rId26" Type="http://schemas.openxmlformats.org/officeDocument/2006/relationships/oleObject" Target="../embeddings/oleObject71.bin"/><Relationship Id="rId3" Type="http://schemas.openxmlformats.org/officeDocument/2006/relationships/image" Target="../media/image49.jpeg"/><Relationship Id="rId21" Type="http://schemas.openxmlformats.org/officeDocument/2006/relationships/oleObject" Target="../embeddings/oleObject69.bin"/><Relationship Id="rId34" Type="http://schemas.openxmlformats.org/officeDocument/2006/relationships/oleObject" Target="../embeddings/oleObject78.bin"/><Relationship Id="rId7" Type="http://schemas.openxmlformats.org/officeDocument/2006/relationships/image" Target="../media/image53.jpeg"/><Relationship Id="rId12" Type="http://schemas.openxmlformats.org/officeDocument/2006/relationships/oleObject" Target="../embeddings/oleObject61.bin"/><Relationship Id="rId17" Type="http://schemas.openxmlformats.org/officeDocument/2006/relationships/oleObject" Target="../embeddings/oleObject65.bin"/><Relationship Id="rId25" Type="http://schemas.openxmlformats.org/officeDocument/2006/relationships/image" Target="../media/image56.jpeg"/><Relationship Id="rId33" Type="http://schemas.openxmlformats.org/officeDocument/2006/relationships/oleObject" Target="../embeddings/oleObject77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4.bin"/><Relationship Id="rId20" Type="http://schemas.openxmlformats.org/officeDocument/2006/relationships/oleObject" Target="../embeddings/oleObject68.bin"/><Relationship Id="rId29" Type="http://schemas.openxmlformats.org/officeDocument/2006/relationships/oleObject" Target="../embeddings/oleObject73.bin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2.jpeg"/><Relationship Id="rId11" Type="http://schemas.openxmlformats.org/officeDocument/2006/relationships/image" Target="../media/image13.png"/><Relationship Id="rId24" Type="http://schemas.openxmlformats.org/officeDocument/2006/relationships/image" Target="../media/image55.jpeg"/><Relationship Id="rId32" Type="http://schemas.openxmlformats.org/officeDocument/2006/relationships/oleObject" Target="../embeddings/oleObject76.bin"/><Relationship Id="rId5" Type="http://schemas.openxmlformats.org/officeDocument/2006/relationships/image" Target="../media/image51.png"/><Relationship Id="rId15" Type="http://schemas.openxmlformats.org/officeDocument/2006/relationships/oleObject" Target="../embeddings/oleObject63.bin"/><Relationship Id="rId23" Type="http://schemas.openxmlformats.org/officeDocument/2006/relationships/image" Target="../media/image54.jpeg"/><Relationship Id="rId28" Type="http://schemas.openxmlformats.org/officeDocument/2006/relationships/oleObject" Target="../embeddings/oleObject72.bin"/><Relationship Id="rId36" Type="http://schemas.openxmlformats.org/officeDocument/2006/relationships/oleObject" Target="../embeddings/oleObject80.bin"/><Relationship Id="rId10" Type="http://schemas.openxmlformats.org/officeDocument/2006/relationships/oleObject" Target="../embeddings/oleObject60.bin"/><Relationship Id="rId19" Type="http://schemas.openxmlformats.org/officeDocument/2006/relationships/oleObject" Target="../embeddings/oleObject67.bin"/><Relationship Id="rId31" Type="http://schemas.openxmlformats.org/officeDocument/2006/relationships/oleObject" Target="../embeddings/oleObject75.bin"/><Relationship Id="rId4" Type="http://schemas.openxmlformats.org/officeDocument/2006/relationships/image" Target="../media/image50.png"/><Relationship Id="rId9" Type="http://schemas.openxmlformats.org/officeDocument/2006/relationships/image" Target="../media/image12.png"/><Relationship Id="rId14" Type="http://schemas.openxmlformats.org/officeDocument/2006/relationships/oleObject" Target="../embeddings/oleObject62.bin"/><Relationship Id="rId22" Type="http://schemas.openxmlformats.org/officeDocument/2006/relationships/oleObject" Target="../embeddings/oleObject70.bin"/><Relationship Id="rId27" Type="http://schemas.openxmlformats.org/officeDocument/2006/relationships/image" Target="../media/image16.png"/><Relationship Id="rId30" Type="http://schemas.openxmlformats.org/officeDocument/2006/relationships/oleObject" Target="../embeddings/oleObject74.bin"/><Relationship Id="rId35" Type="http://schemas.openxmlformats.org/officeDocument/2006/relationships/oleObject" Target="../embeddings/oleObject79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3.bin"/><Relationship Id="rId13" Type="http://schemas.openxmlformats.org/officeDocument/2006/relationships/oleObject" Target="../embeddings/oleObject86.bin"/><Relationship Id="rId18" Type="http://schemas.openxmlformats.org/officeDocument/2006/relationships/oleObject" Target="../embeddings/oleObject91.bin"/><Relationship Id="rId26" Type="http://schemas.openxmlformats.org/officeDocument/2006/relationships/oleObject" Target="../embeddings/oleObject97.bin"/><Relationship Id="rId3" Type="http://schemas.openxmlformats.org/officeDocument/2006/relationships/image" Target="../media/image57.jpeg"/><Relationship Id="rId21" Type="http://schemas.openxmlformats.org/officeDocument/2006/relationships/oleObject" Target="../embeddings/oleObject94.bin"/><Relationship Id="rId7" Type="http://schemas.openxmlformats.org/officeDocument/2006/relationships/image" Target="../media/image13.png"/><Relationship Id="rId12" Type="http://schemas.openxmlformats.org/officeDocument/2006/relationships/oleObject" Target="../embeddings/oleObject85.bin"/><Relationship Id="rId17" Type="http://schemas.openxmlformats.org/officeDocument/2006/relationships/oleObject" Target="../embeddings/oleObject90.bin"/><Relationship Id="rId25" Type="http://schemas.openxmlformats.org/officeDocument/2006/relationships/image" Target="../media/image59.jpeg"/><Relationship Id="rId33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9.bin"/><Relationship Id="rId20" Type="http://schemas.openxmlformats.org/officeDocument/2006/relationships/oleObject" Target="../embeddings/oleObject93.bin"/><Relationship Id="rId29" Type="http://schemas.openxmlformats.org/officeDocument/2006/relationships/oleObject" Target="../embeddings/oleObject99.bin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82.bin"/><Relationship Id="rId11" Type="http://schemas.openxmlformats.org/officeDocument/2006/relationships/image" Target="../media/image16.png"/><Relationship Id="rId24" Type="http://schemas.openxmlformats.org/officeDocument/2006/relationships/image" Target="../media/image58.jpeg"/><Relationship Id="rId32" Type="http://schemas.openxmlformats.org/officeDocument/2006/relationships/oleObject" Target="../embeddings/oleObject101.bin"/><Relationship Id="rId5" Type="http://schemas.openxmlformats.org/officeDocument/2006/relationships/image" Target="../media/image12.png"/><Relationship Id="rId15" Type="http://schemas.openxmlformats.org/officeDocument/2006/relationships/oleObject" Target="../embeddings/oleObject88.bin"/><Relationship Id="rId23" Type="http://schemas.openxmlformats.org/officeDocument/2006/relationships/oleObject" Target="../embeddings/oleObject96.bin"/><Relationship Id="rId28" Type="http://schemas.openxmlformats.org/officeDocument/2006/relationships/image" Target="../media/image60.jpeg"/><Relationship Id="rId10" Type="http://schemas.openxmlformats.org/officeDocument/2006/relationships/oleObject" Target="../embeddings/oleObject84.bin"/><Relationship Id="rId19" Type="http://schemas.openxmlformats.org/officeDocument/2006/relationships/oleObject" Target="../embeddings/oleObject92.bin"/><Relationship Id="rId31" Type="http://schemas.openxmlformats.org/officeDocument/2006/relationships/oleObject" Target="../embeddings/oleObject100.bin"/><Relationship Id="rId4" Type="http://schemas.openxmlformats.org/officeDocument/2006/relationships/oleObject" Target="../embeddings/oleObject81.bin"/><Relationship Id="rId9" Type="http://schemas.openxmlformats.org/officeDocument/2006/relationships/image" Target="../media/image15.png"/><Relationship Id="rId14" Type="http://schemas.openxmlformats.org/officeDocument/2006/relationships/oleObject" Target="../embeddings/oleObject87.bin"/><Relationship Id="rId22" Type="http://schemas.openxmlformats.org/officeDocument/2006/relationships/oleObject" Target="../embeddings/oleObject95.bin"/><Relationship Id="rId27" Type="http://schemas.openxmlformats.org/officeDocument/2006/relationships/oleObject" Target="../embeddings/oleObject98.bin"/><Relationship Id="rId30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upload.wikimedia.org/wikipedia/commons/7/73/Palm_I_IMG_2081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7.png"/><Relationship Id="rId5" Type="http://schemas.openxmlformats.org/officeDocument/2006/relationships/oleObject" Target="../embeddings/oleObject103.bin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oleObject" Target="../embeddings/oleObject105.bin"/><Relationship Id="rId7" Type="http://schemas.openxmlformats.org/officeDocument/2006/relationships/oleObject" Target="../embeddings/oleObject10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2.png"/><Relationship Id="rId5" Type="http://schemas.openxmlformats.org/officeDocument/2006/relationships/oleObject" Target="../embeddings/oleObject106.bin"/><Relationship Id="rId10" Type="http://schemas.openxmlformats.org/officeDocument/2006/relationships/image" Target="../media/image84.png"/><Relationship Id="rId4" Type="http://schemas.openxmlformats.org/officeDocument/2006/relationships/image" Target="../media/image81.png"/><Relationship Id="rId9" Type="http://schemas.openxmlformats.org/officeDocument/2006/relationships/oleObject" Target="../embeddings/oleObject108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oleObject" Target="../embeddings/oleObject111.bin"/><Relationship Id="rId18" Type="http://schemas.openxmlformats.org/officeDocument/2006/relationships/oleObject" Target="../embeddings/oleObject114.bin"/><Relationship Id="rId26" Type="http://schemas.openxmlformats.org/officeDocument/2006/relationships/oleObject" Target="../embeddings/oleObject121.bin"/><Relationship Id="rId39" Type="http://schemas.openxmlformats.org/officeDocument/2006/relationships/oleObject" Target="../embeddings/oleObject130.bin"/><Relationship Id="rId3" Type="http://schemas.openxmlformats.org/officeDocument/2006/relationships/oleObject" Target="../embeddings/oleObject109.bin"/><Relationship Id="rId21" Type="http://schemas.openxmlformats.org/officeDocument/2006/relationships/oleObject" Target="../embeddings/oleObject117.bin"/><Relationship Id="rId34" Type="http://schemas.openxmlformats.org/officeDocument/2006/relationships/image" Target="../media/image83.png"/><Relationship Id="rId7" Type="http://schemas.openxmlformats.org/officeDocument/2006/relationships/oleObject" Target="../embeddings/oleObject110.bin"/><Relationship Id="rId12" Type="http://schemas.openxmlformats.org/officeDocument/2006/relationships/image" Target="../media/image43.jpeg"/><Relationship Id="rId17" Type="http://schemas.openxmlformats.org/officeDocument/2006/relationships/oleObject" Target="../embeddings/oleObject113.bin"/><Relationship Id="rId25" Type="http://schemas.openxmlformats.org/officeDocument/2006/relationships/oleObject" Target="../embeddings/oleObject120.bin"/><Relationship Id="rId33" Type="http://schemas.openxmlformats.org/officeDocument/2006/relationships/oleObject" Target="../embeddings/oleObject126.bin"/><Relationship Id="rId38" Type="http://schemas.openxmlformats.org/officeDocument/2006/relationships/oleObject" Target="../embeddings/oleObject12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7.png"/><Relationship Id="rId20" Type="http://schemas.openxmlformats.org/officeDocument/2006/relationships/oleObject" Target="../embeddings/oleObject116.bin"/><Relationship Id="rId29" Type="http://schemas.openxmlformats.org/officeDocument/2006/relationships/oleObject" Target="../embeddings/oleObject124.bin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9.jpeg"/><Relationship Id="rId11" Type="http://schemas.openxmlformats.org/officeDocument/2006/relationships/image" Target="../media/image42.jpeg"/><Relationship Id="rId24" Type="http://schemas.openxmlformats.org/officeDocument/2006/relationships/oleObject" Target="../embeddings/oleObject119.bin"/><Relationship Id="rId32" Type="http://schemas.openxmlformats.org/officeDocument/2006/relationships/image" Target="../media/image82.png"/><Relationship Id="rId37" Type="http://schemas.openxmlformats.org/officeDocument/2006/relationships/oleObject" Target="../embeddings/oleObject128.bin"/><Relationship Id="rId5" Type="http://schemas.openxmlformats.org/officeDocument/2006/relationships/image" Target="../media/image38.png"/><Relationship Id="rId15" Type="http://schemas.openxmlformats.org/officeDocument/2006/relationships/oleObject" Target="../embeddings/oleObject112.bin"/><Relationship Id="rId23" Type="http://schemas.openxmlformats.org/officeDocument/2006/relationships/oleObject" Target="../embeddings/oleObject118.bin"/><Relationship Id="rId28" Type="http://schemas.openxmlformats.org/officeDocument/2006/relationships/oleObject" Target="../embeddings/oleObject123.bin"/><Relationship Id="rId36" Type="http://schemas.openxmlformats.org/officeDocument/2006/relationships/image" Target="../media/image84.png"/><Relationship Id="rId10" Type="http://schemas.openxmlformats.org/officeDocument/2006/relationships/image" Target="../media/image41.png"/><Relationship Id="rId19" Type="http://schemas.openxmlformats.org/officeDocument/2006/relationships/oleObject" Target="../embeddings/oleObject115.bin"/><Relationship Id="rId31" Type="http://schemas.openxmlformats.org/officeDocument/2006/relationships/oleObject" Target="../embeddings/oleObject125.bin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image" Target="../media/image76.png"/><Relationship Id="rId22" Type="http://schemas.openxmlformats.org/officeDocument/2006/relationships/image" Target="../media/image78.png"/><Relationship Id="rId27" Type="http://schemas.openxmlformats.org/officeDocument/2006/relationships/oleObject" Target="../embeddings/oleObject122.bin"/><Relationship Id="rId30" Type="http://schemas.openxmlformats.org/officeDocument/2006/relationships/image" Target="../media/image81.png"/><Relationship Id="rId35" Type="http://schemas.openxmlformats.org/officeDocument/2006/relationships/oleObject" Target="../embeddings/oleObject127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48.jpeg"/><Relationship Id="rId7" Type="http://schemas.openxmlformats.org/officeDocument/2006/relationships/oleObject" Target="../embeddings/oleObject1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6.png"/><Relationship Id="rId5" Type="http://schemas.openxmlformats.org/officeDocument/2006/relationships/oleObject" Target="../embeddings/oleObject131.bin"/><Relationship Id="rId10" Type="http://schemas.openxmlformats.org/officeDocument/2006/relationships/oleObject" Target="../embeddings/oleObject133.bin"/><Relationship Id="rId4" Type="http://schemas.openxmlformats.org/officeDocument/2006/relationships/image" Target="../media/image85.jpeg"/><Relationship Id="rId9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oleObject" Target="../embeddings/oleObject142.bin"/><Relationship Id="rId3" Type="http://schemas.openxmlformats.org/officeDocument/2006/relationships/oleObject" Target="../embeddings/oleObject134.bin"/><Relationship Id="rId7" Type="http://schemas.openxmlformats.org/officeDocument/2006/relationships/oleObject" Target="../embeddings/oleObject137.bin"/><Relationship Id="rId12" Type="http://schemas.openxmlformats.org/officeDocument/2006/relationships/oleObject" Target="../embeddings/oleObject141.bin"/><Relationship Id="rId17" Type="http://schemas.openxmlformats.org/officeDocument/2006/relationships/oleObject" Target="../embeddings/oleObject145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44.bin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36.bin"/><Relationship Id="rId11" Type="http://schemas.openxmlformats.org/officeDocument/2006/relationships/oleObject" Target="../embeddings/oleObject140.bin"/><Relationship Id="rId5" Type="http://schemas.openxmlformats.org/officeDocument/2006/relationships/oleObject" Target="../embeddings/oleObject135.bin"/><Relationship Id="rId15" Type="http://schemas.openxmlformats.org/officeDocument/2006/relationships/oleObject" Target="../embeddings/oleObject143.bin"/><Relationship Id="rId10" Type="http://schemas.openxmlformats.org/officeDocument/2006/relationships/oleObject" Target="../embeddings/oleObject139.bin"/><Relationship Id="rId4" Type="http://schemas.openxmlformats.org/officeDocument/2006/relationships/image" Target="../media/image81.png"/><Relationship Id="rId9" Type="http://schemas.openxmlformats.org/officeDocument/2006/relationships/oleObject" Target="../embeddings/oleObject138.bin"/><Relationship Id="rId1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720975"/>
            <a:ext cx="7772400" cy="1470025"/>
          </a:xfrm>
        </p:spPr>
        <p:txBody>
          <a:bodyPr/>
          <a:lstStyle/>
          <a:p>
            <a:pPr eaLnBrk="1" hangingPunct="1"/>
            <a:r>
              <a:rPr lang="cs-CZ" sz="5400" b="1" smtClean="0">
                <a:solidFill>
                  <a:srgbClr val="FFFF99"/>
                </a:solidFill>
              </a:rPr>
              <a:t>Příběh stonku</a:t>
            </a:r>
            <a:r>
              <a:rPr lang="cs-CZ" sz="3600" b="1" smtClean="0">
                <a:solidFill>
                  <a:srgbClr val="FFFF99"/>
                </a:solidFill>
              </a:rPr>
              <a:t/>
            </a:r>
            <a:br>
              <a:rPr lang="cs-CZ" sz="3600" b="1" smtClean="0">
                <a:solidFill>
                  <a:srgbClr val="FFFF99"/>
                </a:solidFill>
              </a:rPr>
            </a:br>
            <a:r>
              <a:rPr lang="cs-CZ" sz="2400" b="1" smtClean="0">
                <a:solidFill>
                  <a:srgbClr val="FFFF99"/>
                </a:solidFill>
              </a:rPr>
              <a:t/>
            </a:r>
            <a:br>
              <a:rPr lang="cs-CZ" sz="2400" b="1" smtClean="0">
                <a:solidFill>
                  <a:srgbClr val="FFFF99"/>
                </a:solidFill>
              </a:rPr>
            </a:br>
            <a:r>
              <a:rPr lang="cs-CZ" sz="2400" b="1" smtClean="0">
                <a:solidFill>
                  <a:srgbClr val="FFFF99"/>
                </a:solidFill>
              </a:rPr>
              <a:t>evoluce, funkce, stavba, adaptace</a:t>
            </a:r>
          </a:p>
        </p:txBody>
      </p:sp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838200" y="6096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cs-CZ" sz="4400" b="1">
                <a:solidFill>
                  <a:srgbClr val="FFFF66"/>
                </a:solidFill>
              </a:rPr>
              <a:t>Evoluční morfologie rostlin</a:t>
            </a:r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6324600" y="5311775"/>
            <a:ext cx="23622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Pavel Veselý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Typy stélé</a:t>
            </a: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304800" y="1066800"/>
            <a:ext cx="8610600" cy="5638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aphicFrame>
        <p:nvGraphicFramePr>
          <p:cNvPr id="20484" name="Object 5"/>
          <p:cNvGraphicFramePr>
            <a:graphicFrameLocks noChangeAspect="1"/>
          </p:cNvGraphicFramePr>
          <p:nvPr/>
        </p:nvGraphicFramePr>
        <p:xfrm>
          <a:off x="4038600" y="12192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7" name="Image" r:id="rId3" imgW="1490349" imgH="1438537" progId="Photoshop.Image.9">
                  <p:embed/>
                </p:oleObj>
              </mc:Choice>
              <mc:Fallback>
                <p:oleObj name="Image" r:id="rId3" imgW="1490349" imgH="1438537" progId="Photoshop.Image.9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12192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5" name="Object 6"/>
          <p:cNvGraphicFramePr>
            <a:graphicFrameLocks noChangeAspect="1"/>
          </p:cNvGraphicFramePr>
          <p:nvPr/>
        </p:nvGraphicFramePr>
        <p:xfrm>
          <a:off x="1981200" y="25146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8" name="Image" r:id="rId5" imgW="1490349" imgH="1438537" progId="Photoshop.Image.9">
                  <p:embed/>
                </p:oleObj>
              </mc:Choice>
              <mc:Fallback>
                <p:oleObj name="Image" r:id="rId5" imgW="1490349" imgH="1438537" progId="Photoshop.Image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5146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Object 7"/>
          <p:cNvGraphicFramePr>
            <a:graphicFrameLocks noChangeAspect="1"/>
          </p:cNvGraphicFramePr>
          <p:nvPr/>
        </p:nvGraphicFramePr>
        <p:xfrm>
          <a:off x="1989138" y="3986213"/>
          <a:ext cx="1122362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9" name="Image" r:id="rId7" imgW="1490349" imgH="1438537" progId="Photoshop.Image.9">
                  <p:embed/>
                </p:oleObj>
              </mc:Choice>
              <mc:Fallback>
                <p:oleObj name="Image" r:id="rId7" imgW="1490349" imgH="1438537" progId="Photoshop.Image.9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9138" y="3986213"/>
                        <a:ext cx="1122362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7" name="Object 8"/>
          <p:cNvGraphicFramePr>
            <a:graphicFrameLocks noChangeAspect="1"/>
          </p:cNvGraphicFramePr>
          <p:nvPr/>
        </p:nvGraphicFramePr>
        <p:xfrm>
          <a:off x="1976438" y="5581650"/>
          <a:ext cx="1122362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0" name="Image" r:id="rId9" imgW="1490349" imgH="1438537" progId="Photoshop.Image.9">
                  <p:embed/>
                </p:oleObj>
              </mc:Choice>
              <mc:Fallback>
                <p:oleObj name="Image" r:id="rId9" imgW="1490349" imgH="1438537" progId="Photoshop.Image.9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6438" y="5581650"/>
                        <a:ext cx="1122362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8" name="Object 9"/>
          <p:cNvGraphicFramePr>
            <a:graphicFrameLocks noChangeAspect="1"/>
          </p:cNvGraphicFramePr>
          <p:nvPr/>
        </p:nvGraphicFramePr>
        <p:xfrm>
          <a:off x="4038600" y="25908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1" name="Image" r:id="rId11" imgW="1490349" imgH="1438537" progId="Photoshop.Image.9">
                  <p:embed/>
                </p:oleObj>
              </mc:Choice>
              <mc:Fallback>
                <p:oleObj name="Image" r:id="rId11" imgW="1490349" imgH="1438537" progId="Photoshop.Image.9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5908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9" name="Object 10"/>
          <p:cNvGraphicFramePr>
            <a:graphicFrameLocks noChangeAspect="1"/>
          </p:cNvGraphicFramePr>
          <p:nvPr/>
        </p:nvGraphicFramePr>
        <p:xfrm>
          <a:off x="4025900" y="4035425"/>
          <a:ext cx="1146175" cy="110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2" name="Image" r:id="rId13" imgW="6209524" imgH="5993651" progId="Photoshop.Image.9">
                  <p:embed/>
                </p:oleObj>
              </mc:Choice>
              <mc:Fallback>
                <p:oleObj name="Image" r:id="rId13" imgW="6209524" imgH="5993651" progId="Photoshop.Image.9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5900" y="4035425"/>
                        <a:ext cx="1146175" cy="1106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0" name="Object 11"/>
          <p:cNvGraphicFramePr>
            <a:graphicFrameLocks noChangeAspect="1"/>
          </p:cNvGraphicFramePr>
          <p:nvPr/>
        </p:nvGraphicFramePr>
        <p:xfrm>
          <a:off x="4043363" y="5581650"/>
          <a:ext cx="1122362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3" name="Image" r:id="rId15" imgW="1490349" imgH="1438537" progId="Photoshop.Image.9">
                  <p:embed/>
                </p:oleObj>
              </mc:Choice>
              <mc:Fallback>
                <p:oleObj name="Image" r:id="rId15" imgW="1490349" imgH="1438537" progId="Photoshop.Image.9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3363" y="5581650"/>
                        <a:ext cx="1122362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1" name="Object 12"/>
          <p:cNvGraphicFramePr>
            <a:graphicFrameLocks noChangeAspect="1"/>
          </p:cNvGraphicFramePr>
          <p:nvPr/>
        </p:nvGraphicFramePr>
        <p:xfrm>
          <a:off x="7239000" y="25146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4" name="Image" r:id="rId17" imgW="1490349" imgH="1438537" progId="Photoshop.Image.9">
                  <p:embed/>
                </p:oleObj>
              </mc:Choice>
              <mc:Fallback>
                <p:oleObj name="Image" r:id="rId17" imgW="1490349" imgH="1438537" progId="Photoshop.Image.9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25146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2" name="Object 13"/>
          <p:cNvGraphicFramePr>
            <a:graphicFrameLocks noChangeAspect="1"/>
          </p:cNvGraphicFramePr>
          <p:nvPr/>
        </p:nvGraphicFramePr>
        <p:xfrm>
          <a:off x="7239000" y="4114800"/>
          <a:ext cx="1116013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5" name="Image" r:id="rId19" imgW="6209524" imgH="5993651" progId="Photoshop.Image.9">
                  <p:embed/>
                </p:oleObj>
              </mc:Choice>
              <mc:Fallback>
                <p:oleObj name="Image" r:id="rId19" imgW="6209524" imgH="5993651" progId="Photoshop.Image.9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4114800"/>
                        <a:ext cx="1116013" cy="107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3" name="Object 14"/>
          <p:cNvGraphicFramePr>
            <a:graphicFrameLocks noChangeAspect="1"/>
          </p:cNvGraphicFramePr>
          <p:nvPr/>
        </p:nvGraphicFramePr>
        <p:xfrm>
          <a:off x="5715000" y="3962400"/>
          <a:ext cx="1223963" cy="119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6" name="Image" r:id="rId21" imgW="1529970" imgH="1493270" progId="Photoshop.Image.9">
                  <p:embed/>
                </p:oleObj>
              </mc:Choice>
              <mc:Fallback>
                <p:oleObj name="Image" r:id="rId21" imgW="1529970" imgH="1493270" progId="Photoshop.Image.9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3962400"/>
                        <a:ext cx="1223963" cy="1195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4" name="Object 15"/>
          <p:cNvGraphicFramePr>
            <a:graphicFrameLocks noChangeAspect="1"/>
          </p:cNvGraphicFramePr>
          <p:nvPr/>
        </p:nvGraphicFramePr>
        <p:xfrm>
          <a:off x="457200" y="3962400"/>
          <a:ext cx="1133475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7" name="Image" r:id="rId23" imgW="1597020" imgH="1563495" progId="Photoshop.Image.9">
                  <p:embed/>
                </p:oleObj>
              </mc:Choice>
              <mc:Fallback>
                <p:oleObj name="Image" r:id="rId23" imgW="1597020" imgH="1563495" progId="Photoshop.Image.9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962400"/>
                        <a:ext cx="1133475" cy="110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5" name="Line 17"/>
          <p:cNvSpPr>
            <a:spLocks noChangeShapeType="1"/>
          </p:cNvSpPr>
          <p:nvPr/>
        </p:nvSpPr>
        <p:spPr bwMode="auto">
          <a:xfrm flipH="1">
            <a:off x="2971800" y="1981200"/>
            <a:ext cx="990600" cy="6096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6" name="Line 19"/>
          <p:cNvSpPr>
            <a:spLocks noChangeShapeType="1"/>
          </p:cNvSpPr>
          <p:nvPr/>
        </p:nvSpPr>
        <p:spPr bwMode="auto">
          <a:xfrm flipH="1">
            <a:off x="1371600" y="3429000"/>
            <a:ext cx="609600" cy="5334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7" name="Line 20"/>
          <p:cNvSpPr>
            <a:spLocks noChangeShapeType="1"/>
          </p:cNvSpPr>
          <p:nvPr/>
        </p:nvSpPr>
        <p:spPr bwMode="auto">
          <a:xfrm flipH="1">
            <a:off x="2546350" y="3636963"/>
            <a:ext cx="0" cy="304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8" name="Line 21"/>
          <p:cNvSpPr>
            <a:spLocks noChangeShapeType="1"/>
          </p:cNvSpPr>
          <p:nvPr/>
        </p:nvSpPr>
        <p:spPr bwMode="auto">
          <a:xfrm flipH="1">
            <a:off x="2551113" y="5105400"/>
            <a:ext cx="0" cy="45402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9" name="Line 22"/>
          <p:cNvSpPr>
            <a:spLocks noChangeShapeType="1"/>
          </p:cNvSpPr>
          <p:nvPr/>
        </p:nvSpPr>
        <p:spPr bwMode="auto">
          <a:xfrm flipH="1">
            <a:off x="4595813" y="2286000"/>
            <a:ext cx="0" cy="304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0" name="Line 25"/>
          <p:cNvSpPr>
            <a:spLocks noChangeShapeType="1"/>
          </p:cNvSpPr>
          <p:nvPr/>
        </p:nvSpPr>
        <p:spPr bwMode="auto">
          <a:xfrm flipH="1">
            <a:off x="4603750" y="3689350"/>
            <a:ext cx="0" cy="304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1" name="Line 26"/>
          <p:cNvSpPr>
            <a:spLocks noChangeShapeType="1"/>
          </p:cNvSpPr>
          <p:nvPr/>
        </p:nvSpPr>
        <p:spPr bwMode="auto">
          <a:xfrm flipH="1">
            <a:off x="4608513" y="5200650"/>
            <a:ext cx="0" cy="3556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2" name="Line 27"/>
          <p:cNvSpPr>
            <a:spLocks noChangeShapeType="1"/>
          </p:cNvSpPr>
          <p:nvPr/>
        </p:nvSpPr>
        <p:spPr bwMode="auto">
          <a:xfrm flipH="1">
            <a:off x="7824788" y="3609975"/>
            <a:ext cx="0" cy="4064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3" name="Line 29"/>
          <p:cNvSpPr>
            <a:spLocks noChangeShapeType="1"/>
          </p:cNvSpPr>
          <p:nvPr/>
        </p:nvSpPr>
        <p:spPr bwMode="auto">
          <a:xfrm>
            <a:off x="5181600" y="3276600"/>
            <a:ext cx="762000" cy="685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4" name="Text Box 30"/>
          <p:cNvSpPr txBox="1">
            <a:spLocks noChangeArrowheads="1"/>
          </p:cNvSpPr>
          <p:nvPr/>
        </p:nvSpPr>
        <p:spPr bwMode="auto">
          <a:xfrm>
            <a:off x="4914709" y="1055688"/>
            <a:ext cx="97174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sz="1400" dirty="0" err="1" smtClean="0"/>
              <a:t>protostélé</a:t>
            </a:r>
            <a:endParaRPr lang="cs-CZ" sz="1400" dirty="0" smtClean="0"/>
          </a:p>
          <a:p>
            <a:pPr algn="r" eaLnBrk="1" hangingPunct="1"/>
            <a:r>
              <a:rPr lang="cs-CZ" sz="1200" dirty="0" smtClean="0"/>
              <a:t>=</a:t>
            </a:r>
            <a:r>
              <a:rPr lang="cs-CZ" sz="1200" dirty="0" err="1" smtClean="0"/>
              <a:t>haplostélé</a:t>
            </a:r>
            <a:endParaRPr lang="cs-CZ" sz="1200" dirty="0"/>
          </a:p>
        </p:txBody>
      </p:sp>
      <p:sp>
        <p:nvSpPr>
          <p:cNvPr id="20505" name="Text Box 31"/>
          <p:cNvSpPr txBox="1">
            <a:spLocks noChangeArrowheads="1"/>
          </p:cNvSpPr>
          <p:nvPr/>
        </p:nvSpPr>
        <p:spPr bwMode="auto">
          <a:xfrm>
            <a:off x="1223963" y="2397125"/>
            <a:ext cx="13033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    </a:t>
            </a:r>
            <a:r>
              <a:rPr lang="en-US" sz="1400"/>
              <a:t> </a:t>
            </a:r>
            <a:r>
              <a:rPr lang="cs-CZ" sz="1400"/>
              <a:t> stelární</a:t>
            </a:r>
            <a:br>
              <a:rPr lang="cs-CZ" sz="1400"/>
            </a:br>
            <a:r>
              <a:rPr lang="cs-CZ" sz="1400"/>
              <a:t>protostélé</a:t>
            </a:r>
          </a:p>
        </p:txBody>
      </p:sp>
      <p:sp>
        <p:nvSpPr>
          <p:cNvPr id="20506" name="Text Box 32"/>
          <p:cNvSpPr txBox="1">
            <a:spLocks noChangeArrowheads="1"/>
          </p:cNvSpPr>
          <p:nvPr/>
        </p:nvSpPr>
        <p:spPr bwMode="auto">
          <a:xfrm>
            <a:off x="2659063" y="3830638"/>
            <a:ext cx="1031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aktinostélé</a:t>
            </a:r>
          </a:p>
        </p:txBody>
      </p:sp>
      <p:sp>
        <p:nvSpPr>
          <p:cNvPr id="20507" name="Text Box 33"/>
          <p:cNvSpPr txBox="1">
            <a:spLocks noChangeArrowheads="1"/>
          </p:cNvSpPr>
          <p:nvPr/>
        </p:nvSpPr>
        <p:spPr bwMode="auto">
          <a:xfrm>
            <a:off x="2576513" y="5368925"/>
            <a:ext cx="1336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pseudoeustélé</a:t>
            </a:r>
          </a:p>
        </p:txBody>
      </p:sp>
      <p:sp>
        <p:nvSpPr>
          <p:cNvPr id="20508" name="Text Box 34"/>
          <p:cNvSpPr txBox="1">
            <a:spLocks noChangeArrowheads="1"/>
          </p:cNvSpPr>
          <p:nvPr/>
        </p:nvSpPr>
        <p:spPr bwMode="auto">
          <a:xfrm>
            <a:off x="263525" y="3740150"/>
            <a:ext cx="1031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plektostélé</a:t>
            </a:r>
          </a:p>
        </p:txBody>
      </p:sp>
      <p:sp>
        <p:nvSpPr>
          <p:cNvPr id="20509" name="Text Box 35"/>
          <p:cNvSpPr txBox="1">
            <a:spLocks noChangeArrowheads="1"/>
          </p:cNvSpPr>
          <p:nvPr/>
        </p:nvSpPr>
        <p:spPr bwMode="auto">
          <a:xfrm>
            <a:off x="4638675" y="2378075"/>
            <a:ext cx="13795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ektofloické</a:t>
            </a:r>
            <a:br>
              <a:rPr lang="cs-CZ" sz="1400"/>
            </a:br>
            <a:r>
              <a:rPr lang="cs-CZ" sz="1400"/>
              <a:t>      sifonostélé</a:t>
            </a:r>
          </a:p>
        </p:txBody>
      </p:sp>
      <p:sp>
        <p:nvSpPr>
          <p:cNvPr id="20510" name="Text Box 36"/>
          <p:cNvSpPr txBox="1">
            <a:spLocks noChangeArrowheads="1"/>
          </p:cNvSpPr>
          <p:nvPr/>
        </p:nvSpPr>
        <p:spPr bwMode="auto">
          <a:xfrm>
            <a:off x="5984875" y="3773488"/>
            <a:ext cx="10207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arthrostélé</a:t>
            </a:r>
          </a:p>
        </p:txBody>
      </p:sp>
      <p:sp>
        <p:nvSpPr>
          <p:cNvPr id="20511" name="Text Box 37"/>
          <p:cNvSpPr txBox="1">
            <a:spLocks noChangeArrowheads="1"/>
          </p:cNvSpPr>
          <p:nvPr/>
        </p:nvSpPr>
        <p:spPr bwMode="auto">
          <a:xfrm>
            <a:off x="7891463" y="3957638"/>
            <a:ext cx="1081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solenostélé</a:t>
            </a:r>
          </a:p>
        </p:txBody>
      </p:sp>
      <p:sp>
        <p:nvSpPr>
          <p:cNvPr id="20512" name="Text Box 39"/>
          <p:cNvSpPr txBox="1">
            <a:spLocks noChangeArrowheads="1"/>
          </p:cNvSpPr>
          <p:nvPr/>
        </p:nvSpPr>
        <p:spPr bwMode="auto">
          <a:xfrm>
            <a:off x="4719638" y="3865563"/>
            <a:ext cx="755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eustélé</a:t>
            </a:r>
          </a:p>
        </p:txBody>
      </p:sp>
      <p:sp>
        <p:nvSpPr>
          <p:cNvPr id="20513" name="Text Box 40"/>
          <p:cNvSpPr txBox="1">
            <a:spLocks noChangeArrowheads="1"/>
          </p:cNvSpPr>
          <p:nvPr/>
        </p:nvSpPr>
        <p:spPr bwMode="auto">
          <a:xfrm>
            <a:off x="4752975" y="5416550"/>
            <a:ext cx="1041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ataktostélé</a:t>
            </a:r>
          </a:p>
        </p:txBody>
      </p:sp>
      <p:sp>
        <p:nvSpPr>
          <p:cNvPr id="20514" name="Line 41"/>
          <p:cNvSpPr>
            <a:spLocks noChangeShapeType="1"/>
          </p:cNvSpPr>
          <p:nvPr/>
        </p:nvSpPr>
        <p:spPr bwMode="auto">
          <a:xfrm>
            <a:off x="5221288" y="3048000"/>
            <a:ext cx="19812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20515" name="Object 42"/>
          <p:cNvGraphicFramePr>
            <a:graphicFrameLocks noChangeAspect="1"/>
          </p:cNvGraphicFramePr>
          <p:nvPr/>
        </p:nvGraphicFramePr>
        <p:xfrm>
          <a:off x="7239000" y="5584825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8" name="Image" r:id="rId25" imgW="1490349" imgH="1438537" progId="Photoshop.Image.9">
                  <p:embed/>
                </p:oleObj>
              </mc:Choice>
              <mc:Fallback>
                <p:oleObj name="Image" r:id="rId25" imgW="1490349" imgH="1438537" progId="Photoshop.Image.9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5584825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6" name="Text Box 38"/>
          <p:cNvSpPr txBox="1">
            <a:spLocks noChangeArrowheads="1"/>
          </p:cNvSpPr>
          <p:nvPr/>
        </p:nvSpPr>
        <p:spPr bwMode="auto">
          <a:xfrm>
            <a:off x="7972425" y="5297488"/>
            <a:ext cx="9906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dirty="0" err="1"/>
              <a:t>polystélé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200" dirty="0"/>
              <a:t>=</a:t>
            </a:r>
            <a:r>
              <a:rPr lang="cs-CZ" sz="1200" dirty="0" err="1"/>
              <a:t>diktyostélé</a:t>
            </a:r>
            <a:endParaRPr lang="cs-CZ" sz="1200" dirty="0"/>
          </a:p>
        </p:txBody>
      </p:sp>
      <p:sp>
        <p:nvSpPr>
          <p:cNvPr id="20517" name="Text Box 43"/>
          <p:cNvSpPr txBox="1">
            <a:spLocks noChangeArrowheads="1"/>
          </p:cNvSpPr>
          <p:nvPr/>
        </p:nvSpPr>
        <p:spPr bwMode="auto">
          <a:xfrm>
            <a:off x="7653338" y="2138363"/>
            <a:ext cx="13795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amfi</a:t>
            </a:r>
            <a:r>
              <a:rPr lang="cs-CZ" sz="1400"/>
              <a:t>floické</a:t>
            </a:r>
            <a:br>
              <a:rPr lang="cs-CZ" sz="1400"/>
            </a:br>
            <a:r>
              <a:rPr lang="cs-CZ" sz="1400"/>
              <a:t>      sifonostélé</a:t>
            </a:r>
          </a:p>
        </p:txBody>
      </p:sp>
      <p:sp>
        <p:nvSpPr>
          <p:cNvPr id="20518" name="Line 44"/>
          <p:cNvSpPr>
            <a:spLocks noChangeShapeType="1"/>
          </p:cNvSpPr>
          <p:nvPr/>
        </p:nvSpPr>
        <p:spPr bwMode="auto">
          <a:xfrm flipH="1">
            <a:off x="7832725" y="5207000"/>
            <a:ext cx="0" cy="34766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3" name="Skupina 2"/>
          <p:cNvGrpSpPr/>
          <p:nvPr/>
        </p:nvGrpSpPr>
        <p:grpSpPr>
          <a:xfrm>
            <a:off x="314325" y="1076325"/>
            <a:ext cx="5619750" cy="4171950"/>
            <a:chOff x="314325" y="1076325"/>
            <a:chExt cx="5619750" cy="4171950"/>
          </a:xfrm>
        </p:grpSpPr>
        <p:sp>
          <p:nvSpPr>
            <p:cNvPr id="2" name="Volný tvar 1"/>
            <p:cNvSpPr/>
            <p:nvPr/>
          </p:nvSpPr>
          <p:spPr>
            <a:xfrm>
              <a:off x="314325" y="1076325"/>
              <a:ext cx="5619750" cy="4171950"/>
            </a:xfrm>
            <a:custGeom>
              <a:avLst/>
              <a:gdLst>
                <a:gd name="connsiteX0" fmla="*/ 5600700 w 5619750"/>
                <a:gd name="connsiteY0" fmla="*/ 0 h 4162425"/>
                <a:gd name="connsiteX1" fmla="*/ 1876425 w 5619750"/>
                <a:gd name="connsiteY1" fmla="*/ 0 h 4162425"/>
                <a:gd name="connsiteX2" fmla="*/ 0 w 5619750"/>
                <a:gd name="connsiteY2" fmla="*/ 1219200 h 4162425"/>
                <a:gd name="connsiteX3" fmla="*/ 0 w 5619750"/>
                <a:gd name="connsiteY3" fmla="*/ 4162425 h 4162425"/>
                <a:gd name="connsiteX4" fmla="*/ 3552825 w 5619750"/>
                <a:gd name="connsiteY4" fmla="*/ 4162425 h 4162425"/>
                <a:gd name="connsiteX5" fmla="*/ 3552825 w 5619750"/>
                <a:gd name="connsiteY5" fmla="*/ 1304925 h 4162425"/>
                <a:gd name="connsiteX6" fmla="*/ 5619750 w 5619750"/>
                <a:gd name="connsiteY6" fmla="*/ 1304925 h 4162425"/>
                <a:gd name="connsiteX7" fmla="*/ 5600700 w 5619750"/>
                <a:gd name="connsiteY7" fmla="*/ 0 h 4162425"/>
                <a:gd name="connsiteX0" fmla="*/ 5610225 w 5619750"/>
                <a:gd name="connsiteY0" fmla="*/ 0 h 4171950"/>
                <a:gd name="connsiteX1" fmla="*/ 1876425 w 5619750"/>
                <a:gd name="connsiteY1" fmla="*/ 9525 h 4171950"/>
                <a:gd name="connsiteX2" fmla="*/ 0 w 5619750"/>
                <a:gd name="connsiteY2" fmla="*/ 1228725 h 4171950"/>
                <a:gd name="connsiteX3" fmla="*/ 0 w 5619750"/>
                <a:gd name="connsiteY3" fmla="*/ 4171950 h 4171950"/>
                <a:gd name="connsiteX4" fmla="*/ 3552825 w 5619750"/>
                <a:gd name="connsiteY4" fmla="*/ 4171950 h 4171950"/>
                <a:gd name="connsiteX5" fmla="*/ 3552825 w 5619750"/>
                <a:gd name="connsiteY5" fmla="*/ 1314450 h 4171950"/>
                <a:gd name="connsiteX6" fmla="*/ 5619750 w 5619750"/>
                <a:gd name="connsiteY6" fmla="*/ 1314450 h 4171950"/>
                <a:gd name="connsiteX7" fmla="*/ 5610225 w 5619750"/>
                <a:gd name="connsiteY7" fmla="*/ 0 h 417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19750" h="4171950">
                  <a:moveTo>
                    <a:pt x="5610225" y="0"/>
                  </a:moveTo>
                  <a:lnTo>
                    <a:pt x="1876425" y="9525"/>
                  </a:lnTo>
                  <a:lnTo>
                    <a:pt x="0" y="1228725"/>
                  </a:lnTo>
                  <a:lnTo>
                    <a:pt x="0" y="4171950"/>
                  </a:lnTo>
                  <a:lnTo>
                    <a:pt x="3552825" y="4171950"/>
                  </a:lnTo>
                  <a:lnTo>
                    <a:pt x="3552825" y="1314450"/>
                  </a:lnTo>
                  <a:lnTo>
                    <a:pt x="5619750" y="1314450"/>
                  </a:lnTo>
                  <a:lnTo>
                    <a:pt x="5610225" y="0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0" name="Text Box 31"/>
            <p:cNvSpPr txBox="1">
              <a:spLocks noChangeArrowheads="1"/>
            </p:cNvSpPr>
            <p:nvPr/>
          </p:nvSpPr>
          <p:spPr bwMode="auto">
            <a:xfrm>
              <a:off x="1676400" y="1571625"/>
              <a:ext cx="130333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800" b="1" dirty="0" err="1" smtClean="0">
                  <a:solidFill>
                    <a:srgbClr val="008000"/>
                  </a:solidFill>
                </a:rPr>
                <a:t>protostélé</a:t>
              </a:r>
              <a:r>
                <a:rPr lang="cs-CZ" sz="1800" b="1" dirty="0">
                  <a:solidFill>
                    <a:srgbClr val="008000"/>
                  </a:solidFill>
                </a:rPr>
                <a:t/>
              </a:r>
              <a:br>
                <a:rPr lang="cs-CZ" sz="1800" b="1" dirty="0">
                  <a:solidFill>
                    <a:srgbClr val="008000"/>
                  </a:solidFill>
                </a:rPr>
              </a:br>
              <a:r>
                <a:rPr lang="cs-CZ" sz="1800" b="1" dirty="0" err="1" smtClean="0">
                  <a:solidFill>
                    <a:srgbClr val="008000"/>
                  </a:solidFill>
                </a:rPr>
                <a:t>s.l</a:t>
              </a:r>
              <a:r>
                <a:rPr lang="cs-CZ" sz="1800" b="1" dirty="0" smtClean="0">
                  <a:solidFill>
                    <a:srgbClr val="008000"/>
                  </a:solidFill>
                </a:rPr>
                <a:t>.</a:t>
              </a:r>
              <a:endParaRPr lang="cs-CZ" sz="1800" b="1" dirty="0">
                <a:solidFill>
                  <a:srgbClr val="008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Typy stélé</a:t>
            </a:r>
          </a:p>
        </p:txBody>
      </p:sp>
      <p:sp>
        <p:nvSpPr>
          <p:cNvPr id="21507" name="Text Box 39"/>
          <p:cNvSpPr txBox="1">
            <a:spLocks noChangeArrowheads="1"/>
          </p:cNvSpPr>
          <p:nvPr/>
        </p:nvSpPr>
        <p:spPr bwMode="auto">
          <a:xfrm>
            <a:off x="4805363" y="6000750"/>
            <a:ext cx="187483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http://botany.upol.cz/atlasy/anatomie/</a:t>
            </a:r>
          </a:p>
        </p:txBody>
      </p:sp>
      <p:pic>
        <p:nvPicPr>
          <p:cNvPr id="21508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" r="1294"/>
          <a:stretch>
            <a:fillRect/>
          </a:stretch>
        </p:blipFill>
        <p:spPr bwMode="auto">
          <a:xfrm>
            <a:off x="4876800" y="1981200"/>
            <a:ext cx="3251200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1" descr="PolypodiumVasc1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6"/>
          <a:stretch>
            <a:fillRect/>
          </a:stretch>
        </p:blipFill>
        <p:spPr bwMode="auto">
          <a:xfrm>
            <a:off x="685800" y="2036763"/>
            <a:ext cx="35147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42"/>
          <p:cNvSpPr txBox="1">
            <a:spLocks noChangeArrowheads="1"/>
          </p:cNvSpPr>
          <p:nvPr/>
        </p:nvSpPr>
        <p:spPr bwMode="auto">
          <a:xfrm>
            <a:off x="627063" y="5967413"/>
            <a:ext cx="3214687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http://botanika.bf.jcu.cz/materials/morfologie/anatomie_stonek1.ppt</a:t>
            </a:r>
          </a:p>
        </p:txBody>
      </p:sp>
      <p:graphicFrame>
        <p:nvGraphicFramePr>
          <p:cNvPr id="21511" name="Object 43"/>
          <p:cNvGraphicFramePr>
            <a:graphicFrameLocks noChangeAspect="1"/>
          </p:cNvGraphicFramePr>
          <p:nvPr/>
        </p:nvGraphicFramePr>
        <p:xfrm>
          <a:off x="533400" y="10668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5" name="Image" r:id="rId5" imgW="1490349" imgH="1438537" progId="Photoshop.Image.9">
                  <p:embed/>
                </p:oleObj>
              </mc:Choice>
              <mc:Fallback>
                <p:oleObj name="Image" r:id="rId5" imgW="1490349" imgH="1438537" progId="Photoshop.Image.9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0668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2" name="Text Box 44"/>
          <p:cNvSpPr txBox="1">
            <a:spLocks noChangeArrowheads="1"/>
          </p:cNvSpPr>
          <p:nvPr/>
        </p:nvSpPr>
        <p:spPr bwMode="auto">
          <a:xfrm>
            <a:off x="1660525" y="1357313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protostélé</a:t>
            </a:r>
          </a:p>
        </p:txBody>
      </p:sp>
      <p:sp>
        <p:nvSpPr>
          <p:cNvPr id="21513" name="Text Box 45"/>
          <p:cNvSpPr txBox="1">
            <a:spLocks noChangeArrowheads="1"/>
          </p:cNvSpPr>
          <p:nvPr/>
        </p:nvSpPr>
        <p:spPr bwMode="auto">
          <a:xfrm>
            <a:off x="5886450" y="1371600"/>
            <a:ext cx="1643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plektostélé</a:t>
            </a:r>
          </a:p>
        </p:txBody>
      </p:sp>
      <p:graphicFrame>
        <p:nvGraphicFramePr>
          <p:cNvPr id="21514" name="Object 46"/>
          <p:cNvGraphicFramePr>
            <a:graphicFrameLocks noChangeAspect="1"/>
          </p:cNvGraphicFramePr>
          <p:nvPr/>
        </p:nvGraphicFramePr>
        <p:xfrm>
          <a:off x="4745038" y="990600"/>
          <a:ext cx="1133475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6" name="Image" r:id="rId7" imgW="1597020" imgH="1563495" progId="Photoshop.Image.9">
                  <p:embed/>
                </p:oleObj>
              </mc:Choice>
              <mc:Fallback>
                <p:oleObj name="Image" r:id="rId7" imgW="1597020" imgH="1563495" progId="Photoshop.Image.9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5038" y="990600"/>
                        <a:ext cx="1133475" cy="110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5" name="Text Box 47"/>
          <p:cNvSpPr txBox="1">
            <a:spLocks noChangeArrowheads="1"/>
          </p:cNvSpPr>
          <p:nvPr/>
        </p:nvSpPr>
        <p:spPr bwMode="auto">
          <a:xfrm>
            <a:off x="654050" y="6240463"/>
            <a:ext cx="2865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Pteridium aquilinum</a:t>
            </a:r>
          </a:p>
        </p:txBody>
      </p:sp>
      <p:sp>
        <p:nvSpPr>
          <p:cNvPr id="21516" name="Text Box 48"/>
          <p:cNvSpPr txBox="1">
            <a:spLocks noChangeArrowheads="1"/>
          </p:cNvSpPr>
          <p:nvPr/>
        </p:nvSpPr>
        <p:spPr bwMode="auto">
          <a:xfrm>
            <a:off x="4953000" y="6248400"/>
            <a:ext cx="3135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Lycopodium clavatum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0" descr="image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2" r="19672" b="20068"/>
          <a:stretch>
            <a:fillRect/>
          </a:stretch>
        </p:blipFill>
        <p:spPr bwMode="auto">
          <a:xfrm>
            <a:off x="633413" y="2068513"/>
            <a:ext cx="36861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Typy stélé</a:t>
            </a:r>
          </a:p>
        </p:txBody>
      </p:sp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4876800" y="5583238"/>
            <a:ext cx="3557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700">
                <a:solidFill>
                  <a:schemeClr val="bg1"/>
                </a:solidFill>
              </a:rPr>
              <a:t>http://www.botany.hawaii.edu/faculty/webb/bot201/rootstemstele/EctophloicSSLab.jpg</a:t>
            </a:r>
          </a:p>
        </p:txBody>
      </p:sp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603250" y="5959475"/>
            <a:ext cx="34909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http://digicoll.library.wisc.edu/Science/data/images/GenBot/GroupDa25_28/reference/26-1.12r.jpg</a:t>
            </a:r>
          </a:p>
        </p:txBody>
      </p:sp>
      <p:sp>
        <p:nvSpPr>
          <p:cNvPr id="22534" name="Text Box 9"/>
          <p:cNvSpPr txBox="1">
            <a:spLocks noChangeArrowheads="1"/>
          </p:cNvSpPr>
          <p:nvPr/>
        </p:nvSpPr>
        <p:spPr bwMode="auto">
          <a:xfrm>
            <a:off x="5886450" y="1371600"/>
            <a:ext cx="3168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ektofloické sifonostélé</a:t>
            </a:r>
          </a:p>
        </p:txBody>
      </p:sp>
      <p:sp>
        <p:nvSpPr>
          <p:cNvPr id="22535" name="Text Box 11"/>
          <p:cNvSpPr txBox="1">
            <a:spLocks noChangeArrowheads="1"/>
          </p:cNvSpPr>
          <p:nvPr/>
        </p:nvSpPr>
        <p:spPr bwMode="auto">
          <a:xfrm>
            <a:off x="654050" y="6240463"/>
            <a:ext cx="2371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Psilotum nudum</a:t>
            </a:r>
          </a:p>
        </p:txBody>
      </p:sp>
      <p:sp>
        <p:nvSpPr>
          <p:cNvPr id="22536" name="Text Box 12"/>
          <p:cNvSpPr txBox="1">
            <a:spLocks noChangeArrowheads="1"/>
          </p:cNvSpPr>
          <p:nvPr/>
        </p:nvSpPr>
        <p:spPr bwMode="auto">
          <a:xfrm>
            <a:off x="4953000" y="6096000"/>
            <a:ext cx="2490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Osmunda regalis</a:t>
            </a:r>
          </a:p>
        </p:txBody>
      </p:sp>
      <p:graphicFrame>
        <p:nvGraphicFramePr>
          <p:cNvPr id="22537" name="Object 13"/>
          <p:cNvGraphicFramePr>
            <a:graphicFrameLocks noChangeAspect="1"/>
          </p:cNvGraphicFramePr>
          <p:nvPr/>
        </p:nvGraphicFramePr>
        <p:xfrm>
          <a:off x="533400" y="10668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9" name="Image" r:id="rId4" imgW="1490349" imgH="1438537" progId="Photoshop.Image.9">
                  <p:embed/>
                </p:oleObj>
              </mc:Choice>
              <mc:Fallback>
                <p:oleObj name="Image" r:id="rId4" imgW="1490349" imgH="1438537" progId="Photoshop.Image.9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0668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8" name="Text Box 15"/>
          <p:cNvSpPr txBox="1">
            <a:spLocks noChangeArrowheads="1"/>
          </p:cNvSpPr>
          <p:nvPr/>
        </p:nvSpPr>
        <p:spPr bwMode="auto">
          <a:xfrm>
            <a:off x="1660525" y="1357313"/>
            <a:ext cx="2608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stelární protostélé</a:t>
            </a:r>
          </a:p>
        </p:txBody>
      </p:sp>
      <p:pic>
        <p:nvPicPr>
          <p:cNvPr id="22539" name="Picture 22" descr="EctophloicSSLa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62200"/>
            <a:ext cx="4038600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540" name="Object 23"/>
          <p:cNvGraphicFramePr>
            <a:graphicFrameLocks noChangeAspect="1"/>
          </p:cNvGraphicFramePr>
          <p:nvPr/>
        </p:nvGraphicFramePr>
        <p:xfrm>
          <a:off x="4776788" y="1066800"/>
          <a:ext cx="1122362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0" name="Image" r:id="rId7" imgW="1490349" imgH="1438537" progId="Photoshop.Image.9">
                  <p:embed/>
                </p:oleObj>
              </mc:Choice>
              <mc:Fallback>
                <p:oleObj name="Image" r:id="rId7" imgW="1490349" imgH="1438537" progId="Photoshop.Image.9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6788" y="1066800"/>
                        <a:ext cx="1122362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1" descr="Stem x.s. of Psilot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9"/>
          <a:stretch>
            <a:fillRect/>
          </a:stretch>
        </p:blipFill>
        <p:spPr bwMode="auto">
          <a:xfrm>
            <a:off x="654050" y="2036763"/>
            <a:ext cx="3979863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Typy stélé</a:t>
            </a:r>
          </a:p>
        </p:txBody>
      </p:sp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838200" y="5638800"/>
            <a:ext cx="2371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Psilotum nudum</a:t>
            </a:r>
            <a:endParaRPr lang="cs-CZ" sz="2400">
              <a:solidFill>
                <a:schemeClr val="bg1"/>
              </a:solidFill>
            </a:endParaRPr>
          </a:p>
        </p:txBody>
      </p:sp>
      <p:sp>
        <p:nvSpPr>
          <p:cNvPr id="23557" name="Text Box 11"/>
          <p:cNvSpPr txBox="1">
            <a:spLocks noChangeArrowheads="1"/>
          </p:cNvSpPr>
          <p:nvPr/>
        </p:nvSpPr>
        <p:spPr bwMode="auto">
          <a:xfrm>
            <a:off x="1660525" y="1357313"/>
            <a:ext cx="1643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aktinostélé</a:t>
            </a:r>
          </a:p>
        </p:txBody>
      </p:sp>
      <p:graphicFrame>
        <p:nvGraphicFramePr>
          <p:cNvPr id="23558" name="Object 13"/>
          <p:cNvGraphicFramePr>
            <a:graphicFrameLocks noChangeAspect="1"/>
          </p:cNvGraphicFramePr>
          <p:nvPr/>
        </p:nvGraphicFramePr>
        <p:xfrm>
          <a:off x="533400" y="9906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3" name="Image" r:id="rId4" imgW="1490349" imgH="1438537" progId="Photoshop.Image.9">
                  <p:embed/>
                </p:oleObj>
              </mc:Choice>
              <mc:Fallback>
                <p:oleObj name="Image" r:id="rId4" imgW="1490349" imgH="1438537" progId="Photoshop.Image.9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9906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9" name="Text Box 14"/>
          <p:cNvSpPr txBox="1">
            <a:spLocks noChangeArrowheads="1"/>
          </p:cNvSpPr>
          <p:nvPr/>
        </p:nvSpPr>
        <p:spPr bwMode="auto">
          <a:xfrm>
            <a:off x="590550" y="5267325"/>
            <a:ext cx="271303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http://www.uri.edu/cels/bio/plant_anatomy/images/79.gif</a:t>
            </a:r>
          </a:p>
        </p:txBody>
      </p:sp>
      <p:sp>
        <p:nvSpPr>
          <p:cNvPr id="23560" name="Text Box 15"/>
          <p:cNvSpPr txBox="1">
            <a:spLocks noChangeArrowheads="1"/>
          </p:cNvSpPr>
          <p:nvPr/>
        </p:nvSpPr>
        <p:spPr bwMode="auto">
          <a:xfrm>
            <a:off x="5410200" y="5638800"/>
            <a:ext cx="2287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Ranunculus</a:t>
            </a:r>
            <a:r>
              <a:rPr lang="cs-CZ" sz="2400">
                <a:solidFill>
                  <a:schemeClr val="bg1"/>
                </a:solidFill>
              </a:rPr>
              <a:t> sp.</a:t>
            </a:r>
          </a:p>
        </p:txBody>
      </p:sp>
      <p:sp>
        <p:nvSpPr>
          <p:cNvPr id="23561" name="Text Box 16"/>
          <p:cNvSpPr txBox="1">
            <a:spLocks noChangeArrowheads="1"/>
          </p:cNvSpPr>
          <p:nvPr/>
        </p:nvSpPr>
        <p:spPr bwMode="auto">
          <a:xfrm>
            <a:off x="6232525" y="1357313"/>
            <a:ext cx="1643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aktinostélé</a:t>
            </a:r>
          </a:p>
        </p:txBody>
      </p:sp>
      <p:pic>
        <p:nvPicPr>
          <p:cNvPr id="23562" name="Picture 17" descr="ranuncrootoldclosegood"/>
          <p:cNvPicPr>
            <a:picLocks noChangeAspect="1" noChangeArrowheads="1"/>
          </p:cNvPicPr>
          <p:nvPr/>
        </p:nvPicPr>
        <p:blipFill>
          <a:blip r:embed="rId6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r="13017" b="2158"/>
          <a:stretch>
            <a:fillRect/>
          </a:stretch>
        </p:blipFill>
        <p:spPr bwMode="auto">
          <a:xfrm>
            <a:off x="5257800" y="1905000"/>
            <a:ext cx="3657600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563" name="Object 18"/>
          <p:cNvGraphicFramePr>
            <a:graphicFrameLocks noChangeAspect="1"/>
          </p:cNvGraphicFramePr>
          <p:nvPr/>
        </p:nvGraphicFramePr>
        <p:xfrm>
          <a:off x="5105400" y="9906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4" name="Image" r:id="rId7" imgW="1490349" imgH="1438537" progId="Photoshop.Image.9">
                  <p:embed/>
                </p:oleObj>
              </mc:Choice>
              <mc:Fallback>
                <p:oleObj name="Image" r:id="rId7" imgW="1490349" imgH="1438537" progId="Photoshop.Image.9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9906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4" name="Text Box 19"/>
          <p:cNvSpPr txBox="1">
            <a:spLocks noChangeArrowheads="1"/>
          </p:cNvSpPr>
          <p:nvPr/>
        </p:nvSpPr>
        <p:spPr bwMode="auto">
          <a:xfrm>
            <a:off x="5186363" y="5362575"/>
            <a:ext cx="321468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http://botanika.bf.jcu.cz/materials/morfologie/anatomie_stonek1.ppt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6" descr="sifonostélé_Adiantum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57400"/>
            <a:ext cx="29511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17" descr="sifonostélé_Marsilia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073275"/>
            <a:ext cx="2989263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Typy stélé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7620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Adianthum</a:t>
            </a:r>
            <a:r>
              <a:rPr lang="cs-CZ" sz="2400">
                <a:solidFill>
                  <a:schemeClr val="bg1"/>
                </a:solidFill>
              </a:rPr>
              <a:t> sp.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1660525" y="1219200"/>
            <a:ext cx="16430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amfifloické</a:t>
            </a:r>
            <a:br>
              <a:rPr lang="cs-CZ" sz="2400">
                <a:solidFill>
                  <a:schemeClr val="bg1"/>
                </a:solidFill>
              </a:rPr>
            </a:br>
            <a:r>
              <a:rPr lang="cs-CZ" sz="2400">
                <a:solidFill>
                  <a:schemeClr val="bg1"/>
                </a:solidFill>
              </a:rPr>
              <a:t>sifonostélé</a:t>
            </a:r>
          </a:p>
        </p:txBody>
      </p:sp>
      <p:sp>
        <p:nvSpPr>
          <p:cNvPr id="24583" name="Text Box 9"/>
          <p:cNvSpPr txBox="1">
            <a:spLocks noChangeArrowheads="1"/>
          </p:cNvSpPr>
          <p:nvPr/>
        </p:nvSpPr>
        <p:spPr bwMode="auto">
          <a:xfrm>
            <a:off x="746125" y="6015038"/>
            <a:ext cx="32146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http://botanika.bf.jcu.cz/materials/morfologie/anatomie_stonek1.ppt</a:t>
            </a:r>
          </a:p>
        </p:txBody>
      </p:sp>
      <p:sp>
        <p:nvSpPr>
          <p:cNvPr id="24584" name="Text Box 10"/>
          <p:cNvSpPr txBox="1">
            <a:spLocks noChangeArrowheads="1"/>
          </p:cNvSpPr>
          <p:nvPr/>
        </p:nvSpPr>
        <p:spPr bwMode="auto">
          <a:xfrm>
            <a:off x="4897438" y="6240463"/>
            <a:ext cx="3032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Marsilea quadrifolia</a:t>
            </a:r>
          </a:p>
        </p:txBody>
      </p:sp>
      <p:graphicFrame>
        <p:nvGraphicFramePr>
          <p:cNvPr id="24585" name="Object 13"/>
          <p:cNvGraphicFramePr>
            <a:graphicFrameLocks noChangeAspect="1"/>
          </p:cNvGraphicFramePr>
          <p:nvPr/>
        </p:nvGraphicFramePr>
        <p:xfrm>
          <a:off x="533400" y="10668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7" name="Image" r:id="rId5" imgW="1490349" imgH="1438537" progId="Photoshop.Image.9">
                  <p:embed/>
                </p:oleObj>
              </mc:Choice>
              <mc:Fallback>
                <p:oleObj name="Image" r:id="rId5" imgW="1490349" imgH="1438537" progId="Photoshop.Image.9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0668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6" name="Text Box 14"/>
          <p:cNvSpPr txBox="1">
            <a:spLocks noChangeArrowheads="1"/>
          </p:cNvSpPr>
          <p:nvPr/>
        </p:nvSpPr>
        <p:spPr bwMode="auto">
          <a:xfrm>
            <a:off x="5562600" y="1219200"/>
            <a:ext cx="16430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amfifloické</a:t>
            </a:r>
            <a:br>
              <a:rPr lang="cs-CZ" sz="2400">
                <a:solidFill>
                  <a:schemeClr val="bg1"/>
                </a:solidFill>
              </a:rPr>
            </a:br>
            <a:r>
              <a:rPr lang="cs-CZ" sz="2400">
                <a:solidFill>
                  <a:schemeClr val="bg1"/>
                </a:solidFill>
              </a:rPr>
              <a:t>sifonostélé</a:t>
            </a:r>
          </a:p>
        </p:txBody>
      </p:sp>
      <p:graphicFrame>
        <p:nvGraphicFramePr>
          <p:cNvPr id="24587" name="Object 15"/>
          <p:cNvGraphicFramePr>
            <a:graphicFrameLocks noChangeAspect="1"/>
          </p:cNvGraphicFramePr>
          <p:nvPr/>
        </p:nvGraphicFramePr>
        <p:xfrm>
          <a:off x="4435475" y="1081088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8" name="Image" r:id="rId7" imgW="1490349" imgH="1438537" progId="Photoshop.Image.9">
                  <p:embed/>
                </p:oleObj>
              </mc:Choice>
              <mc:Fallback>
                <p:oleObj name="Image" r:id="rId7" imgW="1490349" imgH="1438537" progId="Photoshop.Image.9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5475" y="1081088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8" name="Text Box 18"/>
          <p:cNvSpPr txBox="1">
            <a:spLocks noChangeArrowheads="1"/>
          </p:cNvSpPr>
          <p:nvPr/>
        </p:nvSpPr>
        <p:spPr bwMode="auto">
          <a:xfrm>
            <a:off x="4797425" y="6080125"/>
            <a:ext cx="32146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http://botanika.bf.jcu.cz/materials/morfologie/anatomie_stonek1.ppt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5" descr="Polypo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1941513"/>
            <a:ext cx="3405187" cy="41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2" descr="Adiantum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0"/>
          <a:stretch>
            <a:fillRect/>
          </a:stretch>
        </p:blipFill>
        <p:spPr bwMode="auto">
          <a:xfrm>
            <a:off x="762000" y="2025650"/>
            <a:ext cx="3406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Typy stélé</a:t>
            </a: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7620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Adianthum</a:t>
            </a:r>
            <a:r>
              <a:rPr lang="cs-CZ" sz="2400">
                <a:solidFill>
                  <a:schemeClr val="bg1"/>
                </a:solidFill>
              </a:rPr>
              <a:t> sp.</a:t>
            </a:r>
          </a:p>
        </p:txBody>
      </p:sp>
      <p:sp>
        <p:nvSpPr>
          <p:cNvPr id="25606" name="Text Box 5"/>
          <p:cNvSpPr txBox="1">
            <a:spLocks noChangeArrowheads="1"/>
          </p:cNvSpPr>
          <p:nvPr/>
        </p:nvSpPr>
        <p:spPr bwMode="auto">
          <a:xfrm>
            <a:off x="1660525" y="1357313"/>
            <a:ext cx="1728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solenostélé</a:t>
            </a:r>
          </a:p>
        </p:txBody>
      </p:sp>
      <p:sp>
        <p:nvSpPr>
          <p:cNvPr id="25607" name="Text Box 8"/>
          <p:cNvSpPr txBox="1">
            <a:spLocks noChangeArrowheads="1"/>
          </p:cNvSpPr>
          <p:nvPr/>
        </p:nvSpPr>
        <p:spPr bwMode="auto">
          <a:xfrm>
            <a:off x="5851525" y="1357313"/>
            <a:ext cx="3295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polystélé (=diktyostélé)</a:t>
            </a:r>
          </a:p>
        </p:txBody>
      </p:sp>
      <p:graphicFrame>
        <p:nvGraphicFramePr>
          <p:cNvPr id="25608" name="Object 13"/>
          <p:cNvGraphicFramePr>
            <a:graphicFrameLocks noChangeAspect="1"/>
          </p:cNvGraphicFramePr>
          <p:nvPr/>
        </p:nvGraphicFramePr>
        <p:xfrm>
          <a:off x="533400" y="1057275"/>
          <a:ext cx="1116013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1" name="Image" r:id="rId5" imgW="6209524" imgH="5993651" progId="Photoshop.Image.9">
                  <p:embed/>
                </p:oleObj>
              </mc:Choice>
              <mc:Fallback>
                <p:oleObj name="Image" r:id="rId5" imgW="6209524" imgH="5993651" progId="Photoshop.Image.9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057275"/>
                        <a:ext cx="1116013" cy="107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9" name="Text Box 14"/>
          <p:cNvSpPr txBox="1">
            <a:spLocks noChangeArrowheads="1"/>
          </p:cNvSpPr>
          <p:nvPr/>
        </p:nvSpPr>
        <p:spPr bwMode="auto">
          <a:xfrm>
            <a:off x="746125" y="5951538"/>
            <a:ext cx="32146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http://botanika.bf.jcu.cz/materials/morfologie/anatomie_stonek1.ppt</a:t>
            </a:r>
          </a:p>
        </p:txBody>
      </p:sp>
      <p:sp>
        <p:nvSpPr>
          <p:cNvPr id="25610" name="Text Box 16"/>
          <p:cNvSpPr txBox="1">
            <a:spLocks noChangeArrowheads="1"/>
          </p:cNvSpPr>
          <p:nvPr/>
        </p:nvSpPr>
        <p:spPr bwMode="auto">
          <a:xfrm>
            <a:off x="4984750" y="6240463"/>
            <a:ext cx="3032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Polypodium vulgare</a:t>
            </a:r>
          </a:p>
        </p:txBody>
      </p:sp>
      <p:sp>
        <p:nvSpPr>
          <p:cNvPr id="25611" name="Text Box 17"/>
          <p:cNvSpPr txBox="1">
            <a:spLocks noChangeArrowheads="1"/>
          </p:cNvSpPr>
          <p:nvPr/>
        </p:nvSpPr>
        <p:spPr bwMode="auto">
          <a:xfrm>
            <a:off x="4953000" y="6070600"/>
            <a:ext cx="32146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http://botanika.bf.jcu.cz/materials/morfologie/anatomie_stonek1.ppt</a:t>
            </a:r>
          </a:p>
        </p:txBody>
      </p:sp>
      <p:graphicFrame>
        <p:nvGraphicFramePr>
          <p:cNvPr id="25612" name="Object 18"/>
          <p:cNvGraphicFramePr>
            <a:graphicFrameLocks noChangeAspect="1"/>
          </p:cNvGraphicFramePr>
          <p:nvPr/>
        </p:nvGraphicFramePr>
        <p:xfrm>
          <a:off x="4724400" y="10668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2" name="Image" r:id="rId7" imgW="1490349" imgH="1438537" progId="Photoshop.Image.9">
                  <p:embed/>
                </p:oleObj>
              </mc:Choice>
              <mc:Fallback>
                <p:oleObj name="Image" r:id="rId7" imgW="1490349" imgH="1438537" progId="Photoshop.Image.9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0668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8" descr="Ana9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60575"/>
            <a:ext cx="37338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16" descr="Stem Cross Section MC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65760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Typy stélé</a:t>
            </a:r>
          </a:p>
        </p:txBody>
      </p:sp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838200" y="5638800"/>
            <a:ext cx="2116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Equisetum</a:t>
            </a:r>
            <a:r>
              <a:rPr lang="cs-CZ" sz="2400">
                <a:solidFill>
                  <a:schemeClr val="bg1"/>
                </a:solidFill>
              </a:rPr>
              <a:t> sp.</a:t>
            </a:r>
          </a:p>
        </p:txBody>
      </p:sp>
      <p:sp>
        <p:nvSpPr>
          <p:cNvPr id="26630" name="Text Box 5"/>
          <p:cNvSpPr txBox="1">
            <a:spLocks noChangeArrowheads="1"/>
          </p:cNvSpPr>
          <p:nvPr/>
        </p:nvSpPr>
        <p:spPr bwMode="auto">
          <a:xfrm>
            <a:off x="1660525" y="1357313"/>
            <a:ext cx="162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arthrostélé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519113" y="5330825"/>
            <a:ext cx="383381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http://botit.botany.wisc.edu/images/130/Fern_Allies/Sphenophyta/Equisetum/Stem_Cross_Section_MC_.jpg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5105400" y="5638800"/>
            <a:ext cx="2117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Helianthus</a:t>
            </a:r>
            <a:r>
              <a:rPr lang="cs-CZ" sz="2400">
                <a:solidFill>
                  <a:schemeClr val="bg1"/>
                </a:solidFill>
              </a:rPr>
              <a:t> sp.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5927725" y="1357313"/>
            <a:ext cx="116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eustélé</a:t>
            </a:r>
          </a:p>
        </p:txBody>
      </p:sp>
      <p:sp>
        <p:nvSpPr>
          <p:cNvPr id="26634" name="Text Box 12"/>
          <p:cNvSpPr txBox="1">
            <a:spLocks noChangeArrowheads="1"/>
          </p:cNvSpPr>
          <p:nvPr/>
        </p:nvSpPr>
        <p:spPr bwMode="auto">
          <a:xfrm>
            <a:off x="4881563" y="5164138"/>
            <a:ext cx="3074987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http://www.ucmp.berkeley.edu/IB181/VPL/Ana/AnaP/Ana9l.jpeg</a:t>
            </a:r>
          </a:p>
        </p:txBody>
      </p:sp>
      <p:graphicFrame>
        <p:nvGraphicFramePr>
          <p:cNvPr id="26635" name="Object 13"/>
          <p:cNvGraphicFramePr>
            <a:graphicFrameLocks noChangeAspect="1"/>
          </p:cNvGraphicFramePr>
          <p:nvPr/>
        </p:nvGraphicFramePr>
        <p:xfrm>
          <a:off x="457200" y="982663"/>
          <a:ext cx="1223963" cy="119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5" name="Image" r:id="rId5" imgW="1529970" imgH="1493270" progId="Photoshop.Image.9">
                  <p:embed/>
                </p:oleObj>
              </mc:Choice>
              <mc:Fallback>
                <p:oleObj name="Image" r:id="rId5" imgW="1529970" imgH="1493270" progId="Photoshop.Image.9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982663"/>
                        <a:ext cx="1223963" cy="1195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6" name="Object 14"/>
          <p:cNvGraphicFramePr>
            <a:graphicFrameLocks noChangeAspect="1"/>
          </p:cNvGraphicFramePr>
          <p:nvPr/>
        </p:nvGraphicFramePr>
        <p:xfrm>
          <a:off x="4800600" y="1042988"/>
          <a:ext cx="1146175" cy="110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6" name="Image" r:id="rId7" imgW="6209524" imgH="5993651" progId="Photoshop.Image.9">
                  <p:embed/>
                </p:oleObj>
              </mc:Choice>
              <mc:Fallback>
                <p:oleObj name="Image" r:id="rId7" imgW="6209524" imgH="5993651" progId="Photoshop.Image.9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042988"/>
                        <a:ext cx="1146175" cy="1106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4" descr="Z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1905000"/>
            <a:ext cx="4143375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Typy stélé</a:t>
            </a:r>
          </a:p>
        </p:txBody>
      </p:sp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1150938" y="6216650"/>
            <a:ext cx="1522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Zea mays</a:t>
            </a:r>
            <a:endParaRPr lang="cs-CZ" sz="2400">
              <a:solidFill>
                <a:schemeClr val="bg1"/>
              </a:solidFill>
            </a:endParaRPr>
          </a:p>
        </p:txBody>
      </p:sp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1390650" y="1357313"/>
            <a:ext cx="1658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ataktostélé</a:t>
            </a:r>
          </a:p>
        </p:txBody>
      </p:sp>
      <p:graphicFrame>
        <p:nvGraphicFramePr>
          <p:cNvPr id="27654" name="Object 13"/>
          <p:cNvGraphicFramePr>
            <a:graphicFrameLocks noChangeAspect="1"/>
          </p:cNvGraphicFramePr>
          <p:nvPr/>
        </p:nvGraphicFramePr>
        <p:xfrm>
          <a:off x="263525" y="1019175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9" name="Image" r:id="rId4" imgW="1490349" imgH="1438537" progId="Photoshop.Image.9">
                  <p:embed/>
                </p:oleObj>
              </mc:Choice>
              <mc:Fallback>
                <p:oleObj name="Image" r:id="rId4" imgW="1490349" imgH="1438537" progId="Photoshop.Image.9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" y="1019175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5" name="Text Box 15"/>
          <p:cNvSpPr txBox="1">
            <a:spLocks noChangeArrowheads="1"/>
          </p:cNvSpPr>
          <p:nvPr/>
        </p:nvSpPr>
        <p:spPr bwMode="auto">
          <a:xfrm>
            <a:off x="476250" y="5951538"/>
            <a:ext cx="32146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http://botanika.bf.jcu.cz/materials/morfologie/anatomie_stonek1.ppt</a:t>
            </a:r>
          </a:p>
        </p:txBody>
      </p:sp>
      <p:pic>
        <p:nvPicPr>
          <p:cNvPr id="27656" name="Picture 17" descr="Mirabilis_jalapa_TigeX40_IB"/>
          <p:cNvPicPr>
            <a:picLocks noChangeAspect="1" noChangeArrowheads="1"/>
          </p:cNvPicPr>
          <p:nvPr/>
        </p:nvPicPr>
        <p:blipFill>
          <a:blip r:embed="rId6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3" t="23228" r="18408" b="18408"/>
          <a:stretch>
            <a:fillRect/>
          </a:stretch>
        </p:blipFill>
        <p:spPr bwMode="auto">
          <a:xfrm>
            <a:off x="4876800" y="2020888"/>
            <a:ext cx="426720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Text Box 18"/>
          <p:cNvSpPr txBox="1">
            <a:spLocks noChangeArrowheads="1"/>
          </p:cNvSpPr>
          <p:nvPr/>
        </p:nvSpPr>
        <p:spPr bwMode="auto">
          <a:xfrm>
            <a:off x="5551488" y="6208713"/>
            <a:ext cx="2205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Mirabilis jalapa</a:t>
            </a:r>
            <a:endParaRPr lang="cs-CZ" sz="2400">
              <a:solidFill>
                <a:schemeClr val="bg1"/>
              </a:solidFill>
            </a:endParaRPr>
          </a:p>
        </p:txBody>
      </p:sp>
      <p:sp>
        <p:nvSpPr>
          <p:cNvPr id="27658" name="Text Box 19"/>
          <p:cNvSpPr txBox="1">
            <a:spLocks noChangeArrowheads="1"/>
          </p:cNvSpPr>
          <p:nvPr/>
        </p:nvSpPr>
        <p:spPr bwMode="auto">
          <a:xfrm>
            <a:off x="4876800" y="5943600"/>
            <a:ext cx="35052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http://www.tramil.net/fototeca/images/Mirabilis_jalapa_TigeX40_IB.jpg</a:t>
            </a:r>
          </a:p>
        </p:txBody>
      </p:sp>
      <p:sp>
        <p:nvSpPr>
          <p:cNvPr id="27659" name="Text Box 20"/>
          <p:cNvSpPr txBox="1">
            <a:spLocks noChangeArrowheads="1"/>
          </p:cNvSpPr>
          <p:nvPr/>
        </p:nvSpPr>
        <p:spPr bwMode="auto">
          <a:xfrm>
            <a:off x="5791200" y="1371600"/>
            <a:ext cx="1658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ataktostélé</a:t>
            </a:r>
          </a:p>
        </p:txBody>
      </p:sp>
      <p:graphicFrame>
        <p:nvGraphicFramePr>
          <p:cNvPr id="27660" name="Object 21"/>
          <p:cNvGraphicFramePr>
            <a:graphicFrameLocks noChangeAspect="1"/>
          </p:cNvGraphicFramePr>
          <p:nvPr/>
        </p:nvGraphicFramePr>
        <p:xfrm>
          <a:off x="4664075" y="1033463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0" name="Image" r:id="rId7" imgW="1490349" imgH="1438537" progId="Photoshop.Image.9">
                  <p:embed/>
                </p:oleObj>
              </mc:Choice>
              <mc:Fallback>
                <p:oleObj name="Image" r:id="rId7" imgW="1490349" imgH="1438537" progId="Photoshop.Image.9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4075" y="1033463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Evoluční shrnutí</a:t>
            </a:r>
          </a:p>
        </p:txBody>
      </p:sp>
      <p:graphicFrame>
        <p:nvGraphicFramePr>
          <p:cNvPr id="28675" name="Object 12"/>
          <p:cNvGraphicFramePr>
            <a:graphicFrameLocks noChangeAspect="1"/>
          </p:cNvGraphicFramePr>
          <p:nvPr/>
        </p:nvGraphicFramePr>
        <p:xfrm>
          <a:off x="1022350" y="5187950"/>
          <a:ext cx="833438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8" name="Image" r:id="rId3" imgW="3022222" imgH="4977778" progId="Photoshop.Image.9">
                  <p:embed/>
                </p:oleObj>
              </mc:Choice>
              <mc:Fallback>
                <p:oleObj name="Image" r:id="rId3" imgW="3022222" imgH="4977778" progId="Photoshop.Image.9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2350" y="5187950"/>
                        <a:ext cx="833438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6" name="Picture 14" descr="drepa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3163888"/>
            <a:ext cx="10969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6" descr="DSC067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t="6107" r="18010" b="13086"/>
          <a:stretch>
            <a:fillRect/>
          </a:stretch>
        </p:blipFill>
        <p:spPr bwMode="auto">
          <a:xfrm>
            <a:off x="657225" y="1219200"/>
            <a:ext cx="152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678" name="Object 19"/>
          <p:cNvGraphicFramePr>
            <a:graphicFrameLocks noChangeAspect="1"/>
          </p:cNvGraphicFramePr>
          <p:nvPr/>
        </p:nvGraphicFramePr>
        <p:xfrm>
          <a:off x="3044825" y="5181600"/>
          <a:ext cx="1219200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9" name="Image" r:id="rId7" imgW="5041270" imgH="4711111" progId="Photoshop.Image.9">
                  <p:embed/>
                </p:oleObj>
              </mc:Choice>
              <mc:Fallback>
                <p:oleObj name="Image" r:id="rId7" imgW="5041270" imgH="4711111" progId="Photoshop.Image.9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4825" y="5181600"/>
                        <a:ext cx="1219200" cy="113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9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1752600"/>
            <a:ext cx="8001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3200400"/>
            <a:ext cx="10318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22" descr="Polypodium vulgar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2209800"/>
            <a:ext cx="1600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Line 23"/>
          <p:cNvSpPr>
            <a:spLocks noChangeShapeType="1"/>
          </p:cNvSpPr>
          <p:nvPr/>
        </p:nvSpPr>
        <p:spPr bwMode="auto">
          <a:xfrm flipH="1" flipV="1">
            <a:off x="1317625" y="4648200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3" name="Line 24"/>
          <p:cNvSpPr>
            <a:spLocks noChangeShapeType="1"/>
          </p:cNvSpPr>
          <p:nvPr/>
        </p:nvSpPr>
        <p:spPr bwMode="auto">
          <a:xfrm flipH="1" flipV="1">
            <a:off x="1322388" y="2667000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4" name="Line 25"/>
          <p:cNvSpPr>
            <a:spLocks noChangeShapeType="1"/>
          </p:cNvSpPr>
          <p:nvPr/>
        </p:nvSpPr>
        <p:spPr bwMode="auto">
          <a:xfrm flipV="1">
            <a:off x="1876425" y="5715000"/>
            <a:ext cx="106680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5" name="Line 26"/>
          <p:cNvSpPr>
            <a:spLocks noChangeShapeType="1"/>
          </p:cNvSpPr>
          <p:nvPr/>
        </p:nvSpPr>
        <p:spPr bwMode="auto">
          <a:xfrm flipV="1">
            <a:off x="4010025" y="3581400"/>
            <a:ext cx="3962400" cy="15240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6" name="Line 27"/>
          <p:cNvSpPr>
            <a:spLocks noChangeShapeType="1"/>
          </p:cNvSpPr>
          <p:nvPr/>
        </p:nvSpPr>
        <p:spPr bwMode="auto">
          <a:xfrm flipH="1" flipV="1">
            <a:off x="3536950" y="4343400"/>
            <a:ext cx="685800" cy="685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7" name="Line 28"/>
          <p:cNvSpPr>
            <a:spLocks noChangeShapeType="1"/>
          </p:cNvSpPr>
          <p:nvPr/>
        </p:nvSpPr>
        <p:spPr bwMode="auto">
          <a:xfrm flipH="1" flipV="1">
            <a:off x="4543425" y="3986213"/>
            <a:ext cx="658813" cy="658812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8" name="Line 29"/>
          <p:cNvSpPr>
            <a:spLocks noChangeShapeType="1"/>
          </p:cNvSpPr>
          <p:nvPr/>
        </p:nvSpPr>
        <p:spPr bwMode="auto">
          <a:xfrm flipH="1" flipV="1">
            <a:off x="5649913" y="3838575"/>
            <a:ext cx="45720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9" name="Text Box 30"/>
          <p:cNvSpPr txBox="1">
            <a:spLocks noChangeArrowheads="1"/>
          </p:cNvSpPr>
          <p:nvPr/>
        </p:nvSpPr>
        <p:spPr bwMode="auto">
          <a:xfrm>
            <a:off x="901700" y="6559550"/>
            <a:ext cx="11541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Rhyniophyta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cs-CZ" sz="1200">
                <a:solidFill>
                  <a:schemeClr val="bg1"/>
                </a:solidFill>
              </a:rPr>
              <a:t>†</a:t>
            </a:r>
          </a:p>
        </p:txBody>
      </p:sp>
      <p:sp>
        <p:nvSpPr>
          <p:cNvPr id="28690" name="Text Box 31"/>
          <p:cNvSpPr txBox="1">
            <a:spLocks noChangeArrowheads="1"/>
          </p:cNvSpPr>
          <p:nvPr/>
        </p:nvSpPr>
        <p:spPr bwMode="auto">
          <a:xfrm>
            <a:off x="606425" y="4360863"/>
            <a:ext cx="16795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Zosterophyllophyta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cs-CZ" sz="1200">
                <a:solidFill>
                  <a:schemeClr val="bg1"/>
                </a:solidFill>
              </a:rPr>
              <a:t>†</a:t>
            </a:r>
          </a:p>
        </p:txBody>
      </p:sp>
      <p:sp>
        <p:nvSpPr>
          <p:cNvPr id="28691" name="Text Box 32"/>
          <p:cNvSpPr txBox="1">
            <a:spLocks noChangeArrowheads="1"/>
          </p:cNvSpPr>
          <p:nvPr/>
        </p:nvSpPr>
        <p:spPr bwMode="auto">
          <a:xfrm>
            <a:off x="776288" y="2398713"/>
            <a:ext cx="12461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Lycopodiophyta</a:t>
            </a:r>
          </a:p>
        </p:txBody>
      </p:sp>
      <p:sp>
        <p:nvSpPr>
          <p:cNvPr id="28692" name="Text Box 33"/>
          <p:cNvSpPr txBox="1">
            <a:spLocks noChangeArrowheads="1"/>
          </p:cNvSpPr>
          <p:nvPr/>
        </p:nvSpPr>
        <p:spPr bwMode="auto">
          <a:xfrm>
            <a:off x="3067050" y="6316663"/>
            <a:ext cx="13128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Trimerophyta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cs-CZ" sz="1200">
                <a:solidFill>
                  <a:schemeClr val="bg1"/>
                </a:solidFill>
              </a:rPr>
              <a:t>†</a:t>
            </a:r>
          </a:p>
        </p:txBody>
      </p:sp>
      <p:sp>
        <p:nvSpPr>
          <p:cNvPr id="28693" name="Text Box 34"/>
          <p:cNvSpPr txBox="1">
            <a:spLocks noChangeArrowheads="1"/>
          </p:cNvSpPr>
          <p:nvPr/>
        </p:nvSpPr>
        <p:spPr bwMode="auto">
          <a:xfrm>
            <a:off x="2541588" y="4243388"/>
            <a:ext cx="8842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Psilophyta</a:t>
            </a:r>
          </a:p>
        </p:txBody>
      </p:sp>
      <p:sp>
        <p:nvSpPr>
          <p:cNvPr id="28694" name="Text Box 37"/>
          <p:cNvSpPr txBox="1">
            <a:spLocks noChangeArrowheads="1"/>
          </p:cNvSpPr>
          <p:nvPr/>
        </p:nvSpPr>
        <p:spPr bwMode="auto">
          <a:xfrm>
            <a:off x="3546475" y="3702050"/>
            <a:ext cx="11461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Equisetophyta</a:t>
            </a:r>
          </a:p>
        </p:txBody>
      </p:sp>
      <p:sp>
        <p:nvSpPr>
          <p:cNvPr id="28695" name="Text Box 38"/>
          <p:cNvSpPr txBox="1">
            <a:spLocks noChangeArrowheads="1"/>
          </p:cNvSpPr>
          <p:nvPr/>
        </p:nvSpPr>
        <p:spPr bwMode="auto">
          <a:xfrm>
            <a:off x="4848225" y="3505200"/>
            <a:ext cx="12207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Polypodiophyta</a:t>
            </a:r>
          </a:p>
        </p:txBody>
      </p:sp>
      <p:graphicFrame>
        <p:nvGraphicFramePr>
          <p:cNvPr id="28696" name="Object 39"/>
          <p:cNvGraphicFramePr>
            <a:graphicFrameLocks noChangeAspect="1"/>
          </p:cNvGraphicFramePr>
          <p:nvPr/>
        </p:nvGraphicFramePr>
        <p:xfrm>
          <a:off x="517525" y="5675313"/>
          <a:ext cx="49688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0" name="Image" r:id="rId12" imgW="1490349" imgH="1438537" progId="Photoshop.Image.9">
                  <p:embed/>
                </p:oleObj>
              </mc:Choice>
              <mc:Fallback>
                <p:oleObj name="Image" r:id="rId12" imgW="1490349" imgH="1438537" progId="Photoshop.Image.9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25" y="5675313"/>
                        <a:ext cx="496888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97" name="Object 40"/>
          <p:cNvGraphicFramePr>
            <a:graphicFrameLocks noChangeAspect="1"/>
          </p:cNvGraphicFramePr>
          <p:nvPr/>
        </p:nvGraphicFramePr>
        <p:xfrm>
          <a:off x="1495425" y="3694113"/>
          <a:ext cx="49688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1" name="Image" r:id="rId14" imgW="1490349" imgH="1438537" progId="Photoshop.Image.9">
                  <p:embed/>
                </p:oleObj>
              </mc:Choice>
              <mc:Fallback>
                <p:oleObj name="Image" r:id="rId14" imgW="1490349" imgH="1438537" progId="Photoshop.Image.9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5425" y="3694113"/>
                        <a:ext cx="496888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98" name="Object 41"/>
          <p:cNvGraphicFramePr>
            <a:graphicFrameLocks noChangeAspect="1"/>
          </p:cNvGraphicFramePr>
          <p:nvPr/>
        </p:nvGraphicFramePr>
        <p:xfrm>
          <a:off x="517525" y="5189538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2" name="Image" r:id="rId16" imgW="1490349" imgH="1438537" progId="Photoshop.Image.9">
                  <p:embed/>
                </p:oleObj>
              </mc:Choice>
              <mc:Fallback>
                <p:oleObj name="Image" r:id="rId16" imgW="1490349" imgH="1438537" progId="Photoshop.Image.9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25" y="5189538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99" name="Object 42"/>
          <p:cNvGraphicFramePr>
            <a:graphicFrameLocks noChangeAspect="1"/>
          </p:cNvGraphicFramePr>
          <p:nvPr/>
        </p:nvGraphicFramePr>
        <p:xfrm>
          <a:off x="733425" y="762000"/>
          <a:ext cx="4937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3" name="Image" r:id="rId18" imgW="1597020" imgH="1563495" progId="Photoshop.Image.9">
                  <p:embed/>
                </p:oleObj>
              </mc:Choice>
              <mc:Fallback>
                <p:oleObj name="Image" r:id="rId18" imgW="1597020" imgH="1563495" progId="Photoshop.Image.9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425" y="762000"/>
                        <a:ext cx="493713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0" name="Object 43"/>
          <p:cNvGraphicFramePr>
            <a:graphicFrameLocks noChangeAspect="1"/>
          </p:cNvGraphicFramePr>
          <p:nvPr/>
        </p:nvGraphicFramePr>
        <p:xfrm>
          <a:off x="2489200" y="2819400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4" name="Image" r:id="rId20" imgW="1490349" imgH="1438537" progId="Photoshop.Image.9">
                  <p:embed/>
                </p:oleObj>
              </mc:Choice>
              <mc:Fallback>
                <p:oleObj name="Image" r:id="rId20" imgW="1490349" imgH="1438537" progId="Photoshop.Image.9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9200" y="2819400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1" name="Object 44"/>
          <p:cNvGraphicFramePr>
            <a:graphicFrameLocks noChangeAspect="1"/>
          </p:cNvGraphicFramePr>
          <p:nvPr/>
        </p:nvGraphicFramePr>
        <p:xfrm>
          <a:off x="3006725" y="2819400"/>
          <a:ext cx="49688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5" name="Image" r:id="rId21" imgW="1490349" imgH="1438537" progId="Photoshop.Image.9">
                  <p:embed/>
                </p:oleObj>
              </mc:Choice>
              <mc:Fallback>
                <p:oleObj name="Image" r:id="rId21" imgW="1490349" imgH="1438537" progId="Photoshop.Image.9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725" y="2819400"/>
                        <a:ext cx="496888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2" name="Object 45"/>
          <p:cNvGraphicFramePr>
            <a:graphicFrameLocks noChangeAspect="1"/>
          </p:cNvGraphicFramePr>
          <p:nvPr/>
        </p:nvGraphicFramePr>
        <p:xfrm>
          <a:off x="5094288" y="1752600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6" name="Image" r:id="rId22" imgW="1490349" imgH="1438537" progId="Photoshop.Image.9">
                  <p:embed/>
                </p:oleObj>
              </mc:Choice>
              <mc:Fallback>
                <p:oleObj name="Image" r:id="rId22" imgW="1490349" imgH="1438537" progId="Photoshop.Image.9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4288" y="1752600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3" name="Object 46"/>
          <p:cNvGraphicFramePr>
            <a:graphicFrameLocks noChangeAspect="1"/>
          </p:cNvGraphicFramePr>
          <p:nvPr/>
        </p:nvGraphicFramePr>
        <p:xfrm>
          <a:off x="4584700" y="1752600"/>
          <a:ext cx="49688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7" name="Image" r:id="rId24" imgW="1490349" imgH="1438537" progId="Photoshop.Image.9">
                  <p:embed/>
                </p:oleObj>
              </mc:Choice>
              <mc:Fallback>
                <p:oleObj name="Image" r:id="rId24" imgW="1490349" imgH="1438537" progId="Photoshop.Image.9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4700" y="1752600"/>
                        <a:ext cx="496888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4" name="Object 47"/>
          <p:cNvGraphicFramePr>
            <a:graphicFrameLocks noChangeAspect="1"/>
          </p:cNvGraphicFramePr>
          <p:nvPr/>
        </p:nvGraphicFramePr>
        <p:xfrm>
          <a:off x="3476625" y="1524000"/>
          <a:ext cx="53657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8" name="Image" r:id="rId25" imgW="1529970" imgH="1493270" progId="Photoshop.Image.9">
                  <p:embed/>
                </p:oleObj>
              </mc:Choice>
              <mc:Fallback>
                <p:oleObj name="Image" r:id="rId25" imgW="1529970" imgH="1493270" progId="Photoshop.Image.9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625" y="1524000"/>
                        <a:ext cx="536575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5" name="Object 48"/>
          <p:cNvGraphicFramePr>
            <a:graphicFrameLocks noChangeAspect="1"/>
          </p:cNvGraphicFramePr>
          <p:nvPr/>
        </p:nvGraphicFramePr>
        <p:xfrm>
          <a:off x="6111875" y="1752600"/>
          <a:ext cx="49688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9" name="Image" r:id="rId27" imgW="6209524" imgH="5993651" progId="Photoshop.Image.9">
                  <p:embed/>
                </p:oleObj>
              </mc:Choice>
              <mc:Fallback>
                <p:oleObj name="Image" r:id="rId27" imgW="6209524" imgH="5993651" progId="Photoshop.Image.9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75" y="1752600"/>
                        <a:ext cx="496888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6" name="Object 49"/>
          <p:cNvGraphicFramePr>
            <a:graphicFrameLocks noChangeAspect="1"/>
          </p:cNvGraphicFramePr>
          <p:nvPr/>
        </p:nvGraphicFramePr>
        <p:xfrm>
          <a:off x="6629400" y="1752600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10" name="Image" r:id="rId29" imgW="1490349" imgH="1438537" progId="Photoshop.Image.9">
                  <p:embed/>
                </p:oleObj>
              </mc:Choice>
              <mc:Fallback>
                <p:oleObj name="Image" r:id="rId29" imgW="1490349" imgH="1438537" progId="Photoshop.Image.9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1752600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707" name="Text Box 50"/>
          <p:cNvSpPr txBox="1">
            <a:spLocks noChangeArrowheads="1"/>
          </p:cNvSpPr>
          <p:nvPr/>
        </p:nvSpPr>
        <p:spPr bwMode="auto">
          <a:xfrm>
            <a:off x="7388225" y="3284538"/>
            <a:ext cx="12144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</a:rPr>
              <a:t>Spermat</a:t>
            </a:r>
            <a:r>
              <a:rPr lang="cs-CZ" sz="1200" i="1">
                <a:solidFill>
                  <a:schemeClr val="bg1"/>
                </a:solidFill>
              </a:rPr>
              <a:t>ophyta</a:t>
            </a:r>
          </a:p>
        </p:txBody>
      </p:sp>
      <p:graphicFrame>
        <p:nvGraphicFramePr>
          <p:cNvPr id="28708" name="Object 51"/>
          <p:cNvGraphicFramePr>
            <a:graphicFrameLocks noChangeAspect="1"/>
          </p:cNvGraphicFramePr>
          <p:nvPr/>
        </p:nvGraphicFramePr>
        <p:xfrm>
          <a:off x="5607050" y="1751013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11" name="Image" r:id="rId31" imgW="1490349" imgH="1438537" progId="Photoshop.Image.9">
                  <p:embed/>
                </p:oleObj>
              </mc:Choice>
              <mc:Fallback>
                <p:oleObj name="Image" r:id="rId31" imgW="1490349" imgH="1438537" progId="Photoshop.Image.9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7050" y="1751013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709" name="Picture 52" descr="Atropa bella-donna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0"/>
            <a:ext cx="1514475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710" name="Object 53"/>
          <p:cNvGraphicFramePr>
            <a:graphicFrameLocks noChangeAspect="1"/>
          </p:cNvGraphicFramePr>
          <p:nvPr/>
        </p:nvGraphicFramePr>
        <p:xfrm>
          <a:off x="7627938" y="1066800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12" name="Image" r:id="rId34" imgW="1490349" imgH="1438537" progId="Photoshop.Image.9">
                  <p:embed/>
                </p:oleObj>
              </mc:Choice>
              <mc:Fallback>
                <p:oleObj name="Image" r:id="rId34" imgW="1490349" imgH="1438537" progId="Photoshop.Image.9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7938" y="1066800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11" name="Object 54"/>
          <p:cNvGraphicFramePr>
            <a:graphicFrameLocks noChangeAspect="1"/>
          </p:cNvGraphicFramePr>
          <p:nvPr/>
        </p:nvGraphicFramePr>
        <p:xfrm>
          <a:off x="8153400" y="1066800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13" name="Image" r:id="rId35" imgW="1490349" imgH="1438537" progId="Photoshop.Image.9">
                  <p:embed/>
                </p:oleObj>
              </mc:Choice>
              <mc:Fallback>
                <p:oleObj name="Image" r:id="rId35" imgW="1490349" imgH="1438537" progId="Photoshop.Image.9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1066800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12" name="Object 55"/>
          <p:cNvGraphicFramePr>
            <a:graphicFrameLocks noChangeAspect="1"/>
          </p:cNvGraphicFramePr>
          <p:nvPr/>
        </p:nvGraphicFramePr>
        <p:xfrm>
          <a:off x="7086600" y="1066800"/>
          <a:ext cx="5111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14" name="Image" r:id="rId37" imgW="6209524" imgH="5993651" progId="Photoshop.Image.9">
                  <p:embed/>
                </p:oleObj>
              </mc:Choice>
              <mc:Fallback>
                <p:oleObj name="Image" r:id="rId37" imgW="6209524" imgH="5993651" progId="Photoshop.Image.9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1066800"/>
                        <a:ext cx="5111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13" name="Object 56"/>
          <p:cNvGraphicFramePr>
            <a:graphicFrameLocks noChangeAspect="1"/>
          </p:cNvGraphicFramePr>
          <p:nvPr/>
        </p:nvGraphicFramePr>
        <p:xfrm>
          <a:off x="8666163" y="1066800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15" name="Image" r:id="rId39" imgW="1490349" imgH="1438537" progId="Photoshop.Image.9">
                  <p:embed/>
                </p:oleObj>
              </mc:Choice>
              <mc:Fallback>
                <p:oleObj name="Image" r:id="rId39" imgW="1490349" imgH="1438537" progId="Photoshop.Image.9">
                  <p:embed/>
                  <p:pic>
                    <p:nvPicPr>
                      <p:cNvPr id="0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6163" y="1066800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14" name="Object 57"/>
          <p:cNvGraphicFramePr>
            <a:graphicFrameLocks noChangeAspect="1"/>
          </p:cNvGraphicFramePr>
          <p:nvPr/>
        </p:nvGraphicFramePr>
        <p:xfrm>
          <a:off x="1263650" y="762000"/>
          <a:ext cx="5111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16" name="Image" r:id="rId41" imgW="6209524" imgH="5993651" progId="Photoshop.Image.9">
                  <p:embed/>
                </p:oleObj>
              </mc:Choice>
              <mc:Fallback>
                <p:oleObj name="Image" r:id="rId41" imgW="6209524" imgH="5993651" progId="Photoshop.Image.9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3650" y="762000"/>
                        <a:ext cx="5111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15" name="Object 58"/>
          <p:cNvGraphicFramePr>
            <a:graphicFrameLocks noChangeAspect="1"/>
          </p:cNvGraphicFramePr>
          <p:nvPr/>
        </p:nvGraphicFramePr>
        <p:xfrm>
          <a:off x="2971800" y="1524000"/>
          <a:ext cx="4937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17" name="Image" r:id="rId42" imgW="1597020" imgH="1563495" progId="Photoshop.Image.9">
                  <p:embed/>
                </p:oleObj>
              </mc:Choice>
              <mc:Fallback>
                <p:oleObj name="Image" r:id="rId42" imgW="1597020" imgH="1563495" progId="Photoshop.Image.9">
                  <p:embed/>
                  <p:pic>
                    <p:nvPicPr>
                      <p:cNvPr id="0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524000"/>
                        <a:ext cx="493713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716" name="Text Box 59"/>
          <p:cNvSpPr txBox="1">
            <a:spLocks noChangeArrowheads="1"/>
          </p:cNvSpPr>
          <p:nvPr/>
        </p:nvSpPr>
        <p:spPr bwMode="auto">
          <a:xfrm>
            <a:off x="1384300" y="488950"/>
            <a:ext cx="268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chemeClr val="bg1"/>
                </a:solidFill>
              </a:rPr>
              <a:t>†</a:t>
            </a:r>
          </a:p>
        </p:txBody>
      </p:sp>
      <p:sp>
        <p:nvSpPr>
          <p:cNvPr id="28717" name="Text Box 60"/>
          <p:cNvSpPr txBox="1">
            <a:spLocks noChangeArrowheads="1"/>
          </p:cNvSpPr>
          <p:nvPr/>
        </p:nvSpPr>
        <p:spPr bwMode="auto">
          <a:xfrm>
            <a:off x="3086100" y="1263650"/>
            <a:ext cx="268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chemeClr val="bg1"/>
                </a:solidFill>
              </a:rPr>
              <a:t>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Evoluční shrnutí</a:t>
            </a:r>
          </a:p>
        </p:txBody>
      </p:sp>
      <p:sp>
        <p:nvSpPr>
          <p:cNvPr id="29699" name="Text Box 36"/>
          <p:cNvSpPr txBox="1">
            <a:spLocks noChangeArrowheads="1"/>
          </p:cNvSpPr>
          <p:nvPr/>
        </p:nvSpPr>
        <p:spPr bwMode="auto">
          <a:xfrm>
            <a:off x="447675" y="6013450"/>
            <a:ext cx="2271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Polypodiophyta</a:t>
            </a:r>
          </a:p>
        </p:txBody>
      </p:sp>
      <p:graphicFrame>
        <p:nvGraphicFramePr>
          <p:cNvPr id="29700" name="Object 37"/>
          <p:cNvGraphicFramePr>
            <a:graphicFrameLocks noChangeAspect="1"/>
          </p:cNvGraphicFramePr>
          <p:nvPr/>
        </p:nvGraphicFramePr>
        <p:xfrm>
          <a:off x="1600200" y="394652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5" name="Image" r:id="rId3" imgW="1490349" imgH="1438537" progId="Photoshop.Image.9">
                  <p:embed/>
                </p:oleObj>
              </mc:Choice>
              <mc:Fallback>
                <p:oleObj name="Image" r:id="rId3" imgW="1490349" imgH="1438537" progId="Photoshop.Image.9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94652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1" name="Object 38"/>
          <p:cNvGraphicFramePr>
            <a:graphicFrameLocks noChangeAspect="1"/>
          </p:cNvGraphicFramePr>
          <p:nvPr/>
        </p:nvGraphicFramePr>
        <p:xfrm>
          <a:off x="4090988" y="3451225"/>
          <a:ext cx="496887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6" name="Image" r:id="rId5" imgW="1490349" imgH="1438537" progId="Photoshop.Image.9">
                  <p:embed/>
                </p:oleObj>
              </mc:Choice>
              <mc:Fallback>
                <p:oleObj name="Image" r:id="rId5" imgW="1490349" imgH="1438537" progId="Photoshop.Image.9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0988" y="3451225"/>
                        <a:ext cx="496887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2" name="Object 40"/>
          <p:cNvGraphicFramePr>
            <a:graphicFrameLocks noChangeAspect="1"/>
          </p:cNvGraphicFramePr>
          <p:nvPr/>
        </p:nvGraphicFramePr>
        <p:xfrm>
          <a:off x="6705600" y="3148013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7" name="Image" r:id="rId7" imgW="1490349" imgH="1438537" progId="Photoshop.Image.9">
                  <p:embed/>
                </p:oleObj>
              </mc:Choice>
              <mc:Fallback>
                <p:oleObj name="Image" r:id="rId7" imgW="1490349" imgH="1438537" progId="Photoshop.Image.9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3148013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3" name="Object 41"/>
          <p:cNvGraphicFramePr>
            <a:graphicFrameLocks noChangeAspect="1"/>
          </p:cNvGraphicFramePr>
          <p:nvPr/>
        </p:nvGraphicFramePr>
        <p:xfrm>
          <a:off x="5449888" y="3163888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8" name="Image" r:id="rId9" imgW="1490349" imgH="1438537" progId="Photoshop.Image.9">
                  <p:embed/>
                </p:oleObj>
              </mc:Choice>
              <mc:Fallback>
                <p:oleObj name="Image" r:id="rId9" imgW="1490349" imgH="1438537" progId="Photoshop.Image.9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9888" y="3163888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4" name="Line 42"/>
          <p:cNvSpPr>
            <a:spLocks noChangeShapeType="1"/>
          </p:cNvSpPr>
          <p:nvPr/>
        </p:nvSpPr>
        <p:spPr bwMode="auto">
          <a:xfrm flipV="1">
            <a:off x="1447800" y="4062413"/>
            <a:ext cx="5334000" cy="196532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5" name="Line 43"/>
          <p:cNvSpPr>
            <a:spLocks noChangeShapeType="1"/>
          </p:cNvSpPr>
          <p:nvPr/>
        </p:nvSpPr>
        <p:spPr bwMode="auto">
          <a:xfrm flipH="1" flipV="1">
            <a:off x="5715000" y="3986213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6" name="Text Box 44"/>
          <p:cNvSpPr txBox="1">
            <a:spLocks noChangeArrowheads="1"/>
          </p:cNvSpPr>
          <p:nvPr/>
        </p:nvSpPr>
        <p:spPr bwMode="auto">
          <a:xfrm>
            <a:off x="3938588" y="3984625"/>
            <a:ext cx="825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Pteridium</a:t>
            </a:r>
          </a:p>
        </p:txBody>
      </p:sp>
      <p:sp>
        <p:nvSpPr>
          <p:cNvPr id="29707" name="Text Box 45"/>
          <p:cNvSpPr txBox="1">
            <a:spLocks noChangeArrowheads="1"/>
          </p:cNvSpPr>
          <p:nvPr/>
        </p:nvSpPr>
        <p:spPr bwMode="auto">
          <a:xfrm>
            <a:off x="1447800" y="4403725"/>
            <a:ext cx="8429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</a:rPr>
              <a:t>Osmunda</a:t>
            </a:r>
            <a:endParaRPr lang="cs-CZ" sz="1200" i="1">
              <a:solidFill>
                <a:schemeClr val="bg1"/>
              </a:solidFill>
            </a:endParaRPr>
          </a:p>
        </p:txBody>
      </p:sp>
      <p:sp>
        <p:nvSpPr>
          <p:cNvPr id="29708" name="Text Box 46"/>
          <p:cNvSpPr txBox="1">
            <a:spLocks noChangeArrowheads="1"/>
          </p:cNvSpPr>
          <p:nvPr/>
        </p:nvSpPr>
        <p:spPr bwMode="auto">
          <a:xfrm>
            <a:off x="5257800" y="3673475"/>
            <a:ext cx="9096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</a:rPr>
              <a:t>Adianthum</a:t>
            </a:r>
            <a:endParaRPr lang="cs-CZ" sz="1200" i="1">
              <a:solidFill>
                <a:schemeClr val="bg1"/>
              </a:solidFill>
            </a:endParaRPr>
          </a:p>
        </p:txBody>
      </p:sp>
      <p:graphicFrame>
        <p:nvGraphicFramePr>
          <p:cNvPr id="29709" name="Object 47"/>
          <p:cNvGraphicFramePr>
            <a:graphicFrameLocks noChangeAspect="1"/>
          </p:cNvGraphicFramePr>
          <p:nvPr/>
        </p:nvGraphicFramePr>
        <p:xfrm>
          <a:off x="5449888" y="2630488"/>
          <a:ext cx="496887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9" name="Image" r:id="rId11" imgW="6209524" imgH="5993651" progId="Photoshop.Image.9">
                  <p:embed/>
                </p:oleObj>
              </mc:Choice>
              <mc:Fallback>
                <p:oleObj name="Image" r:id="rId11" imgW="6209524" imgH="5993651" progId="Photoshop.Image.9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9888" y="2630488"/>
                        <a:ext cx="496887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0" name="Line 48"/>
          <p:cNvSpPr>
            <a:spLocks noChangeShapeType="1"/>
          </p:cNvSpPr>
          <p:nvPr/>
        </p:nvSpPr>
        <p:spPr bwMode="auto">
          <a:xfrm flipH="1" flipV="1">
            <a:off x="4395788" y="4297363"/>
            <a:ext cx="0" cy="63817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11" name="Line 49"/>
          <p:cNvSpPr>
            <a:spLocks noChangeShapeType="1"/>
          </p:cNvSpPr>
          <p:nvPr/>
        </p:nvSpPr>
        <p:spPr bwMode="auto">
          <a:xfrm flipH="1" flipV="1">
            <a:off x="1876425" y="4672013"/>
            <a:ext cx="0" cy="1182687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29712" name="Object 50"/>
          <p:cNvGraphicFramePr>
            <a:graphicFrameLocks noChangeAspect="1"/>
          </p:cNvGraphicFramePr>
          <p:nvPr/>
        </p:nvGraphicFramePr>
        <p:xfrm>
          <a:off x="2843213" y="3894138"/>
          <a:ext cx="496887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0" name="Image" r:id="rId13" imgW="6209524" imgH="5993651" progId="Photoshop.Image.9">
                  <p:embed/>
                </p:oleObj>
              </mc:Choice>
              <mc:Fallback>
                <p:oleObj name="Image" r:id="rId13" imgW="6209524" imgH="5993651" progId="Photoshop.Image.9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3894138"/>
                        <a:ext cx="496887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3" name="Text Box 51"/>
          <p:cNvSpPr txBox="1">
            <a:spLocks noChangeArrowheads="1"/>
          </p:cNvSpPr>
          <p:nvPr/>
        </p:nvSpPr>
        <p:spPr bwMode="auto">
          <a:xfrm>
            <a:off x="2722563" y="4427538"/>
            <a:ext cx="7572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</a:rPr>
              <a:t>Marsilea</a:t>
            </a:r>
            <a:endParaRPr lang="cs-CZ" sz="1200" i="1">
              <a:solidFill>
                <a:schemeClr val="bg1"/>
              </a:solidFill>
            </a:endParaRPr>
          </a:p>
        </p:txBody>
      </p:sp>
      <p:sp>
        <p:nvSpPr>
          <p:cNvPr id="29714" name="Line 52"/>
          <p:cNvSpPr>
            <a:spLocks noChangeShapeType="1"/>
          </p:cNvSpPr>
          <p:nvPr/>
        </p:nvSpPr>
        <p:spPr bwMode="auto">
          <a:xfrm flipH="1" flipV="1">
            <a:off x="3148013" y="4762500"/>
            <a:ext cx="0" cy="62706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15" name="Text Box 53"/>
          <p:cNvSpPr txBox="1">
            <a:spLocks noChangeArrowheads="1"/>
          </p:cNvSpPr>
          <p:nvPr/>
        </p:nvSpPr>
        <p:spPr bwMode="auto">
          <a:xfrm>
            <a:off x="6477000" y="3681413"/>
            <a:ext cx="9763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</a:rPr>
              <a:t>Polypodium</a:t>
            </a:r>
            <a:endParaRPr lang="cs-CZ" sz="1200" i="1">
              <a:solidFill>
                <a:schemeClr val="bg1"/>
              </a:solidFill>
            </a:endParaRPr>
          </a:p>
        </p:txBody>
      </p:sp>
      <p:graphicFrame>
        <p:nvGraphicFramePr>
          <p:cNvPr id="29716" name="Object 54"/>
          <p:cNvGraphicFramePr>
            <a:graphicFrameLocks noChangeAspect="1"/>
          </p:cNvGraphicFramePr>
          <p:nvPr/>
        </p:nvGraphicFramePr>
        <p:xfrm>
          <a:off x="4090988" y="291782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1" name="Image" r:id="rId14" imgW="1490349" imgH="1438537" progId="Photoshop.Image.9">
                  <p:embed/>
                </p:oleObj>
              </mc:Choice>
              <mc:Fallback>
                <p:oleObj name="Image" r:id="rId14" imgW="1490349" imgH="1438537" progId="Photoshop.Image.9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0988" y="291782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17" name="Picture 55" descr="Polypodium vulgar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089150"/>
            <a:ext cx="1219200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8" name="Picture 57" descr="fern_adianthum_med_pre_l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13" y="14478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9" name="Picture 59" descr="pteaqu_frond0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8" y="1706563"/>
            <a:ext cx="12858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0" name="Picture 61" descr="Marsilea-mutica-2-pu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2690813"/>
            <a:ext cx="11811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1" name="Picture 63" descr="osmunda_regalis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2695575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Funkce stonku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mtClean="0">
                <a:solidFill>
                  <a:schemeClr val="bg1"/>
                </a:solidFill>
              </a:rPr>
              <a:t>nese asimilační orgány a květy</a:t>
            </a:r>
          </a:p>
          <a:p>
            <a:pPr eaLnBrk="1" hangingPunct="1">
              <a:lnSpc>
                <a:spcPct val="90000"/>
              </a:lnSpc>
            </a:pPr>
            <a:endParaRPr lang="cs-CZ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mtClean="0">
                <a:solidFill>
                  <a:schemeClr val="bg1"/>
                </a:solidFill>
              </a:rPr>
              <a:t>v mládí fotosyntetizuje</a:t>
            </a:r>
          </a:p>
          <a:p>
            <a:pPr eaLnBrk="1" hangingPunct="1">
              <a:lnSpc>
                <a:spcPct val="90000"/>
              </a:lnSpc>
            </a:pPr>
            <a:endParaRPr lang="cs-CZ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b="1" smtClean="0">
                <a:solidFill>
                  <a:schemeClr val="bg1"/>
                </a:solidFill>
              </a:rPr>
              <a:t>rozvádí vodu s minerály a asimiláty</a:t>
            </a:r>
          </a:p>
          <a:p>
            <a:pPr eaLnBrk="1" hangingPunct="1">
              <a:lnSpc>
                <a:spcPct val="90000"/>
              </a:lnSpc>
            </a:pPr>
            <a:endParaRPr lang="cs-CZ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mtClean="0">
                <a:solidFill>
                  <a:schemeClr val="bg1"/>
                </a:solidFill>
              </a:rPr>
              <a:t>zásobní funkce</a:t>
            </a:r>
          </a:p>
          <a:p>
            <a:pPr eaLnBrk="1" hangingPunct="1">
              <a:lnSpc>
                <a:spcPct val="90000"/>
              </a:lnSpc>
            </a:pPr>
            <a:endParaRPr lang="cs-CZ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mtClean="0">
                <a:solidFill>
                  <a:schemeClr val="bg1"/>
                </a:solidFill>
              </a:rPr>
              <a:t>metamorfózy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Evoluční shrnutí</a:t>
            </a:r>
          </a:p>
        </p:txBody>
      </p:sp>
      <p:grpSp>
        <p:nvGrpSpPr>
          <p:cNvPr id="30723" name="Group 14"/>
          <p:cNvGrpSpPr>
            <a:grpSpLocks/>
          </p:cNvGrpSpPr>
          <p:nvPr/>
        </p:nvGrpSpPr>
        <p:grpSpPr bwMode="auto">
          <a:xfrm>
            <a:off x="782638" y="4322763"/>
            <a:ext cx="1584325" cy="2201862"/>
            <a:chOff x="101" y="775"/>
            <a:chExt cx="998" cy="1387"/>
          </a:xfrm>
        </p:grpSpPr>
        <p:pic>
          <p:nvPicPr>
            <p:cNvPr id="30774" name="Picture 15" descr="kapradiny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" y="775"/>
              <a:ext cx="808" cy="1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75" name="Text Box 16"/>
            <p:cNvSpPr txBox="1">
              <a:spLocks noChangeArrowheads="1"/>
            </p:cNvSpPr>
            <p:nvPr/>
          </p:nvSpPr>
          <p:spPr bwMode="auto">
            <a:xfrm>
              <a:off x="101" y="1836"/>
              <a:ext cx="998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400" i="1">
                  <a:solidFill>
                    <a:schemeClr val="bg1"/>
                  </a:solidFill>
                </a:rPr>
                <a:t>Polypodiophyta</a:t>
              </a:r>
            </a:p>
            <a:p>
              <a:pPr algn="ctr" eaLnBrk="1" hangingPunct="1"/>
              <a:r>
                <a:rPr lang="cs-CZ" sz="1400">
                  <a:solidFill>
                    <a:schemeClr val="bg1"/>
                  </a:solidFill>
                </a:rPr>
                <a:t>kapradiny</a:t>
              </a:r>
            </a:p>
          </p:txBody>
        </p:sp>
      </p:grpSp>
      <p:grpSp>
        <p:nvGrpSpPr>
          <p:cNvPr id="30724" name="Group 17"/>
          <p:cNvGrpSpPr>
            <a:grpSpLocks/>
          </p:cNvGrpSpPr>
          <p:nvPr/>
        </p:nvGrpSpPr>
        <p:grpSpPr bwMode="auto">
          <a:xfrm>
            <a:off x="2700338" y="4486275"/>
            <a:ext cx="2089150" cy="2197100"/>
            <a:chOff x="1090" y="778"/>
            <a:chExt cx="1316" cy="1384"/>
          </a:xfrm>
        </p:grpSpPr>
        <p:pic>
          <p:nvPicPr>
            <p:cNvPr id="30772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5" y="778"/>
              <a:ext cx="735" cy="1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73" name="Text Box 19"/>
            <p:cNvSpPr txBox="1">
              <a:spLocks noChangeArrowheads="1"/>
            </p:cNvSpPr>
            <p:nvPr/>
          </p:nvSpPr>
          <p:spPr bwMode="auto">
            <a:xfrm>
              <a:off x="1090" y="1836"/>
              <a:ext cx="131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400" i="1">
                  <a:solidFill>
                    <a:schemeClr val="bg1"/>
                  </a:solidFill>
                </a:rPr>
                <a:t>Pteridospermophyta</a:t>
              </a:r>
            </a:p>
            <a:p>
              <a:pPr algn="ctr" eaLnBrk="1" hangingPunct="1"/>
              <a:r>
                <a:rPr lang="cs-CZ" sz="1400">
                  <a:solidFill>
                    <a:schemeClr val="bg1"/>
                  </a:solidFill>
                </a:rPr>
                <a:t>kapraďosemenné †</a:t>
              </a:r>
            </a:p>
          </p:txBody>
        </p:sp>
      </p:grpSp>
      <p:grpSp>
        <p:nvGrpSpPr>
          <p:cNvPr id="30725" name="Group 23"/>
          <p:cNvGrpSpPr>
            <a:grpSpLocks/>
          </p:cNvGrpSpPr>
          <p:nvPr/>
        </p:nvGrpSpPr>
        <p:grpSpPr bwMode="auto">
          <a:xfrm>
            <a:off x="4452938" y="4486275"/>
            <a:ext cx="2089150" cy="2198688"/>
            <a:chOff x="2191" y="781"/>
            <a:chExt cx="1316" cy="1385"/>
          </a:xfrm>
        </p:grpSpPr>
        <p:pic>
          <p:nvPicPr>
            <p:cNvPr id="30770" name="Picture 24" descr="cordaites-ucm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7" y="781"/>
              <a:ext cx="774" cy="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71" name="Text Box 25"/>
            <p:cNvSpPr txBox="1">
              <a:spLocks noChangeArrowheads="1"/>
            </p:cNvSpPr>
            <p:nvPr/>
          </p:nvSpPr>
          <p:spPr bwMode="auto">
            <a:xfrm>
              <a:off x="2191" y="1840"/>
              <a:ext cx="131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400" i="1">
                  <a:solidFill>
                    <a:schemeClr val="bg1"/>
                  </a:solidFill>
                </a:rPr>
                <a:t>Cordaitophyta</a:t>
              </a:r>
            </a:p>
            <a:p>
              <a:pPr algn="ctr" eaLnBrk="1" hangingPunct="1"/>
              <a:r>
                <a:rPr lang="cs-CZ" sz="1400">
                  <a:solidFill>
                    <a:schemeClr val="bg1"/>
                  </a:solidFill>
                </a:rPr>
                <a:t>kordaity †</a:t>
              </a:r>
            </a:p>
          </p:txBody>
        </p:sp>
      </p:grpSp>
      <p:grpSp>
        <p:nvGrpSpPr>
          <p:cNvPr id="30726" name="Group 29"/>
          <p:cNvGrpSpPr>
            <a:grpSpLocks/>
          </p:cNvGrpSpPr>
          <p:nvPr/>
        </p:nvGrpSpPr>
        <p:grpSpPr bwMode="auto">
          <a:xfrm>
            <a:off x="6273800" y="4489450"/>
            <a:ext cx="2089150" cy="2216150"/>
            <a:chOff x="3355" y="781"/>
            <a:chExt cx="1316" cy="1396"/>
          </a:xfrm>
        </p:grpSpPr>
        <p:pic>
          <p:nvPicPr>
            <p:cNvPr id="30768" name="Picture 30" descr="Pinus sylvestris 6530 UK: Scots Pine Scotch Fir DK: Skov-Fyr Skovfyr FI: Mänty metsämänty FR: Pin sylvestre NL: Grove den IT: Pino silvestre HU: Erdeifenyő Erdei fenyő DE: Wald-Kiefer Wald-Föhre Kiefer Gemeine Föhre Gewöhnliche PL: Sosna zwyczajna SK: borovica lesná CZ: borovice lesní ES: Pino albar silvestre SE: Tall"/>
            <p:cNvPicPr>
              <a:picLocks noChangeAspect="1" noChangeArrowheads="1"/>
            </p:cNvPicPr>
            <p:nvPr/>
          </p:nvPicPr>
          <p:blipFill>
            <a:blip r:embed="rId6" cstate="print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68" b="4733"/>
            <a:stretch>
              <a:fillRect/>
            </a:stretch>
          </p:blipFill>
          <p:spPr bwMode="auto">
            <a:xfrm>
              <a:off x="3626" y="781"/>
              <a:ext cx="805" cy="1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9" name="Text Box 31"/>
            <p:cNvSpPr txBox="1">
              <a:spLocks noChangeArrowheads="1"/>
            </p:cNvSpPr>
            <p:nvPr/>
          </p:nvSpPr>
          <p:spPr bwMode="auto">
            <a:xfrm>
              <a:off x="3355" y="1851"/>
              <a:ext cx="131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400" i="1">
                  <a:solidFill>
                    <a:schemeClr val="bg1"/>
                  </a:solidFill>
                </a:rPr>
                <a:t>Pinophyta</a:t>
              </a:r>
            </a:p>
            <a:p>
              <a:pPr algn="ctr" eaLnBrk="1" hangingPunct="1"/>
              <a:r>
                <a:rPr lang="cs-CZ" sz="1400">
                  <a:solidFill>
                    <a:schemeClr val="bg1"/>
                  </a:solidFill>
                </a:rPr>
                <a:t>jehličnany</a:t>
              </a:r>
            </a:p>
          </p:txBody>
        </p:sp>
      </p:grpSp>
      <p:grpSp>
        <p:nvGrpSpPr>
          <p:cNvPr id="30727" name="Group 32"/>
          <p:cNvGrpSpPr>
            <a:grpSpLocks/>
          </p:cNvGrpSpPr>
          <p:nvPr/>
        </p:nvGrpSpPr>
        <p:grpSpPr bwMode="auto">
          <a:xfrm>
            <a:off x="6400800" y="1473200"/>
            <a:ext cx="2089150" cy="2192338"/>
            <a:chOff x="4519" y="790"/>
            <a:chExt cx="1316" cy="1381"/>
          </a:xfrm>
        </p:grpSpPr>
        <p:pic>
          <p:nvPicPr>
            <p:cNvPr id="30766" name="Picture 33" descr="Ephedr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8" b="9398"/>
            <a:stretch>
              <a:fillRect/>
            </a:stretch>
          </p:blipFill>
          <p:spPr bwMode="auto">
            <a:xfrm>
              <a:off x="4754" y="790"/>
              <a:ext cx="848" cy="1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7" name="Text Box 34"/>
            <p:cNvSpPr txBox="1">
              <a:spLocks noChangeArrowheads="1"/>
            </p:cNvSpPr>
            <p:nvPr/>
          </p:nvSpPr>
          <p:spPr bwMode="auto">
            <a:xfrm>
              <a:off x="4519" y="1845"/>
              <a:ext cx="131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400" i="1">
                  <a:solidFill>
                    <a:schemeClr val="bg1"/>
                  </a:solidFill>
                </a:rPr>
                <a:t>Gnetophyta</a:t>
              </a:r>
            </a:p>
            <a:p>
              <a:pPr algn="ctr" eaLnBrk="1" hangingPunct="1"/>
              <a:r>
                <a:rPr lang="cs-CZ" sz="1400">
                  <a:solidFill>
                    <a:schemeClr val="bg1"/>
                  </a:solidFill>
                </a:rPr>
                <a:t>liánovce</a:t>
              </a:r>
            </a:p>
          </p:txBody>
        </p:sp>
      </p:grpSp>
      <p:sp>
        <p:nvSpPr>
          <p:cNvPr id="30728" name="Line 38"/>
          <p:cNvSpPr>
            <a:spLocks noChangeShapeType="1"/>
          </p:cNvSpPr>
          <p:nvPr/>
        </p:nvSpPr>
        <p:spPr bwMode="auto">
          <a:xfrm>
            <a:off x="2362200" y="5189538"/>
            <a:ext cx="636588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9" name="Line 39"/>
          <p:cNvSpPr>
            <a:spLocks noChangeShapeType="1"/>
          </p:cNvSpPr>
          <p:nvPr/>
        </p:nvSpPr>
        <p:spPr bwMode="auto">
          <a:xfrm>
            <a:off x="4405313" y="5189538"/>
            <a:ext cx="35877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0" name="Line 40"/>
          <p:cNvSpPr>
            <a:spLocks noChangeShapeType="1"/>
          </p:cNvSpPr>
          <p:nvPr/>
        </p:nvSpPr>
        <p:spPr bwMode="auto">
          <a:xfrm>
            <a:off x="6224588" y="5189538"/>
            <a:ext cx="35877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1" name="Line 42"/>
          <p:cNvSpPr>
            <a:spLocks noChangeShapeType="1"/>
          </p:cNvSpPr>
          <p:nvPr/>
        </p:nvSpPr>
        <p:spPr bwMode="auto">
          <a:xfrm>
            <a:off x="5562600" y="3741738"/>
            <a:ext cx="0" cy="3524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2" name="Line 44"/>
          <p:cNvSpPr>
            <a:spLocks noChangeShapeType="1"/>
          </p:cNvSpPr>
          <p:nvPr/>
        </p:nvSpPr>
        <p:spPr bwMode="auto">
          <a:xfrm>
            <a:off x="3762375" y="3733800"/>
            <a:ext cx="0" cy="357188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30733" name="Object 53"/>
          <p:cNvGraphicFramePr>
            <a:graphicFrameLocks noChangeAspect="1"/>
          </p:cNvGraphicFramePr>
          <p:nvPr/>
        </p:nvGraphicFramePr>
        <p:xfrm>
          <a:off x="3446463" y="418147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4" name="Image" r:id="rId8" imgW="1490349" imgH="1438537" progId="Photoshop.Image.9">
                  <p:embed/>
                </p:oleObj>
              </mc:Choice>
              <mc:Fallback>
                <p:oleObj name="Image" r:id="rId8" imgW="1490349" imgH="1438537" progId="Photoshop.Image.9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6463" y="418147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4" name="Object 54"/>
          <p:cNvGraphicFramePr>
            <a:graphicFrameLocks noChangeAspect="1"/>
          </p:cNvGraphicFramePr>
          <p:nvPr/>
        </p:nvGraphicFramePr>
        <p:xfrm>
          <a:off x="3943350" y="418147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5" name="Image" r:id="rId10" imgW="1490349" imgH="1438537" progId="Photoshop.Image.9">
                  <p:embed/>
                </p:oleObj>
              </mc:Choice>
              <mc:Fallback>
                <p:oleObj name="Image" r:id="rId10" imgW="1490349" imgH="1438537" progId="Photoshop.Image.9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3350" y="418147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5" name="Object 55"/>
          <p:cNvGraphicFramePr>
            <a:graphicFrameLocks noChangeAspect="1"/>
          </p:cNvGraphicFramePr>
          <p:nvPr/>
        </p:nvGraphicFramePr>
        <p:xfrm>
          <a:off x="2928938" y="4181475"/>
          <a:ext cx="5111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6" name="Image" r:id="rId12" imgW="6209524" imgH="5993651" progId="Photoshop.Image.9">
                  <p:embed/>
                </p:oleObj>
              </mc:Choice>
              <mc:Fallback>
                <p:oleObj name="Image" r:id="rId12" imgW="6209524" imgH="5993651" progId="Photoshop.Image.9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8938" y="4181475"/>
                        <a:ext cx="5111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6" name="Object 57"/>
          <p:cNvGraphicFramePr>
            <a:graphicFrameLocks noChangeAspect="1"/>
          </p:cNvGraphicFramePr>
          <p:nvPr/>
        </p:nvGraphicFramePr>
        <p:xfrm>
          <a:off x="5251450" y="418147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7" name="Image" r:id="rId14" imgW="1490349" imgH="1438537" progId="Photoshop.Image.9">
                  <p:embed/>
                </p:oleObj>
              </mc:Choice>
              <mc:Fallback>
                <p:oleObj name="Image" r:id="rId14" imgW="1490349" imgH="1438537" progId="Photoshop.Image.9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1450" y="418147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7" name="Object 58"/>
          <p:cNvGraphicFramePr>
            <a:graphicFrameLocks noChangeAspect="1"/>
          </p:cNvGraphicFramePr>
          <p:nvPr/>
        </p:nvGraphicFramePr>
        <p:xfrm>
          <a:off x="5748338" y="418147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8" name="Image" r:id="rId15" imgW="1490349" imgH="1438537" progId="Photoshop.Image.9">
                  <p:embed/>
                </p:oleObj>
              </mc:Choice>
              <mc:Fallback>
                <p:oleObj name="Image" r:id="rId15" imgW="1490349" imgH="1438537" progId="Photoshop.Image.9">
                  <p:embed/>
                  <p:pic>
                    <p:nvPicPr>
                      <p:cNvPr id="0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8338" y="418147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8" name="Object 59"/>
          <p:cNvGraphicFramePr>
            <a:graphicFrameLocks noChangeAspect="1"/>
          </p:cNvGraphicFramePr>
          <p:nvPr/>
        </p:nvGraphicFramePr>
        <p:xfrm>
          <a:off x="4733925" y="4181475"/>
          <a:ext cx="5111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9" name="Image" r:id="rId16" imgW="6209524" imgH="5993651" progId="Photoshop.Image.9">
                  <p:embed/>
                </p:oleObj>
              </mc:Choice>
              <mc:Fallback>
                <p:oleObj name="Image" r:id="rId16" imgW="6209524" imgH="5993651" progId="Photoshop.Image.9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3925" y="4181475"/>
                        <a:ext cx="5111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9" name="Object 63"/>
          <p:cNvGraphicFramePr>
            <a:graphicFrameLocks noChangeAspect="1"/>
          </p:cNvGraphicFramePr>
          <p:nvPr/>
        </p:nvGraphicFramePr>
        <p:xfrm>
          <a:off x="7100888" y="410527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0" name="Image" r:id="rId17" imgW="1490349" imgH="1438537" progId="Photoshop.Image.9">
                  <p:embed/>
                </p:oleObj>
              </mc:Choice>
              <mc:Fallback>
                <p:oleObj name="Image" r:id="rId17" imgW="1490349" imgH="1438537" progId="Photoshop.Image.9">
                  <p:embed/>
                  <p:pic>
                    <p:nvPicPr>
                      <p:cNvPr id="0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0888" y="410527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40" name="Object 64"/>
          <p:cNvGraphicFramePr>
            <a:graphicFrameLocks noChangeAspect="1"/>
          </p:cNvGraphicFramePr>
          <p:nvPr/>
        </p:nvGraphicFramePr>
        <p:xfrm>
          <a:off x="7597775" y="410527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1" name="Image" r:id="rId18" imgW="1490349" imgH="1438537" progId="Photoshop.Image.9">
                  <p:embed/>
                </p:oleObj>
              </mc:Choice>
              <mc:Fallback>
                <p:oleObj name="Image" r:id="rId18" imgW="1490349" imgH="1438537" progId="Photoshop.Image.9">
                  <p:embed/>
                  <p:pic>
                    <p:nvPicPr>
                      <p:cNvPr id="0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7775" y="410527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41" name="Object 65"/>
          <p:cNvGraphicFramePr>
            <a:graphicFrameLocks noChangeAspect="1"/>
          </p:cNvGraphicFramePr>
          <p:nvPr/>
        </p:nvGraphicFramePr>
        <p:xfrm>
          <a:off x="6583363" y="4105275"/>
          <a:ext cx="5111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2" name="Image" r:id="rId19" imgW="6209524" imgH="5993651" progId="Photoshop.Image.9">
                  <p:embed/>
                </p:oleObj>
              </mc:Choice>
              <mc:Fallback>
                <p:oleObj name="Image" r:id="rId19" imgW="6209524" imgH="5993651" progId="Photoshop.Image.9">
                  <p:embed/>
                  <p:pic>
                    <p:nvPicPr>
                      <p:cNvPr id="0" name="Object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3363" y="4105275"/>
                        <a:ext cx="5111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42" name="Object 72"/>
          <p:cNvGraphicFramePr>
            <a:graphicFrameLocks noChangeAspect="1"/>
          </p:cNvGraphicFramePr>
          <p:nvPr/>
        </p:nvGraphicFramePr>
        <p:xfrm>
          <a:off x="7188200" y="105727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3" name="Image" r:id="rId20" imgW="1490349" imgH="1438537" progId="Photoshop.Image.9">
                  <p:embed/>
                </p:oleObj>
              </mc:Choice>
              <mc:Fallback>
                <p:oleObj name="Image" r:id="rId20" imgW="1490349" imgH="1438537" progId="Photoshop.Image.9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8200" y="105727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43" name="Object 73"/>
          <p:cNvGraphicFramePr>
            <a:graphicFrameLocks noChangeAspect="1"/>
          </p:cNvGraphicFramePr>
          <p:nvPr/>
        </p:nvGraphicFramePr>
        <p:xfrm>
          <a:off x="7685088" y="105727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4" name="Image" r:id="rId21" imgW="1490349" imgH="1438537" progId="Photoshop.Image.9">
                  <p:embed/>
                </p:oleObj>
              </mc:Choice>
              <mc:Fallback>
                <p:oleObj name="Image" r:id="rId21" imgW="1490349" imgH="1438537" progId="Photoshop.Image.9">
                  <p:embed/>
                  <p:pic>
                    <p:nvPicPr>
                      <p:cNvPr id="0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5088" y="105727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44" name="Object 74"/>
          <p:cNvGraphicFramePr>
            <a:graphicFrameLocks noChangeAspect="1"/>
          </p:cNvGraphicFramePr>
          <p:nvPr/>
        </p:nvGraphicFramePr>
        <p:xfrm>
          <a:off x="6670675" y="1057275"/>
          <a:ext cx="5111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5" name="Image" r:id="rId22" imgW="6209524" imgH="5993651" progId="Photoshop.Image.9">
                  <p:embed/>
                </p:oleObj>
              </mc:Choice>
              <mc:Fallback>
                <p:oleObj name="Image" r:id="rId22" imgW="6209524" imgH="5993651" progId="Photoshop.Image.9">
                  <p:embed/>
                  <p:pic>
                    <p:nvPicPr>
                      <p:cNvPr id="0" name="Objec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0675" y="1057275"/>
                        <a:ext cx="5111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745" name="Group 75"/>
          <p:cNvGrpSpPr>
            <a:grpSpLocks/>
          </p:cNvGrpSpPr>
          <p:nvPr/>
        </p:nvGrpSpPr>
        <p:grpSpPr bwMode="auto">
          <a:xfrm>
            <a:off x="2940050" y="1520825"/>
            <a:ext cx="1584325" cy="2185988"/>
            <a:chOff x="1236" y="2631"/>
            <a:chExt cx="998" cy="1377"/>
          </a:xfrm>
        </p:grpSpPr>
        <p:pic>
          <p:nvPicPr>
            <p:cNvPr id="30764" name="Picture 76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" y="2631"/>
              <a:ext cx="746" cy="1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5" name="Text Box 77"/>
            <p:cNvSpPr txBox="1">
              <a:spLocks noChangeArrowheads="1"/>
            </p:cNvSpPr>
            <p:nvPr/>
          </p:nvSpPr>
          <p:spPr bwMode="auto">
            <a:xfrm>
              <a:off x="1236" y="3682"/>
              <a:ext cx="998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400" i="1">
                  <a:solidFill>
                    <a:schemeClr val="bg1"/>
                  </a:solidFill>
                </a:rPr>
                <a:t>Cycadophyta</a:t>
              </a:r>
            </a:p>
            <a:p>
              <a:pPr algn="ctr" eaLnBrk="1" hangingPunct="1"/>
              <a:r>
                <a:rPr lang="cs-CZ" sz="1400">
                  <a:solidFill>
                    <a:schemeClr val="bg1"/>
                  </a:solidFill>
                </a:rPr>
                <a:t>cykasy</a:t>
              </a:r>
            </a:p>
          </p:txBody>
        </p:sp>
      </p:grpSp>
      <p:grpSp>
        <p:nvGrpSpPr>
          <p:cNvPr id="30746" name="Group 78"/>
          <p:cNvGrpSpPr>
            <a:grpSpLocks/>
          </p:cNvGrpSpPr>
          <p:nvPr/>
        </p:nvGrpSpPr>
        <p:grpSpPr bwMode="auto">
          <a:xfrm>
            <a:off x="4540250" y="1543050"/>
            <a:ext cx="2089150" cy="2163763"/>
            <a:chOff x="2232" y="2646"/>
            <a:chExt cx="1316" cy="1363"/>
          </a:xfrm>
        </p:grpSpPr>
        <p:pic>
          <p:nvPicPr>
            <p:cNvPr id="30762" name="Picture 79" descr="ginkgo_leaf_side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49"/>
            <a:stretch>
              <a:fillRect/>
            </a:stretch>
          </p:blipFill>
          <p:spPr bwMode="auto">
            <a:xfrm>
              <a:off x="2534" y="2646"/>
              <a:ext cx="693" cy="1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3" name="Text Box 80"/>
            <p:cNvSpPr txBox="1">
              <a:spLocks noChangeArrowheads="1"/>
            </p:cNvSpPr>
            <p:nvPr/>
          </p:nvSpPr>
          <p:spPr bwMode="auto">
            <a:xfrm>
              <a:off x="2232" y="3683"/>
              <a:ext cx="131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400" i="1">
                  <a:solidFill>
                    <a:schemeClr val="bg1"/>
                  </a:solidFill>
                </a:rPr>
                <a:t>Ginkgophyta</a:t>
              </a:r>
            </a:p>
            <a:p>
              <a:pPr algn="ctr" eaLnBrk="1" hangingPunct="1"/>
              <a:r>
                <a:rPr lang="cs-CZ" sz="1400">
                  <a:solidFill>
                    <a:schemeClr val="bg1"/>
                  </a:solidFill>
                </a:rPr>
                <a:t>jinany</a:t>
              </a:r>
            </a:p>
          </p:txBody>
        </p:sp>
      </p:grpSp>
      <p:grpSp>
        <p:nvGrpSpPr>
          <p:cNvPr id="30747" name="Group 81"/>
          <p:cNvGrpSpPr>
            <a:grpSpLocks/>
          </p:cNvGrpSpPr>
          <p:nvPr/>
        </p:nvGrpSpPr>
        <p:grpSpPr bwMode="auto">
          <a:xfrm>
            <a:off x="508000" y="1503363"/>
            <a:ext cx="2089150" cy="2230437"/>
            <a:chOff x="4516" y="2637"/>
            <a:chExt cx="1316" cy="1405"/>
          </a:xfrm>
        </p:grpSpPr>
        <p:pic>
          <p:nvPicPr>
            <p:cNvPr id="30760" name="Picture 82"/>
            <p:cNvPicPr>
              <a:picLocks noChangeAspect="1" noChangeArrowheads="1"/>
            </p:cNvPicPr>
            <p:nvPr/>
          </p:nvPicPr>
          <p:blipFill>
            <a:blip r:embed="rId25">
              <a:lum brigh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18"/>
            <a:stretch>
              <a:fillRect/>
            </a:stretch>
          </p:blipFill>
          <p:spPr bwMode="auto">
            <a:xfrm>
              <a:off x="4761" y="2637"/>
              <a:ext cx="818" cy="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1" name="Text Box 83"/>
            <p:cNvSpPr txBox="1">
              <a:spLocks noChangeArrowheads="1"/>
            </p:cNvSpPr>
            <p:nvPr/>
          </p:nvSpPr>
          <p:spPr bwMode="auto">
            <a:xfrm>
              <a:off x="4516" y="3716"/>
              <a:ext cx="131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400" i="1">
                  <a:solidFill>
                    <a:schemeClr val="bg1"/>
                  </a:solidFill>
                </a:rPr>
                <a:t>Magnoliophyta</a:t>
              </a:r>
            </a:p>
            <a:p>
              <a:pPr algn="ctr" eaLnBrk="1" hangingPunct="1"/>
              <a:r>
                <a:rPr lang="cs-CZ" sz="1400">
                  <a:solidFill>
                    <a:schemeClr val="bg1"/>
                  </a:solidFill>
                </a:rPr>
                <a:t>krytosemenné</a:t>
              </a:r>
            </a:p>
          </p:txBody>
        </p:sp>
      </p:grpSp>
      <p:graphicFrame>
        <p:nvGraphicFramePr>
          <p:cNvPr id="30748" name="Object 84"/>
          <p:cNvGraphicFramePr>
            <a:graphicFrameLocks noChangeAspect="1"/>
          </p:cNvGraphicFramePr>
          <p:nvPr/>
        </p:nvGraphicFramePr>
        <p:xfrm>
          <a:off x="1843088" y="1046163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6" name="Image" r:id="rId26" imgW="1490349" imgH="1438537" progId="Photoshop.Image.9">
                  <p:embed/>
                </p:oleObj>
              </mc:Choice>
              <mc:Fallback>
                <p:oleObj name="Image" r:id="rId26" imgW="1490349" imgH="1438537" progId="Photoshop.Image.9">
                  <p:embed/>
                  <p:pic>
                    <p:nvPicPr>
                      <p:cNvPr id="0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3088" y="1046163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49" name="Object 85"/>
          <p:cNvGraphicFramePr>
            <a:graphicFrameLocks noChangeAspect="1"/>
          </p:cNvGraphicFramePr>
          <p:nvPr/>
        </p:nvGraphicFramePr>
        <p:xfrm>
          <a:off x="3509963" y="1039813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7" name="Image" r:id="rId28" imgW="1490349" imgH="1438537" progId="Photoshop.Image.9">
                  <p:embed/>
                </p:oleObj>
              </mc:Choice>
              <mc:Fallback>
                <p:oleObj name="Image" r:id="rId28" imgW="1490349" imgH="1438537" progId="Photoshop.Image.9">
                  <p:embed/>
                  <p:pic>
                    <p:nvPicPr>
                      <p:cNvPr id="0" name="Object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9963" y="1039813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0" name="Object 86"/>
          <p:cNvGraphicFramePr>
            <a:graphicFrameLocks noChangeAspect="1"/>
          </p:cNvGraphicFramePr>
          <p:nvPr/>
        </p:nvGraphicFramePr>
        <p:xfrm>
          <a:off x="4006850" y="1039813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8" name="Image" r:id="rId29" imgW="1490349" imgH="1438537" progId="Photoshop.Image.9">
                  <p:embed/>
                </p:oleObj>
              </mc:Choice>
              <mc:Fallback>
                <p:oleObj name="Image" r:id="rId29" imgW="1490349" imgH="1438537" progId="Photoshop.Image.9">
                  <p:embed/>
                  <p:pic>
                    <p:nvPicPr>
                      <p:cNvPr id="0" name="Object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6850" y="1039813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1" name="Object 87"/>
          <p:cNvGraphicFramePr>
            <a:graphicFrameLocks noChangeAspect="1"/>
          </p:cNvGraphicFramePr>
          <p:nvPr/>
        </p:nvGraphicFramePr>
        <p:xfrm>
          <a:off x="2992438" y="1039813"/>
          <a:ext cx="511175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9" name="Image" r:id="rId30" imgW="6209524" imgH="5993651" progId="Photoshop.Image.9">
                  <p:embed/>
                </p:oleObj>
              </mc:Choice>
              <mc:Fallback>
                <p:oleObj name="Image" r:id="rId30" imgW="6209524" imgH="5993651" progId="Photoshop.Image.9">
                  <p:embed/>
                  <p:pic>
                    <p:nvPicPr>
                      <p:cNvPr id="0" name="Object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2438" y="1039813"/>
                        <a:ext cx="511175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2" name="Object 88"/>
          <p:cNvGraphicFramePr>
            <a:graphicFrameLocks noChangeAspect="1"/>
          </p:cNvGraphicFramePr>
          <p:nvPr/>
        </p:nvGraphicFramePr>
        <p:xfrm>
          <a:off x="830263" y="1046163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0" name="Image" r:id="rId31" imgW="1490349" imgH="1438537" progId="Photoshop.Image.9">
                  <p:embed/>
                </p:oleObj>
              </mc:Choice>
              <mc:Fallback>
                <p:oleObj name="Image" r:id="rId31" imgW="1490349" imgH="1438537" progId="Photoshop.Image.9">
                  <p:embed/>
                  <p:pic>
                    <p:nvPicPr>
                      <p:cNvPr id="0" name="Object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263" y="1046163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3" name="Object 89"/>
          <p:cNvGraphicFramePr>
            <a:graphicFrameLocks noChangeAspect="1"/>
          </p:cNvGraphicFramePr>
          <p:nvPr/>
        </p:nvGraphicFramePr>
        <p:xfrm>
          <a:off x="1339850" y="1046163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1" name="Image" r:id="rId32" imgW="1490349" imgH="1438537" progId="Photoshop.Image.9">
                  <p:embed/>
                </p:oleObj>
              </mc:Choice>
              <mc:Fallback>
                <p:oleObj name="Image" r:id="rId32" imgW="1490349" imgH="1438537" progId="Photoshop.Image.9">
                  <p:embed/>
                  <p:pic>
                    <p:nvPicPr>
                      <p:cNvPr id="0" name="Object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9850" y="1046163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4" name="Object 90"/>
          <p:cNvGraphicFramePr>
            <a:graphicFrameLocks noChangeAspect="1"/>
          </p:cNvGraphicFramePr>
          <p:nvPr/>
        </p:nvGraphicFramePr>
        <p:xfrm>
          <a:off x="304800" y="1038225"/>
          <a:ext cx="5111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2" name="Image" r:id="rId33" imgW="6209524" imgH="5993651" progId="Photoshop.Image.9">
                  <p:embed/>
                </p:oleObj>
              </mc:Choice>
              <mc:Fallback>
                <p:oleObj name="Image" r:id="rId33" imgW="6209524" imgH="5993651" progId="Photoshop.Image.9">
                  <p:embed/>
                  <p:pic>
                    <p:nvPicPr>
                      <p:cNvPr id="0" name="Object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038225"/>
                        <a:ext cx="5111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5" name="Object 91"/>
          <p:cNvGraphicFramePr>
            <a:graphicFrameLocks noChangeAspect="1"/>
          </p:cNvGraphicFramePr>
          <p:nvPr/>
        </p:nvGraphicFramePr>
        <p:xfrm>
          <a:off x="5334000" y="106362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3" name="Image" r:id="rId34" imgW="1490349" imgH="1438537" progId="Photoshop.Image.9">
                  <p:embed/>
                </p:oleObj>
              </mc:Choice>
              <mc:Fallback>
                <p:oleObj name="Image" r:id="rId34" imgW="1490349" imgH="1438537" progId="Photoshop.Image.9">
                  <p:embed/>
                  <p:pic>
                    <p:nvPicPr>
                      <p:cNvPr id="0" name="Object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06362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6" name="Object 92"/>
          <p:cNvGraphicFramePr>
            <a:graphicFrameLocks noChangeAspect="1"/>
          </p:cNvGraphicFramePr>
          <p:nvPr/>
        </p:nvGraphicFramePr>
        <p:xfrm>
          <a:off x="5830888" y="106362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4" name="Image" r:id="rId35" imgW="1490349" imgH="1438537" progId="Photoshop.Image.9">
                  <p:embed/>
                </p:oleObj>
              </mc:Choice>
              <mc:Fallback>
                <p:oleObj name="Image" r:id="rId35" imgW="1490349" imgH="1438537" progId="Photoshop.Image.9">
                  <p:embed/>
                  <p:pic>
                    <p:nvPicPr>
                      <p:cNvPr id="0" name="Object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0888" y="106362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7" name="Object 93"/>
          <p:cNvGraphicFramePr>
            <a:graphicFrameLocks noChangeAspect="1"/>
          </p:cNvGraphicFramePr>
          <p:nvPr/>
        </p:nvGraphicFramePr>
        <p:xfrm>
          <a:off x="4816475" y="1063625"/>
          <a:ext cx="5111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5" name="Image" r:id="rId36" imgW="6209524" imgH="5993651" progId="Photoshop.Image.9">
                  <p:embed/>
                </p:oleObj>
              </mc:Choice>
              <mc:Fallback>
                <p:oleObj name="Image" r:id="rId36" imgW="6209524" imgH="5993651" progId="Photoshop.Image.9">
                  <p:embed/>
                  <p:pic>
                    <p:nvPicPr>
                      <p:cNvPr id="0" name="Object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6475" y="1063625"/>
                        <a:ext cx="5111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8" name="Line 95"/>
          <p:cNvSpPr>
            <a:spLocks noChangeShapeType="1"/>
          </p:cNvSpPr>
          <p:nvPr/>
        </p:nvSpPr>
        <p:spPr bwMode="auto">
          <a:xfrm>
            <a:off x="7407275" y="3692525"/>
            <a:ext cx="0" cy="3524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59" name="Line 96"/>
          <p:cNvSpPr>
            <a:spLocks noChangeShapeType="1"/>
          </p:cNvSpPr>
          <p:nvPr/>
        </p:nvSpPr>
        <p:spPr bwMode="auto">
          <a:xfrm>
            <a:off x="2438400" y="2265363"/>
            <a:ext cx="43497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78" descr="dziwaczek-mirabilis-jalapa_7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914400"/>
            <a:ext cx="1295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Evoluční shrnutí</a:t>
            </a:r>
          </a:p>
        </p:txBody>
      </p:sp>
      <p:sp>
        <p:nvSpPr>
          <p:cNvPr id="31748" name="Line 18"/>
          <p:cNvSpPr>
            <a:spLocks noChangeShapeType="1"/>
          </p:cNvSpPr>
          <p:nvPr/>
        </p:nvSpPr>
        <p:spPr bwMode="auto">
          <a:xfrm flipH="1" flipV="1">
            <a:off x="1106488" y="5486400"/>
            <a:ext cx="0" cy="62706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49" name="Text Box 28"/>
          <p:cNvSpPr txBox="1">
            <a:spLocks noChangeArrowheads="1"/>
          </p:cNvSpPr>
          <p:nvPr/>
        </p:nvSpPr>
        <p:spPr bwMode="auto">
          <a:xfrm>
            <a:off x="115888" y="6172200"/>
            <a:ext cx="2170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i="1">
                <a:solidFill>
                  <a:schemeClr val="bg1"/>
                </a:solidFill>
              </a:rPr>
              <a:t>Magnoliophyta</a:t>
            </a:r>
            <a:endParaRPr lang="cs-CZ" sz="2400" i="1">
              <a:solidFill>
                <a:schemeClr val="bg1"/>
              </a:solidFill>
            </a:endParaRPr>
          </a:p>
        </p:txBody>
      </p:sp>
      <p:sp>
        <p:nvSpPr>
          <p:cNvPr id="31750" name="Text Box 30"/>
          <p:cNvSpPr txBox="1">
            <a:spLocks noChangeArrowheads="1"/>
          </p:cNvSpPr>
          <p:nvPr/>
        </p:nvSpPr>
        <p:spPr bwMode="auto">
          <a:xfrm>
            <a:off x="115888" y="4876800"/>
            <a:ext cx="2154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i="1">
                <a:solidFill>
                  <a:schemeClr val="bg1"/>
                </a:solidFill>
              </a:rPr>
              <a:t>Magnoliop</a:t>
            </a:r>
            <a:r>
              <a:rPr lang="cs-CZ" sz="2400" i="1">
                <a:solidFill>
                  <a:schemeClr val="bg1"/>
                </a:solidFill>
              </a:rPr>
              <a:t>sida</a:t>
            </a:r>
          </a:p>
        </p:txBody>
      </p:sp>
      <p:graphicFrame>
        <p:nvGraphicFramePr>
          <p:cNvPr id="31751" name="Object 35"/>
          <p:cNvGraphicFramePr>
            <a:graphicFrameLocks noChangeAspect="1"/>
          </p:cNvGraphicFramePr>
          <p:nvPr/>
        </p:nvGraphicFramePr>
        <p:xfrm>
          <a:off x="1816100" y="5791200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8" name="Image" r:id="rId4" imgW="1490349" imgH="1438537" progId="Photoshop.Image.9">
                  <p:embed/>
                </p:oleObj>
              </mc:Choice>
              <mc:Fallback>
                <p:oleObj name="Image" r:id="rId4" imgW="1490349" imgH="1438537" progId="Photoshop.Image.9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6100" y="5791200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2" name="Object 36"/>
          <p:cNvGraphicFramePr>
            <a:graphicFrameLocks noChangeAspect="1"/>
          </p:cNvGraphicFramePr>
          <p:nvPr/>
        </p:nvGraphicFramePr>
        <p:xfrm>
          <a:off x="2325688" y="5791200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9" name="Image" r:id="rId6" imgW="1490349" imgH="1438537" progId="Photoshop.Image.9">
                  <p:embed/>
                </p:oleObj>
              </mc:Choice>
              <mc:Fallback>
                <p:oleObj name="Image" r:id="rId6" imgW="1490349" imgH="1438537" progId="Photoshop.Image.9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5688" y="5791200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3" name="Object 37"/>
          <p:cNvGraphicFramePr>
            <a:graphicFrameLocks noChangeAspect="1"/>
          </p:cNvGraphicFramePr>
          <p:nvPr/>
        </p:nvGraphicFramePr>
        <p:xfrm>
          <a:off x="1290638" y="5783263"/>
          <a:ext cx="511175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0" name="Image" r:id="rId8" imgW="6209524" imgH="5993651" progId="Photoshop.Image.9">
                  <p:embed/>
                </p:oleObj>
              </mc:Choice>
              <mc:Fallback>
                <p:oleObj name="Image" r:id="rId8" imgW="6209524" imgH="5993651" progId="Photoshop.Image.9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0638" y="5783263"/>
                        <a:ext cx="511175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4" name="Object 38"/>
          <p:cNvGraphicFramePr>
            <a:graphicFrameLocks noChangeAspect="1"/>
          </p:cNvGraphicFramePr>
          <p:nvPr/>
        </p:nvGraphicFramePr>
        <p:xfrm>
          <a:off x="1735138" y="4495800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1" name="Image" r:id="rId10" imgW="1490349" imgH="1438537" progId="Photoshop.Image.9">
                  <p:embed/>
                </p:oleObj>
              </mc:Choice>
              <mc:Fallback>
                <p:oleObj name="Image" r:id="rId10" imgW="1490349" imgH="1438537" progId="Photoshop.Image.9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5138" y="4495800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5" name="Object 39"/>
          <p:cNvGraphicFramePr>
            <a:graphicFrameLocks noChangeAspect="1"/>
          </p:cNvGraphicFramePr>
          <p:nvPr/>
        </p:nvGraphicFramePr>
        <p:xfrm>
          <a:off x="722313" y="4495800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2" name="Image" r:id="rId12" imgW="1490349" imgH="1438537" progId="Photoshop.Image.9">
                  <p:embed/>
                </p:oleObj>
              </mc:Choice>
              <mc:Fallback>
                <p:oleObj name="Image" r:id="rId12" imgW="1490349" imgH="1438537" progId="Photoshop.Image.9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313" y="4495800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6" name="Object 40"/>
          <p:cNvGraphicFramePr>
            <a:graphicFrameLocks noChangeAspect="1"/>
          </p:cNvGraphicFramePr>
          <p:nvPr/>
        </p:nvGraphicFramePr>
        <p:xfrm>
          <a:off x="1231900" y="4495800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3" name="Image" r:id="rId13" imgW="1490349" imgH="1438537" progId="Photoshop.Image.9">
                  <p:embed/>
                </p:oleObj>
              </mc:Choice>
              <mc:Fallback>
                <p:oleObj name="Image" r:id="rId13" imgW="1490349" imgH="1438537" progId="Photoshop.Image.9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1900" y="4495800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7" name="Object 41"/>
          <p:cNvGraphicFramePr>
            <a:graphicFrameLocks noChangeAspect="1"/>
          </p:cNvGraphicFramePr>
          <p:nvPr/>
        </p:nvGraphicFramePr>
        <p:xfrm>
          <a:off x="196850" y="4487863"/>
          <a:ext cx="511175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4" name="Image" r:id="rId14" imgW="6209524" imgH="5993651" progId="Photoshop.Image.9">
                  <p:embed/>
                </p:oleObj>
              </mc:Choice>
              <mc:Fallback>
                <p:oleObj name="Image" r:id="rId14" imgW="6209524" imgH="5993651" progId="Photoshop.Image.9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850" y="4487863"/>
                        <a:ext cx="511175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8" name="Line 42"/>
          <p:cNvSpPr>
            <a:spLocks noChangeShapeType="1"/>
          </p:cNvSpPr>
          <p:nvPr/>
        </p:nvSpPr>
        <p:spPr bwMode="auto">
          <a:xfrm flipH="1" flipV="1">
            <a:off x="2020888" y="3733800"/>
            <a:ext cx="0" cy="62706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59" name="Text Box 43"/>
          <p:cNvSpPr txBox="1">
            <a:spLocks noChangeArrowheads="1"/>
          </p:cNvSpPr>
          <p:nvPr/>
        </p:nvSpPr>
        <p:spPr bwMode="auto">
          <a:xfrm>
            <a:off x="1536700" y="3352800"/>
            <a:ext cx="9509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Piperaceae</a:t>
            </a:r>
          </a:p>
        </p:txBody>
      </p:sp>
      <p:graphicFrame>
        <p:nvGraphicFramePr>
          <p:cNvPr id="31760" name="Object 44"/>
          <p:cNvGraphicFramePr>
            <a:graphicFrameLocks noChangeAspect="1"/>
          </p:cNvGraphicFramePr>
          <p:nvPr/>
        </p:nvGraphicFramePr>
        <p:xfrm>
          <a:off x="1527175" y="286702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5" name="Image" r:id="rId15" imgW="1490349" imgH="1438537" progId="Photoshop.Image.9">
                  <p:embed/>
                </p:oleObj>
              </mc:Choice>
              <mc:Fallback>
                <p:oleObj name="Image" r:id="rId15" imgW="1490349" imgH="1438537" progId="Photoshop.Image.9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7175" y="286702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61" name="Object 45"/>
          <p:cNvGraphicFramePr>
            <a:graphicFrameLocks noChangeAspect="1"/>
          </p:cNvGraphicFramePr>
          <p:nvPr/>
        </p:nvGraphicFramePr>
        <p:xfrm>
          <a:off x="2036763" y="286702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6" name="Image" r:id="rId16" imgW="1490349" imgH="1438537" progId="Photoshop.Image.9">
                  <p:embed/>
                </p:oleObj>
              </mc:Choice>
              <mc:Fallback>
                <p:oleObj name="Image" r:id="rId16" imgW="1490349" imgH="1438537" progId="Photoshop.Image.9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6763" y="286702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62" name="Line 46"/>
          <p:cNvSpPr>
            <a:spLocks noChangeShapeType="1"/>
          </p:cNvSpPr>
          <p:nvPr/>
        </p:nvSpPr>
        <p:spPr bwMode="auto">
          <a:xfrm flipV="1">
            <a:off x="2401888" y="5334000"/>
            <a:ext cx="5181600" cy="108426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63" name="Text Box 47"/>
          <p:cNvSpPr txBox="1">
            <a:spLocks noChangeArrowheads="1"/>
          </p:cNvSpPr>
          <p:nvPr/>
        </p:nvSpPr>
        <p:spPr bwMode="auto">
          <a:xfrm>
            <a:off x="3697288" y="4953000"/>
            <a:ext cx="1627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Ros</a:t>
            </a:r>
            <a:r>
              <a:rPr lang="en-US" sz="2400" i="1">
                <a:solidFill>
                  <a:schemeClr val="bg1"/>
                </a:solidFill>
              </a:rPr>
              <a:t>op</a:t>
            </a:r>
            <a:r>
              <a:rPr lang="cs-CZ" sz="2400" i="1">
                <a:solidFill>
                  <a:schemeClr val="bg1"/>
                </a:solidFill>
              </a:rPr>
              <a:t>sida</a:t>
            </a:r>
          </a:p>
        </p:txBody>
      </p:sp>
      <p:sp>
        <p:nvSpPr>
          <p:cNvPr id="31764" name="Text Box 48"/>
          <p:cNvSpPr txBox="1">
            <a:spLocks noChangeArrowheads="1"/>
          </p:cNvSpPr>
          <p:nvPr/>
        </p:nvSpPr>
        <p:spPr bwMode="auto">
          <a:xfrm>
            <a:off x="7572375" y="4953000"/>
            <a:ext cx="1458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Liliopsida</a:t>
            </a:r>
          </a:p>
        </p:txBody>
      </p:sp>
      <p:graphicFrame>
        <p:nvGraphicFramePr>
          <p:cNvPr id="31765" name="Object 49"/>
          <p:cNvGraphicFramePr>
            <a:graphicFrameLocks noChangeAspect="1"/>
          </p:cNvGraphicFramePr>
          <p:nvPr/>
        </p:nvGraphicFramePr>
        <p:xfrm>
          <a:off x="7835900" y="451167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7" name="Image" r:id="rId17" imgW="1490349" imgH="1438537" progId="Photoshop.Image.9">
                  <p:embed/>
                </p:oleObj>
              </mc:Choice>
              <mc:Fallback>
                <p:oleObj name="Image" r:id="rId17" imgW="1490349" imgH="1438537" progId="Photoshop.Image.9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35900" y="451167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66" name="Object 50"/>
          <p:cNvGraphicFramePr>
            <a:graphicFrameLocks noChangeAspect="1"/>
          </p:cNvGraphicFramePr>
          <p:nvPr/>
        </p:nvGraphicFramePr>
        <p:xfrm>
          <a:off x="8345488" y="451167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8" name="Image" r:id="rId18" imgW="1490349" imgH="1438537" progId="Photoshop.Image.9">
                  <p:embed/>
                </p:oleObj>
              </mc:Choice>
              <mc:Fallback>
                <p:oleObj name="Image" r:id="rId18" imgW="1490349" imgH="1438537" progId="Photoshop.Image.9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5488" y="451167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67" name="Line 51"/>
          <p:cNvSpPr>
            <a:spLocks noChangeShapeType="1"/>
          </p:cNvSpPr>
          <p:nvPr/>
        </p:nvSpPr>
        <p:spPr bwMode="auto">
          <a:xfrm flipH="1" flipV="1">
            <a:off x="4514850" y="5513388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31768" name="Object 52"/>
          <p:cNvGraphicFramePr>
            <a:graphicFrameLocks noChangeAspect="1"/>
          </p:cNvGraphicFramePr>
          <p:nvPr/>
        </p:nvGraphicFramePr>
        <p:xfrm>
          <a:off x="4322763" y="4527550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9" name="Image" r:id="rId19" imgW="1490349" imgH="1438537" progId="Photoshop.Image.9">
                  <p:embed/>
                </p:oleObj>
              </mc:Choice>
              <mc:Fallback>
                <p:oleObj name="Image" r:id="rId19" imgW="1490349" imgH="1438537" progId="Photoshop.Image.9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2763" y="4527550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69" name="Object 53"/>
          <p:cNvGraphicFramePr>
            <a:graphicFrameLocks noChangeAspect="1"/>
          </p:cNvGraphicFramePr>
          <p:nvPr/>
        </p:nvGraphicFramePr>
        <p:xfrm>
          <a:off x="4832350" y="4527550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0" name="Image" r:id="rId20" imgW="1490349" imgH="1438537" progId="Photoshop.Image.9">
                  <p:embed/>
                </p:oleObj>
              </mc:Choice>
              <mc:Fallback>
                <p:oleObj name="Image" r:id="rId20" imgW="1490349" imgH="1438537" progId="Photoshop.Image.9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2350" y="4527550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70" name="Object 54"/>
          <p:cNvGraphicFramePr>
            <a:graphicFrameLocks noChangeAspect="1"/>
          </p:cNvGraphicFramePr>
          <p:nvPr/>
        </p:nvGraphicFramePr>
        <p:xfrm>
          <a:off x="3797300" y="4519613"/>
          <a:ext cx="511175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1" name="Image" r:id="rId21" imgW="6209524" imgH="5993651" progId="Photoshop.Image.9">
                  <p:embed/>
                </p:oleObj>
              </mc:Choice>
              <mc:Fallback>
                <p:oleObj name="Image" r:id="rId21" imgW="6209524" imgH="5993651" progId="Photoshop.Image.9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7300" y="4519613"/>
                        <a:ext cx="511175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71" name="Line 55"/>
          <p:cNvSpPr>
            <a:spLocks noChangeShapeType="1"/>
          </p:cNvSpPr>
          <p:nvPr/>
        </p:nvSpPr>
        <p:spPr bwMode="auto">
          <a:xfrm flipH="1" flipV="1">
            <a:off x="3849688" y="3962400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72" name="Text Box 56"/>
          <p:cNvSpPr txBox="1">
            <a:spLocks noChangeArrowheads="1"/>
          </p:cNvSpPr>
          <p:nvPr/>
        </p:nvSpPr>
        <p:spPr bwMode="auto">
          <a:xfrm>
            <a:off x="3297238" y="3681413"/>
            <a:ext cx="11017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Ranunculales</a:t>
            </a:r>
          </a:p>
        </p:txBody>
      </p:sp>
      <p:sp>
        <p:nvSpPr>
          <p:cNvPr id="31773" name="Line 58"/>
          <p:cNvSpPr>
            <a:spLocks noChangeShapeType="1"/>
          </p:cNvSpPr>
          <p:nvPr/>
        </p:nvSpPr>
        <p:spPr bwMode="auto">
          <a:xfrm flipH="1" flipV="1">
            <a:off x="3849688" y="3241675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74" name="Text Box 59"/>
          <p:cNvSpPr txBox="1">
            <a:spLocks noChangeArrowheads="1"/>
          </p:cNvSpPr>
          <p:nvPr/>
        </p:nvSpPr>
        <p:spPr bwMode="auto">
          <a:xfrm>
            <a:off x="3324225" y="2962275"/>
            <a:ext cx="10604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Podophyllum</a:t>
            </a:r>
          </a:p>
        </p:txBody>
      </p:sp>
      <p:graphicFrame>
        <p:nvGraphicFramePr>
          <p:cNvPr id="31775" name="Object 60"/>
          <p:cNvGraphicFramePr>
            <a:graphicFrameLocks noChangeAspect="1"/>
          </p:cNvGraphicFramePr>
          <p:nvPr/>
        </p:nvGraphicFramePr>
        <p:xfrm>
          <a:off x="3340100" y="2514600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2" name="Image" r:id="rId22" imgW="1490349" imgH="1438537" progId="Photoshop.Image.9">
                  <p:embed/>
                </p:oleObj>
              </mc:Choice>
              <mc:Fallback>
                <p:oleObj name="Image" r:id="rId22" imgW="1490349" imgH="1438537" progId="Photoshop.Image.9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0100" y="2514600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76" name="Object 61"/>
          <p:cNvGraphicFramePr>
            <a:graphicFrameLocks noChangeAspect="1"/>
          </p:cNvGraphicFramePr>
          <p:nvPr/>
        </p:nvGraphicFramePr>
        <p:xfrm>
          <a:off x="3849688" y="2514600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3" name="Image" r:id="rId23" imgW="1490349" imgH="1438537" progId="Photoshop.Image.9">
                  <p:embed/>
                </p:oleObj>
              </mc:Choice>
              <mc:Fallback>
                <p:oleObj name="Image" r:id="rId23" imgW="1490349" imgH="1438537" progId="Photoshop.Image.9">
                  <p:embed/>
                  <p:pic>
                    <p:nvPicPr>
                      <p:cNvPr id="0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9688" y="2514600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77" name="Picture 63" descr="Peperomia_glabella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>
            <a:fillRect/>
          </a:stretch>
        </p:blipFill>
        <p:spPr bwMode="auto">
          <a:xfrm>
            <a:off x="1487488" y="1471613"/>
            <a:ext cx="1117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8" name="Picture 65" descr="Podophyllum-peltatum-RHW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1101725"/>
            <a:ext cx="104775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9" name="Line 66"/>
          <p:cNvSpPr>
            <a:spLocks noChangeShapeType="1"/>
          </p:cNvSpPr>
          <p:nvPr/>
        </p:nvSpPr>
        <p:spPr bwMode="auto">
          <a:xfrm flipV="1">
            <a:off x="3841750" y="3644900"/>
            <a:ext cx="3714750" cy="776288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80" name="Line 67"/>
          <p:cNvSpPr>
            <a:spLocks noChangeShapeType="1"/>
          </p:cNvSpPr>
          <p:nvPr/>
        </p:nvSpPr>
        <p:spPr bwMode="auto">
          <a:xfrm flipH="1" flipV="1">
            <a:off x="6432550" y="3421063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81" name="Text Box 68"/>
          <p:cNvSpPr txBox="1">
            <a:spLocks noChangeArrowheads="1"/>
          </p:cNvSpPr>
          <p:nvPr/>
        </p:nvSpPr>
        <p:spPr bwMode="auto">
          <a:xfrm>
            <a:off x="5864225" y="3116263"/>
            <a:ext cx="11779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Caryophyllales</a:t>
            </a:r>
          </a:p>
        </p:txBody>
      </p:sp>
      <p:sp>
        <p:nvSpPr>
          <p:cNvPr id="31782" name="Line 69"/>
          <p:cNvSpPr>
            <a:spLocks noChangeShapeType="1"/>
          </p:cNvSpPr>
          <p:nvPr/>
        </p:nvSpPr>
        <p:spPr bwMode="auto">
          <a:xfrm flipH="1" flipV="1">
            <a:off x="6432550" y="2679700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83" name="Text Box 70"/>
          <p:cNvSpPr txBox="1">
            <a:spLocks noChangeArrowheads="1"/>
          </p:cNvSpPr>
          <p:nvPr/>
        </p:nvSpPr>
        <p:spPr bwMode="auto">
          <a:xfrm>
            <a:off x="5753100" y="22352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Chenopodiaceae,</a:t>
            </a:r>
          </a:p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Nyctaginaceae</a:t>
            </a:r>
          </a:p>
        </p:txBody>
      </p:sp>
      <p:graphicFrame>
        <p:nvGraphicFramePr>
          <p:cNvPr id="31784" name="Object 71"/>
          <p:cNvGraphicFramePr>
            <a:graphicFrameLocks noChangeAspect="1"/>
          </p:cNvGraphicFramePr>
          <p:nvPr/>
        </p:nvGraphicFramePr>
        <p:xfrm>
          <a:off x="5930900" y="1776413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4" name="Image" r:id="rId26" imgW="1490349" imgH="1438537" progId="Photoshop.Image.9">
                  <p:embed/>
                </p:oleObj>
              </mc:Choice>
              <mc:Fallback>
                <p:oleObj name="Image" r:id="rId26" imgW="1490349" imgH="1438537" progId="Photoshop.Image.9">
                  <p:embed/>
                  <p:pic>
                    <p:nvPicPr>
                      <p:cNvPr id="0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0900" y="1776413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85" name="Object 72"/>
          <p:cNvGraphicFramePr>
            <a:graphicFrameLocks noChangeAspect="1"/>
          </p:cNvGraphicFramePr>
          <p:nvPr/>
        </p:nvGraphicFramePr>
        <p:xfrm>
          <a:off x="6440488" y="1776413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5" name="Image" r:id="rId27" imgW="1490349" imgH="1438537" progId="Photoshop.Image.9">
                  <p:embed/>
                </p:oleObj>
              </mc:Choice>
              <mc:Fallback>
                <p:oleObj name="Image" r:id="rId27" imgW="1490349" imgH="1438537" progId="Photoshop.Image.9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0488" y="1776413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86" name="Line 73"/>
          <p:cNvSpPr>
            <a:spLocks noChangeShapeType="1"/>
          </p:cNvSpPr>
          <p:nvPr/>
        </p:nvSpPr>
        <p:spPr bwMode="auto">
          <a:xfrm flipH="1" flipV="1">
            <a:off x="5260975" y="3652838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87" name="Text Box 74"/>
          <p:cNvSpPr txBox="1">
            <a:spLocks noChangeArrowheads="1"/>
          </p:cNvSpPr>
          <p:nvPr/>
        </p:nvSpPr>
        <p:spPr bwMode="auto">
          <a:xfrm>
            <a:off x="4891088" y="3348038"/>
            <a:ext cx="7397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Rosidae</a:t>
            </a:r>
          </a:p>
        </p:txBody>
      </p:sp>
      <p:sp>
        <p:nvSpPr>
          <p:cNvPr id="31788" name="Line 75"/>
          <p:cNvSpPr>
            <a:spLocks noChangeShapeType="1"/>
          </p:cNvSpPr>
          <p:nvPr/>
        </p:nvSpPr>
        <p:spPr bwMode="auto">
          <a:xfrm flipH="1" flipV="1">
            <a:off x="7534275" y="3184525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89" name="Text Box 76"/>
          <p:cNvSpPr txBox="1">
            <a:spLocks noChangeArrowheads="1"/>
          </p:cNvSpPr>
          <p:nvPr/>
        </p:nvSpPr>
        <p:spPr bwMode="auto">
          <a:xfrm>
            <a:off x="7107238" y="2879725"/>
            <a:ext cx="825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Asteridae</a:t>
            </a:r>
          </a:p>
        </p:txBody>
      </p:sp>
      <p:pic>
        <p:nvPicPr>
          <p:cNvPr id="31790" name="Picture 80" descr="potamogeton_polygonifolius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233613"/>
            <a:ext cx="12954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791" name="Object 81"/>
          <p:cNvGraphicFramePr>
            <a:graphicFrameLocks noChangeAspect="1"/>
          </p:cNvGraphicFramePr>
          <p:nvPr/>
        </p:nvGraphicFramePr>
        <p:xfrm>
          <a:off x="8104188" y="3308350"/>
          <a:ext cx="496887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6" name="Image" r:id="rId29" imgW="1490349" imgH="1438537" progId="Photoshop.Image.9">
                  <p:embed/>
                </p:oleObj>
              </mc:Choice>
              <mc:Fallback>
                <p:oleObj name="Image" r:id="rId29" imgW="1490349" imgH="1438537" progId="Photoshop.Image.9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4188" y="3308350"/>
                        <a:ext cx="496887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92" name="Line 82"/>
          <p:cNvSpPr>
            <a:spLocks noChangeShapeType="1"/>
          </p:cNvSpPr>
          <p:nvPr/>
        </p:nvSpPr>
        <p:spPr bwMode="auto">
          <a:xfrm flipH="1" flipV="1">
            <a:off x="8339138" y="4038600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93" name="Text Box 83"/>
          <p:cNvSpPr txBox="1">
            <a:spLocks noChangeArrowheads="1"/>
          </p:cNvSpPr>
          <p:nvPr/>
        </p:nvSpPr>
        <p:spPr bwMode="auto">
          <a:xfrm>
            <a:off x="7419975" y="3765550"/>
            <a:ext cx="16446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Potamogeton, Elodea</a:t>
            </a:r>
          </a:p>
        </p:txBody>
      </p:sp>
      <p:sp>
        <p:nvSpPr>
          <p:cNvPr id="31794" name="Line 84"/>
          <p:cNvSpPr>
            <a:spLocks noChangeShapeType="1"/>
          </p:cNvSpPr>
          <p:nvPr/>
        </p:nvSpPr>
        <p:spPr bwMode="auto">
          <a:xfrm flipH="1" flipV="1">
            <a:off x="649288" y="3733800"/>
            <a:ext cx="0" cy="62706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95" name="Text Box 85"/>
          <p:cNvSpPr txBox="1">
            <a:spLocks noChangeArrowheads="1"/>
          </p:cNvSpPr>
          <p:nvPr/>
        </p:nvSpPr>
        <p:spPr bwMode="auto">
          <a:xfrm>
            <a:off x="23813" y="3352800"/>
            <a:ext cx="12461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Nymphaeaceae</a:t>
            </a:r>
          </a:p>
        </p:txBody>
      </p:sp>
      <p:graphicFrame>
        <p:nvGraphicFramePr>
          <p:cNvPr id="31796" name="Object 86"/>
          <p:cNvGraphicFramePr>
            <a:graphicFrameLocks noChangeAspect="1"/>
          </p:cNvGraphicFramePr>
          <p:nvPr/>
        </p:nvGraphicFramePr>
        <p:xfrm>
          <a:off x="155575" y="286702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7" name="Image" r:id="rId31" imgW="1490349" imgH="1438537" progId="Photoshop.Image.9">
                  <p:embed/>
                </p:oleObj>
              </mc:Choice>
              <mc:Fallback>
                <p:oleObj name="Image" r:id="rId31" imgW="1490349" imgH="1438537" progId="Photoshop.Image.9">
                  <p:embed/>
                  <p:pic>
                    <p:nvPicPr>
                      <p:cNvPr id="0" name="Object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" y="286702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97" name="Object 87"/>
          <p:cNvGraphicFramePr>
            <a:graphicFrameLocks noChangeAspect="1"/>
          </p:cNvGraphicFramePr>
          <p:nvPr/>
        </p:nvGraphicFramePr>
        <p:xfrm>
          <a:off x="665163" y="286702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8" name="Image" r:id="rId32" imgW="1490349" imgH="1438537" progId="Photoshop.Image.9">
                  <p:embed/>
                </p:oleObj>
              </mc:Choice>
              <mc:Fallback>
                <p:oleObj name="Image" r:id="rId32" imgW="1490349" imgH="1438537" progId="Photoshop.Image.9">
                  <p:embed/>
                  <p:pic>
                    <p:nvPicPr>
                      <p:cNvPr id="0" name="Object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63" y="286702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98" name="Picture 90" descr="nuphar-polysepalum_4725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0"/>
          <a:stretch>
            <a:fillRect/>
          </a:stretch>
        </p:blipFill>
        <p:spPr bwMode="auto">
          <a:xfrm>
            <a:off x="15875" y="1668463"/>
            <a:ext cx="12954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Tloustnutí stonku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  <a:noFill/>
        </p:spPr>
        <p:txBody>
          <a:bodyPr/>
          <a:lstStyle/>
          <a:p>
            <a:pPr eaLnBrk="1" hangingPunct="1"/>
            <a:r>
              <a:rPr lang="cs-CZ" dirty="0" smtClean="0">
                <a:solidFill>
                  <a:srgbClr val="99FF99"/>
                </a:solidFill>
              </a:rPr>
              <a:t>Primární</a:t>
            </a:r>
            <a:r>
              <a:rPr lang="cs-CZ" dirty="0" smtClean="0">
                <a:solidFill>
                  <a:schemeClr val="bg1"/>
                </a:solidFill>
              </a:rPr>
              <a:t> – </a:t>
            </a:r>
            <a:r>
              <a:rPr lang="cs-CZ" sz="2400" dirty="0" smtClean="0">
                <a:solidFill>
                  <a:schemeClr val="bg1"/>
                </a:solidFill>
              </a:rPr>
              <a:t>při diferenciaci cévních svazků</a:t>
            </a:r>
          </a:p>
          <a:p>
            <a:pPr eaLnBrk="1" hangingPunct="1"/>
            <a:r>
              <a:rPr lang="cs-CZ" dirty="0" smtClean="0">
                <a:solidFill>
                  <a:srgbClr val="99FF99"/>
                </a:solidFill>
              </a:rPr>
              <a:t>Sekundární</a:t>
            </a:r>
            <a:r>
              <a:rPr lang="cs-CZ" dirty="0" smtClean="0">
                <a:solidFill>
                  <a:schemeClr val="bg1"/>
                </a:solidFill>
              </a:rPr>
              <a:t> – </a:t>
            </a:r>
            <a:r>
              <a:rPr lang="cs-CZ" sz="2400" dirty="0" smtClean="0">
                <a:solidFill>
                  <a:schemeClr val="bg1"/>
                </a:solidFill>
              </a:rPr>
              <a:t>činností kambia v </a:t>
            </a:r>
            <a:r>
              <a:rPr lang="cs-CZ" sz="2400" dirty="0" err="1" smtClean="0">
                <a:solidFill>
                  <a:schemeClr val="bg1"/>
                </a:solidFill>
              </a:rPr>
              <a:t>eustélé</a:t>
            </a: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endParaRPr lang="cs-CZ" dirty="0" smtClean="0">
              <a:solidFill>
                <a:srgbClr val="99FF99"/>
              </a:solidFill>
            </a:endParaRPr>
          </a:p>
          <a:p>
            <a:pPr eaLnBrk="1" hangingPunct="1"/>
            <a:r>
              <a:rPr lang="cs-CZ" dirty="0" smtClean="0">
                <a:solidFill>
                  <a:schemeClr val="bg1"/>
                </a:solidFill>
              </a:rPr>
              <a:t>Udává se, že jednoděložné rostliny nemůžou tloustnout.</a:t>
            </a:r>
          </a:p>
          <a:p>
            <a:pPr eaLnBrk="1" hangingPunct="1"/>
            <a:endParaRPr lang="cs-CZ" dirty="0" smtClean="0">
              <a:solidFill>
                <a:srgbClr val="99FF99"/>
              </a:solidFill>
            </a:endParaRPr>
          </a:p>
          <a:p>
            <a:pPr eaLnBrk="1" hangingPunct="1"/>
            <a:r>
              <a:rPr lang="cs-CZ" dirty="0" smtClean="0">
                <a:solidFill>
                  <a:srgbClr val="99FF99"/>
                </a:solidFill>
              </a:rPr>
              <a:t>Atypické</a:t>
            </a:r>
            <a:r>
              <a:rPr lang="cs-CZ" dirty="0" smtClean="0">
                <a:solidFill>
                  <a:schemeClr val="bg1"/>
                </a:solidFill>
              </a:rPr>
              <a:t> – </a:t>
            </a:r>
            <a:r>
              <a:rPr lang="cs-CZ" sz="2400" dirty="0" smtClean="0">
                <a:solidFill>
                  <a:schemeClr val="bg1"/>
                </a:solidFill>
              </a:rPr>
              <a:t>zejména tloustnoucí jednoděložné,</a:t>
            </a:r>
            <a:br>
              <a:rPr lang="cs-CZ" sz="2400" dirty="0" smtClean="0">
                <a:solidFill>
                  <a:schemeClr val="bg1"/>
                </a:solidFill>
              </a:rPr>
            </a:br>
            <a:r>
              <a:rPr lang="cs-CZ" sz="2400" dirty="0" smtClean="0">
                <a:solidFill>
                  <a:schemeClr val="bg1"/>
                </a:solidFill>
              </a:rPr>
              <a:t>                       některé </a:t>
            </a:r>
            <a:r>
              <a:rPr lang="cs-CZ" sz="2400" dirty="0" err="1" smtClean="0">
                <a:solidFill>
                  <a:schemeClr val="bg1"/>
                </a:solidFill>
              </a:rPr>
              <a:t>caryophyllidy</a:t>
            </a: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25612" name="Picture 12" descr="File:Palm I IMG 208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51" y="914400"/>
            <a:ext cx="29718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Joshua Tree Nationalpark P41304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546" y="914400"/>
            <a:ext cx="4277054" cy="56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6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6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Sekundární tloustnutí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826000"/>
            <a:ext cx="8229600" cy="1676400"/>
          </a:xfrm>
          <a:noFill/>
        </p:spPr>
        <p:txBody>
          <a:bodyPr/>
          <a:lstStyle/>
          <a:p>
            <a:pPr eaLnBrk="1" hangingPunct="1"/>
            <a:r>
              <a:rPr lang="cs-CZ" sz="2800" smtClean="0">
                <a:solidFill>
                  <a:schemeClr val="bg1"/>
                </a:solidFill>
              </a:rPr>
              <a:t>Nahosemenné a dvouděložné rostliny, které mají eustélé, mohou tloustnout činností kambia </a:t>
            </a:r>
            <a:r>
              <a:rPr lang="en-US" sz="2800" smtClean="0">
                <a:solidFill>
                  <a:schemeClr val="bg1"/>
                </a:solidFill>
              </a:rPr>
              <a:t>(</a:t>
            </a:r>
            <a:r>
              <a:rPr lang="cs-CZ" sz="2800" smtClean="0">
                <a:solidFill>
                  <a:schemeClr val="bg1"/>
                </a:solidFill>
              </a:rPr>
              <a:t>fascikulárního a interfascikulárního</a:t>
            </a:r>
            <a:r>
              <a:rPr lang="en-US" sz="2800" smtClean="0">
                <a:solidFill>
                  <a:schemeClr val="bg1"/>
                </a:solidFill>
              </a:rPr>
              <a:t>)</a:t>
            </a:r>
            <a:r>
              <a:rPr lang="cs-CZ" sz="2800" smtClean="0">
                <a:solidFill>
                  <a:schemeClr val="bg1"/>
                </a:solidFill>
              </a:rPr>
              <a:t> a felogénu</a:t>
            </a:r>
          </a:p>
        </p:txBody>
      </p:sp>
      <p:pic>
        <p:nvPicPr>
          <p:cNvPr id="33796" name="Picture 8" descr="pr_velke_podrazec_vyre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1447800"/>
            <a:ext cx="4114800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10" descr="pr_velke_svest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1444625"/>
            <a:ext cx="4395787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 Box 11"/>
          <p:cNvSpPr txBox="1">
            <a:spLocks noChangeArrowheads="1"/>
          </p:cNvSpPr>
          <p:nvPr/>
        </p:nvSpPr>
        <p:spPr bwMode="auto">
          <a:xfrm rot="-5400000">
            <a:off x="7373144" y="2474119"/>
            <a:ext cx="32146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500">
                <a:solidFill>
                  <a:schemeClr val="bg1"/>
                </a:solidFill>
              </a:rPr>
              <a:t>http://web2.mendelu.cz/af_211_multitext/obecna_botanika/texty-organologie-sekundarni_stavba_stonku.html</a:t>
            </a:r>
          </a:p>
        </p:txBody>
      </p:sp>
      <p:sp>
        <p:nvSpPr>
          <p:cNvPr id="33799" name="Text Box 12"/>
          <p:cNvSpPr txBox="1">
            <a:spLocks noChangeArrowheads="1"/>
          </p:cNvSpPr>
          <p:nvPr/>
        </p:nvSpPr>
        <p:spPr bwMode="auto">
          <a:xfrm>
            <a:off x="1143000" y="4068763"/>
            <a:ext cx="2540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Aristolochia durior</a:t>
            </a:r>
            <a:r>
              <a:rPr lang="cs-CZ" sz="1200">
                <a:solidFill>
                  <a:schemeClr val="bg1"/>
                </a:solidFill>
              </a:rPr>
              <a:t>, dvouletý stonek</a:t>
            </a:r>
            <a:endParaRPr lang="cs-CZ" sz="1200" i="1">
              <a:solidFill>
                <a:schemeClr val="bg1"/>
              </a:solidFill>
            </a:endParaRPr>
          </a:p>
        </p:txBody>
      </p:sp>
      <p:sp>
        <p:nvSpPr>
          <p:cNvPr id="33800" name="Text Box 13"/>
          <p:cNvSpPr txBox="1">
            <a:spLocks noChangeArrowheads="1"/>
          </p:cNvSpPr>
          <p:nvPr/>
        </p:nvSpPr>
        <p:spPr bwMode="auto">
          <a:xfrm>
            <a:off x="5410200" y="4068763"/>
            <a:ext cx="26511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Prunus domestica</a:t>
            </a:r>
            <a:r>
              <a:rPr lang="cs-CZ" sz="1200">
                <a:solidFill>
                  <a:schemeClr val="bg1"/>
                </a:solidFill>
              </a:rPr>
              <a:t>, dvouletá větvička</a:t>
            </a:r>
            <a:endParaRPr lang="cs-CZ" sz="1200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Dracénové tloustnutí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38788" y="1295400"/>
            <a:ext cx="3640137" cy="5181600"/>
          </a:xfrm>
          <a:noFill/>
        </p:spPr>
        <p:txBody>
          <a:bodyPr/>
          <a:lstStyle/>
          <a:p>
            <a:pPr eaLnBrk="1" hangingPunct="1"/>
            <a:r>
              <a:rPr lang="cs-CZ" sz="2400" smtClean="0">
                <a:solidFill>
                  <a:schemeClr val="bg1"/>
                </a:solidFill>
              </a:rPr>
              <a:t>primární stavba</a:t>
            </a:r>
            <a:br>
              <a:rPr lang="cs-CZ" sz="2400" smtClean="0">
                <a:solidFill>
                  <a:schemeClr val="bg1"/>
                </a:solidFill>
              </a:rPr>
            </a:br>
            <a:r>
              <a:rPr lang="cs-CZ" sz="2400" smtClean="0">
                <a:solidFill>
                  <a:schemeClr val="bg1"/>
                </a:solidFill>
              </a:rPr>
              <a:t>stonku jednoděložných je ataktostélé</a:t>
            </a:r>
          </a:p>
          <a:p>
            <a:pPr eaLnBrk="1" hangingPunct="1"/>
            <a:endParaRPr lang="cs-CZ" sz="2400" smtClean="0">
              <a:solidFill>
                <a:schemeClr val="bg1"/>
              </a:solidFill>
            </a:endParaRPr>
          </a:p>
          <a:p>
            <a:pPr eaLnBrk="1" hangingPunct="1"/>
            <a:r>
              <a:rPr lang="cs-CZ" sz="2400" smtClean="0">
                <a:solidFill>
                  <a:schemeClr val="bg1"/>
                </a:solidFill>
              </a:rPr>
              <a:t>činností meristému</a:t>
            </a:r>
            <a:br>
              <a:rPr lang="cs-CZ" sz="2400" smtClean="0">
                <a:solidFill>
                  <a:schemeClr val="bg1"/>
                </a:solidFill>
              </a:rPr>
            </a:br>
            <a:r>
              <a:rPr lang="cs-CZ" sz="2400" smtClean="0">
                <a:solidFill>
                  <a:schemeClr val="bg1"/>
                </a:solidFill>
              </a:rPr>
              <a:t>na povrchu stélé se vytváří parenchym</a:t>
            </a:r>
            <a:br>
              <a:rPr lang="cs-CZ" sz="2400" smtClean="0">
                <a:solidFill>
                  <a:schemeClr val="bg1"/>
                </a:solidFill>
              </a:rPr>
            </a:br>
            <a:r>
              <a:rPr lang="cs-CZ" sz="2400" smtClean="0">
                <a:solidFill>
                  <a:schemeClr val="bg1"/>
                </a:solidFill>
              </a:rPr>
              <a:t>s novými CS</a:t>
            </a:r>
          </a:p>
          <a:p>
            <a:pPr eaLnBrk="1" hangingPunct="1"/>
            <a:endParaRPr lang="cs-CZ" sz="2400" smtClean="0">
              <a:solidFill>
                <a:schemeClr val="bg1"/>
              </a:solidFill>
            </a:endParaRPr>
          </a:p>
          <a:p>
            <a:pPr eaLnBrk="1" hangingPunct="1"/>
            <a:r>
              <a:rPr lang="cs-CZ" sz="2400" smtClean="0">
                <a:solidFill>
                  <a:schemeClr val="bg1"/>
                </a:solidFill>
              </a:rPr>
              <a:t>nově založené CS jsou koncentrické, lýkostředné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398588"/>
            <a:ext cx="5410200" cy="500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74613" y="6376988"/>
            <a:ext cx="3062287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http://lbp.ueb.cas.cz/pdf_subor/vyvoj_stele_a_cevni_svazky.pdf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Caryophyllidové tloustnutí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86400" y="1295400"/>
            <a:ext cx="3581400" cy="5334000"/>
          </a:xfrm>
          <a:noFill/>
        </p:spPr>
        <p:txBody>
          <a:bodyPr/>
          <a:lstStyle/>
          <a:p>
            <a:pPr eaLnBrk="1" hangingPunct="1"/>
            <a:r>
              <a:rPr lang="cs-CZ" sz="2800" smtClean="0">
                <a:solidFill>
                  <a:schemeClr val="bg1"/>
                </a:solidFill>
              </a:rPr>
              <a:t>podobně jako</a:t>
            </a:r>
            <a:br>
              <a:rPr lang="cs-CZ" sz="2800" smtClean="0">
                <a:solidFill>
                  <a:schemeClr val="bg1"/>
                </a:solidFill>
              </a:rPr>
            </a:br>
            <a:r>
              <a:rPr lang="cs-CZ" sz="2800" smtClean="0">
                <a:solidFill>
                  <a:schemeClr val="bg1"/>
                </a:solidFill>
              </a:rPr>
              <a:t>u jednoděložných se zakládají na okraji stélé další cévní svazky</a:t>
            </a:r>
          </a:p>
          <a:p>
            <a:pPr eaLnBrk="1" hangingPunct="1"/>
            <a:endParaRPr lang="cs-CZ" sz="2800" smtClean="0">
              <a:solidFill>
                <a:schemeClr val="bg1"/>
              </a:solidFill>
            </a:endParaRPr>
          </a:p>
          <a:p>
            <a:pPr eaLnBrk="1" hangingPunct="1"/>
            <a:r>
              <a:rPr lang="cs-CZ" sz="2800" smtClean="0">
                <a:solidFill>
                  <a:schemeClr val="bg1"/>
                </a:solidFill>
              </a:rPr>
              <a:t>ty jsou však také kolaterální</a:t>
            </a:r>
          </a:p>
        </p:txBody>
      </p:sp>
      <p:pic>
        <p:nvPicPr>
          <p:cNvPr id="35844" name="Picture 6" descr="Bougainvi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55738"/>
            <a:ext cx="2628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8" descr="bougai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55738"/>
            <a:ext cx="24241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9"/>
          <p:cNvSpPr txBox="1">
            <a:spLocks noChangeArrowheads="1"/>
          </p:cNvSpPr>
          <p:nvPr/>
        </p:nvSpPr>
        <p:spPr bwMode="auto">
          <a:xfrm rot="-5400000">
            <a:off x="1228725" y="3540125"/>
            <a:ext cx="278606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http://anubis.ru.ac.za/Main/ANATOMY/bougoldstem1.htm</a:t>
            </a:r>
          </a:p>
        </p:txBody>
      </p:sp>
      <p:sp>
        <p:nvSpPr>
          <p:cNvPr id="35847" name="Text Box 10"/>
          <p:cNvSpPr txBox="1">
            <a:spLocks noChangeArrowheads="1"/>
          </p:cNvSpPr>
          <p:nvPr/>
        </p:nvSpPr>
        <p:spPr bwMode="auto">
          <a:xfrm>
            <a:off x="869950" y="5349875"/>
            <a:ext cx="35115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i="1">
                <a:solidFill>
                  <a:schemeClr val="bg1"/>
                </a:solidFill>
              </a:rPr>
              <a:t>Bougainvillea spectabilis</a:t>
            </a:r>
            <a:r>
              <a:rPr lang="en-US" sz="2400">
                <a:solidFill>
                  <a:schemeClr val="bg1"/>
                </a:solidFill>
              </a:rPr>
              <a:t/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(</a:t>
            </a:r>
            <a:r>
              <a:rPr lang="en-US" sz="2400" i="1">
                <a:solidFill>
                  <a:schemeClr val="bg1"/>
                </a:solidFill>
              </a:rPr>
              <a:t>Nyctaginaceae</a:t>
            </a:r>
            <a:r>
              <a:rPr lang="en-US" sz="2400">
                <a:solidFill>
                  <a:schemeClr val="bg1"/>
                </a:solidFill>
              </a:rPr>
              <a:t>)</a:t>
            </a:r>
            <a:endParaRPr lang="cs-CZ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Řez kořenem řepy</a:t>
            </a:r>
          </a:p>
        </p:txBody>
      </p:sp>
      <p:sp>
        <p:nvSpPr>
          <p:cNvPr id="36867" name="Text Box 10"/>
          <p:cNvSpPr txBox="1">
            <a:spLocks noChangeArrowheads="1"/>
          </p:cNvSpPr>
          <p:nvPr/>
        </p:nvSpPr>
        <p:spPr bwMode="auto">
          <a:xfrm>
            <a:off x="2209800" y="6405563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2400" i="1">
                <a:solidFill>
                  <a:schemeClr val="bg1"/>
                </a:solidFill>
              </a:rPr>
              <a:t>Beta vulgaris </a:t>
            </a:r>
            <a:r>
              <a:rPr lang="en-US" sz="2400">
                <a:solidFill>
                  <a:schemeClr val="bg1"/>
                </a:solidFill>
              </a:rPr>
              <a:t>(</a:t>
            </a:r>
            <a:r>
              <a:rPr lang="cs-CZ" sz="2400" i="1">
                <a:solidFill>
                  <a:schemeClr val="bg1"/>
                </a:solidFill>
              </a:rPr>
              <a:t>Chenopodi</a:t>
            </a:r>
            <a:r>
              <a:rPr lang="en-US" sz="2400" i="1">
                <a:solidFill>
                  <a:schemeClr val="bg1"/>
                </a:solidFill>
              </a:rPr>
              <a:t>aceae</a:t>
            </a:r>
            <a:r>
              <a:rPr lang="en-US" sz="2400">
                <a:solidFill>
                  <a:schemeClr val="bg1"/>
                </a:solidFill>
              </a:rPr>
              <a:t>)</a:t>
            </a:r>
            <a:endParaRPr lang="cs-CZ" sz="2400">
              <a:solidFill>
                <a:schemeClr val="bg1"/>
              </a:solidFill>
            </a:endParaRPr>
          </a:p>
        </p:txBody>
      </p:sp>
      <p:sp>
        <p:nvSpPr>
          <p:cNvPr id="36868" name="Text Box 9"/>
          <p:cNvSpPr txBox="1">
            <a:spLocks noChangeArrowheads="1"/>
          </p:cNvSpPr>
          <p:nvPr/>
        </p:nvSpPr>
        <p:spPr bwMode="auto">
          <a:xfrm rot="-5400000">
            <a:off x="6837362" y="5692776"/>
            <a:ext cx="12303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Foto: Šárka Špániková</a:t>
            </a:r>
          </a:p>
        </p:txBody>
      </p:sp>
      <p:pic>
        <p:nvPicPr>
          <p:cNvPr id="36869" name="Picture 2" descr="D:\Paja\MUNI\vyuka\evolucni morfologie rostlin\fotky\repa od Sarky\IMG_20160714_2049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12868" b="15440"/>
          <a:stretch>
            <a:fillRect/>
          </a:stretch>
        </p:blipFill>
        <p:spPr bwMode="auto">
          <a:xfrm>
            <a:off x="1795463" y="995363"/>
            <a:ext cx="5519737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3" descr="D:\Paja\MUNI\vyuka\evolucni morfologie rostlin\fotky\repa od Sarky\IMG_20160710_1843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0" b="4083"/>
          <a:stretch>
            <a:fillRect/>
          </a:stretch>
        </p:blipFill>
        <p:spPr bwMode="auto">
          <a:xfrm>
            <a:off x="0" y="838200"/>
            <a:ext cx="221773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4" descr="D:\Paja\MUNI\vyuka\evolucni morfologie rostlin\fotky\repa od Sarky\IMG_20160714_2108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6" b="4059"/>
          <a:stretch>
            <a:fillRect/>
          </a:stretch>
        </p:blipFill>
        <p:spPr bwMode="auto">
          <a:xfrm>
            <a:off x="6815138" y="838200"/>
            <a:ext cx="232886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5" descr="D:\Paja\MUNI\vyuka\evolucni morfologie rostlin\fotky\repa od Sarky\IMG_20160714_2049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3" t="31976" r="19258" b="13490"/>
          <a:stretch>
            <a:fillRect/>
          </a:stretch>
        </p:blipFill>
        <p:spPr bwMode="auto">
          <a:xfrm>
            <a:off x="0" y="4287838"/>
            <a:ext cx="20574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Tloustnutí lepidodendronu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990600"/>
            <a:ext cx="4149725" cy="57150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Krátkověké monokarpické „stromy“ (10–20 let)</a:t>
            </a:r>
          </a:p>
          <a:p>
            <a:pPr eaLnBrk="1" hangingPunct="1">
              <a:defRPr/>
            </a:pPr>
            <a:endParaRPr lang="cs-CZ" sz="24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Duté kmeny</a:t>
            </a:r>
          </a:p>
          <a:p>
            <a:pPr eaLnBrk="1" hangingPunct="1">
              <a:defRPr/>
            </a:pP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Jednostranné kambium</a:t>
            </a:r>
          </a:p>
          <a:p>
            <a:pPr eaLnBrk="1" hangingPunct="1">
              <a:defRPr/>
            </a:pPr>
            <a:endParaRPr lang="cs-CZ" sz="24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Produkce xylému dovnitř</a:t>
            </a:r>
          </a:p>
          <a:p>
            <a:pPr eaLnBrk="1" hangingPunct="1">
              <a:defRPr/>
            </a:pPr>
            <a:endParaRPr lang="cs-CZ" sz="24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Pevnost dodával nepropustný vnější periderm</a:t>
            </a:r>
          </a:p>
          <a:p>
            <a:pPr eaLnBrk="1" hangingPunct="1">
              <a:defRPr/>
            </a:pPr>
            <a:endParaRPr lang="cs-CZ" sz="24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Absence floému</a:t>
            </a:r>
          </a:p>
        </p:txBody>
      </p:sp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17463" y="5641975"/>
            <a:ext cx="48704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http://bpp.oregonstate.edu/files/bpp/webfm/pdf/bot313/lecture%25207-%2520fossil%2520lycopods.pdf</a:t>
            </a:r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1411288"/>
            <a:ext cx="4968875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Sek. </a:t>
            </a:r>
            <a:r>
              <a:rPr lang="en-US" b="1" smtClean="0">
                <a:solidFill>
                  <a:srgbClr val="FFFF99"/>
                </a:solidFill>
              </a:rPr>
              <a:t>t</a:t>
            </a:r>
            <a:r>
              <a:rPr lang="cs-CZ" b="1" smtClean="0">
                <a:solidFill>
                  <a:srgbClr val="FFFF99"/>
                </a:solidFill>
              </a:rPr>
              <a:t>loustnutí v evoluci</a:t>
            </a:r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 rot="-5400000">
            <a:off x="5784056" y="4368007"/>
            <a:ext cx="46656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>
                <a:solidFill>
                  <a:schemeClr val="bg1"/>
                </a:solidFill>
              </a:rPr>
              <a:t>SPICER</a:t>
            </a:r>
            <a:r>
              <a:rPr lang="cs-CZ" sz="800">
                <a:solidFill>
                  <a:schemeClr val="bg1"/>
                </a:solidFill>
              </a:rPr>
              <a:t> </a:t>
            </a:r>
            <a:r>
              <a:rPr lang="en-US" sz="800">
                <a:solidFill>
                  <a:schemeClr val="bg1"/>
                </a:solidFill>
              </a:rPr>
              <a:t>&amp; GROOVER 2010. Evolution of development of vascular cambia and secondary growth.</a:t>
            </a:r>
            <a:endParaRPr lang="cs-CZ" sz="800">
              <a:solidFill>
                <a:schemeClr val="bg1"/>
              </a:solidFill>
            </a:endParaRP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6858000" cy="589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FFFF99"/>
                </a:solidFill>
              </a:rPr>
              <a:t>Uspořádání listů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82000" cy="5181600"/>
          </a:xfrm>
        </p:spPr>
        <p:txBody>
          <a:bodyPr/>
          <a:lstStyle/>
          <a:p>
            <a:pPr eaLnBrk="1" hangingPunct="1"/>
            <a:r>
              <a:rPr lang="cs-CZ" dirty="0" smtClean="0">
                <a:solidFill>
                  <a:schemeClr val="bg1"/>
                </a:solidFill>
              </a:rPr>
              <a:t>bývá důležitým taxonomickým znakem</a:t>
            </a:r>
          </a:p>
          <a:p>
            <a:pPr eaLnBrk="1" hangingPunct="1"/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dirty="0" smtClean="0">
                <a:solidFill>
                  <a:srgbClr val="99FF99"/>
                </a:solidFill>
              </a:rPr>
              <a:t>nepravidelné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i="1" dirty="0" smtClean="0">
                <a:solidFill>
                  <a:schemeClr val="bg1"/>
                </a:solidFill>
              </a:rPr>
              <a:t>Lycopodium, Huperzia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dirty="0" smtClean="0">
                <a:solidFill>
                  <a:srgbClr val="99FF99"/>
                </a:solidFill>
              </a:rPr>
              <a:t>střídavé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i="1" dirty="0" smtClean="0">
                <a:solidFill>
                  <a:schemeClr val="bg1"/>
                </a:solidFill>
              </a:rPr>
              <a:t>Rosaceae, Fabaceae, …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dirty="0" smtClean="0">
                <a:solidFill>
                  <a:srgbClr val="99FF99"/>
                </a:solidFill>
              </a:rPr>
              <a:t>vstřícné/křižmostojné</a:t>
            </a:r>
            <a:r>
              <a:rPr lang="cs-CZ" dirty="0" smtClean="0">
                <a:solidFill>
                  <a:schemeClr val="bg1"/>
                </a:solidFill>
              </a:rPr>
              <a:t/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i="1" dirty="0" smtClean="0">
                <a:solidFill>
                  <a:schemeClr val="bg1"/>
                </a:solidFill>
              </a:rPr>
              <a:t>Oleaceae</a:t>
            </a:r>
            <a:r>
              <a:rPr lang="cs-CZ" sz="2400" i="1" dirty="0" smtClean="0">
                <a:solidFill>
                  <a:schemeClr val="bg1"/>
                </a:solidFill>
              </a:rPr>
              <a:t>, Lamiaceae</a:t>
            </a:r>
            <a:r>
              <a:rPr lang="en-US" sz="2400" i="1" dirty="0" smtClean="0">
                <a:solidFill>
                  <a:schemeClr val="bg1"/>
                </a:solidFill>
              </a:rPr>
              <a:t>, Acer, Euonymus, …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dirty="0" smtClean="0">
                <a:solidFill>
                  <a:srgbClr val="99FF99"/>
                </a:solidFill>
              </a:rPr>
              <a:t>přeslenité</a:t>
            </a:r>
          </a:p>
          <a:p>
            <a:pPr lvl="1" eaLnBrk="1" hangingPunct="1"/>
            <a:r>
              <a:rPr lang="cs-CZ" sz="2000" dirty="0" smtClean="0">
                <a:solidFill>
                  <a:srgbClr val="99FF99"/>
                </a:solidFill>
              </a:rPr>
              <a:t>pravé</a:t>
            </a:r>
            <a:r>
              <a:rPr lang="en-US" sz="2000" dirty="0" smtClean="0">
                <a:solidFill>
                  <a:schemeClr val="bg1"/>
                </a:solidFill>
              </a:rPr>
              <a:t> (</a:t>
            </a:r>
            <a:r>
              <a:rPr lang="en-US" sz="2000" i="1" dirty="0" smtClean="0">
                <a:solidFill>
                  <a:schemeClr val="bg1"/>
                </a:solidFill>
              </a:rPr>
              <a:t>Equisetum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  <a:endParaRPr lang="cs-CZ" sz="20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cs-CZ" sz="2000" dirty="0" smtClean="0">
                <a:solidFill>
                  <a:srgbClr val="99FF99"/>
                </a:solidFill>
              </a:rPr>
              <a:t>zdánlivé</a:t>
            </a:r>
            <a:r>
              <a:rPr lang="en-US" sz="2000" dirty="0" smtClean="0">
                <a:solidFill>
                  <a:schemeClr val="bg1"/>
                </a:solidFill>
              </a:rPr>
              <a:t> (</a:t>
            </a:r>
            <a:r>
              <a:rPr lang="en-US" sz="2000" i="1" dirty="0" smtClean="0">
                <a:solidFill>
                  <a:schemeClr val="bg1"/>
                </a:solidFill>
              </a:rPr>
              <a:t>Paris, Lilium, Anemone, …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  <a:endParaRPr lang="cs-CZ" sz="2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dirty="0" smtClean="0">
                <a:solidFill>
                  <a:srgbClr val="99FF99"/>
                </a:solidFill>
              </a:rPr>
              <a:t>listová růžice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i="1" dirty="0" smtClean="0">
                <a:solidFill>
                  <a:schemeClr val="bg1"/>
                </a:solidFill>
              </a:rPr>
              <a:t>Bellis perennis, Rumex acetosella, …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cs-CZ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Evoluce vodivé funkce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mtClean="0">
                <a:solidFill>
                  <a:schemeClr val="bg1"/>
                </a:solidFill>
              </a:rPr>
              <a:t>Mechorosty:</a:t>
            </a:r>
          </a:p>
          <a:p>
            <a:pPr lvl="1" eaLnBrk="1" hangingPunct="1">
              <a:lnSpc>
                <a:spcPct val="90000"/>
              </a:lnSpc>
            </a:pPr>
            <a:endParaRPr lang="cs-CZ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smtClean="0">
                <a:solidFill>
                  <a:schemeClr val="bg1"/>
                </a:solidFill>
              </a:rPr>
              <a:t>příjem vody a živin celým povrchem</a:t>
            </a:r>
            <a:r>
              <a:rPr lang="cs-CZ" sz="1800" smtClean="0">
                <a:solidFill>
                  <a:schemeClr val="bg1"/>
                </a:solidFill>
              </a:rPr>
              <a:t/>
            </a:r>
            <a:br>
              <a:rPr lang="cs-CZ" sz="1800" smtClean="0">
                <a:solidFill>
                  <a:schemeClr val="bg1"/>
                </a:solidFill>
              </a:rPr>
            </a:br>
            <a:r>
              <a:rPr lang="cs-CZ" sz="1800" smtClean="0">
                <a:solidFill>
                  <a:schemeClr val="bg1"/>
                </a:solidFill>
              </a:rPr>
              <a:t>(vodivá pletiva netřeba, nemají kutikulu, nebo jen tenkou)</a:t>
            </a:r>
            <a:endParaRPr lang="cs-CZ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cs-CZ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smtClean="0">
                <a:solidFill>
                  <a:schemeClr val="bg1"/>
                </a:solidFill>
              </a:rPr>
              <a:t>specializovaná pletiva –</a:t>
            </a:r>
            <a:br>
              <a:rPr lang="cs-CZ" smtClean="0">
                <a:solidFill>
                  <a:schemeClr val="bg1"/>
                </a:solidFill>
              </a:rPr>
            </a:br>
            <a:r>
              <a:rPr lang="cs-CZ" smtClean="0">
                <a:solidFill>
                  <a:schemeClr val="bg1"/>
                </a:solidFill>
              </a:rPr>
              <a:t>hydroidy</a:t>
            </a:r>
          </a:p>
          <a:p>
            <a:pPr lvl="2" eaLnBrk="1" hangingPunct="1">
              <a:lnSpc>
                <a:spcPct val="90000"/>
              </a:lnSpc>
            </a:pPr>
            <a:r>
              <a:rPr lang="cs-CZ" sz="1800" smtClean="0">
                <a:solidFill>
                  <a:schemeClr val="bg1"/>
                </a:solidFill>
              </a:rPr>
              <a:t>vodivé elementy podobné tracheidám,</a:t>
            </a:r>
            <a:br>
              <a:rPr lang="cs-CZ" sz="1800" smtClean="0">
                <a:solidFill>
                  <a:schemeClr val="bg1"/>
                </a:solidFill>
              </a:rPr>
            </a:br>
            <a:r>
              <a:rPr lang="cs-CZ" sz="1800" smtClean="0">
                <a:solidFill>
                  <a:schemeClr val="bg1"/>
                </a:solidFill>
              </a:rPr>
              <a:t>ale bez sekundární BS z ligninu</a:t>
            </a:r>
            <a:br>
              <a:rPr lang="cs-CZ" sz="1800" smtClean="0">
                <a:solidFill>
                  <a:schemeClr val="bg1"/>
                </a:solidFill>
              </a:rPr>
            </a:br>
            <a:endParaRPr lang="cs-CZ" sz="1800" smtClean="0">
              <a:solidFill>
                <a:schemeClr val="bg1"/>
              </a:solidFill>
            </a:endParaRPr>
          </a:p>
          <a:p>
            <a:pPr lvl="2" eaLnBrk="1" hangingPunct="1">
              <a:lnSpc>
                <a:spcPct val="90000"/>
              </a:lnSpc>
            </a:pPr>
            <a:r>
              <a:rPr lang="cs-CZ" sz="1800" smtClean="0">
                <a:solidFill>
                  <a:schemeClr val="bg1"/>
                </a:solidFill>
              </a:rPr>
              <a:t>jsou patrně homologní xylému</a:t>
            </a:r>
            <a:br>
              <a:rPr lang="cs-CZ" sz="1800" smtClean="0">
                <a:solidFill>
                  <a:schemeClr val="bg1"/>
                </a:solidFill>
              </a:rPr>
            </a:br>
            <a:r>
              <a:rPr lang="cs-CZ" sz="1800" smtClean="0">
                <a:solidFill>
                  <a:schemeClr val="bg1"/>
                </a:solidFill>
              </a:rPr>
              <a:t>cévnatých rostlin – jsou regulovány</a:t>
            </a:r>
            <a:br>
              <a:rPr lang="cs-CZ" sz="1800" smtClean="0">
                <a:solidFill>
                  <a:schemeClr val="bg1"/>
                </a:solidFill>
              </a:rPr>
            </a:br>
            <a:r>
              <a:rPr lang="cs-CZ" sz="1800" smtClean="0">
                <a:solidFill>
                  <a:schemeClr val="bg1"/>
                </a:solidFill>
              </a:rPr>
              <a:t>stejnou skupinou transkripčních faktorů</a:t>
            </a:r>
          </a:p>
          <a:p>
            <a:pPr lvl="1" eaLnBrk="1" hangingPunct="1">
              <a:lnSpc>
                <a:spcPct val="90000"/>
              </a:lnSpc>
            </a:pPr>
            <a:endParaRPr lang="cs-CZ" smtClean="0">
              <a:solidFill>
                <a:schemeClr val="bg1"/>
              </a:solidFill>
            </a:endParaRPr>
          </a:p>
        </p:txBody>
      </p:sp>
      <p:pic>
        <p:nvPicPr>
          <p:cNvPr id="13316" name="Picture 2" descr="http://blogs.ubc.ca/biology321/files/2010/06/stem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7" t="10274" r="17818" b="8685"/>
          <a:stretch>
            <a:fillRect/>
          </a:stretch>
        </p:blipFill>
        <p:spPr bwMode="auto">
          <a:xfrm>
            <a:off x="5864225" y="3454400"/>
            <a:ext cx="2987675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3"/>
          <p:cNvSpPr txBox="1">
            <a:spLocks noChangeArrowheads="1"/>
          </p:cNvSpPr>
          <p:nvPr/>
        </p:nvSpPr>
        <p:spPr bwMode="auto">
          <a:xfrm>
            <a:off x="5765800" y="6507163"/>
            <a:ext cx="3302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 i="1" dirty="0" err="1">
                <a:solidFill>
                  <a:schemeClr val="bg1"/>
                </a:solidFill>
              </a:rPr>
              <a:t>Polytrichum</a:t>
            </a:r>
            <a:r>
              <a:rPr lang="cs-CZ" sz="1800" i="1" dirty="0">
                <a:solidFill>
                  <a:schemeClr val="bg1"/>
                </a:solidFill>
              </a:rPr>
              <a:t> </a:t>
            </a:r>
            <a:r>
              <a:rPr lang="cs-CZ" sz="1800" dirty="0">
                <a:solidFill>
                  <a:schemeClr val="bg1"/>
                </a:solidFill>
              </a:rPr>
              <a:t>sp., řez rostlinkou</a:t>
            </a:r>
          </a:p>
        </p:txBody>
      </p:sp>
      <p:sp>
        <p:nvSpPr>
          <p:cNvPr id="13318" name="Obdélník 1"/>
          <p:cNvSpPr>
            <a:spLocks noChangeArrowheads="1"/>
          </p:cNvSpPr>
          <p:nvPr/>
        </p:nvSpPr>
        <p:spPr bwMode="auto">
          <a:xfrm rot="-5400000">
            <a:off x="7443788" y="4878387"/>
            <a:ext cx="3048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700">
                <a:solidFill>
                  <a:schemeClr val="bg1"/>
                </a:solidFill>
              </a:rPr>
              <a:t>http://blogs.ubc.ca/biology321/files/2010/06/stem5.jpg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FFFF99"/>
                </a:solidFill>
              </a:rPr>
              <a:t>Uspořádání listů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382000" cy="5105400"/>
          </a:xfrm>
        </p:spPr>
        <p:txBody>
          <a:bodyPr/>
          <a:lstStyle/>
          <a:p>
            <a:pPr eaLnBrk="1" hangingPunct="1"/>
            <a:r>
              <a:rPr lang="cs-CZ" sz="3000" dirty="0" smtClean="0">
                <a:solidFill>
                  <a:schemeClr val="bg1"/>
                </a:solidFill>
              </a:rPr>
              <a:t>Uspořádání je určeno růstem meristému</a:t>
            </a:r>
            <a:br>
              <a:rPr lang="cs-CZ" sz="3000" dirty="0" smtClean="0">
                <a:solidFill>
                  <a:schemeClr val="bg1"/>
                </a:solidFill>
              </a:rPr>
            </a:br>
            <a:r>
              <a:rPr lang="cs-CZ" sz="2000" dirty="0" smtClean="0">
                <a:solidFill>
                  <a:schemeClr val="bg1"/>
                </a:solidFill>
              </a:rPr>
              <a:t>(větší meristém u vstřícných)</a:t>
            </a:r>
            <a:endParaRPr lang="cs-CZ" sz="2800" dirty="0" smtClean="0">
              <a:solidFill>
                <a:schemeClr val="bg1"/>
              </a:solidFill>
            </a:endParaRPr>
          </a:p>
          <a:p>
            <a:pPr eaLnBrk="1" hangingPunct="1"/>
            <a:endParaRPr lang="cs-CZ" sz="2800" dirty="0">
              <a:solidFill>
                <a:schemeClr val="bg1"/>
              </a:solidFill>
            </a:endParaRPr>
          </a:p>
          <a:p>
            <a:pPr eaLnBrk="1" hangingPunct="1"/>
            <a:r>
              <a:rPr lang="cs-CZ" sz="3000" dirty="0" smtClean="0">
                <a:solidFill>
                  <a:schemeClr val="bg1"/>
                </a:solidFill>
              </a:rPr>
              <a:t>Regulace několika geny</a:t>
            </a:r>
            <a:br>
              <a:rPr lang="cs-CZ" sz="3000" dirty="0" smtClean="0">
                <a:solidFill>
                  <a:schemeClr val="bg1"/>
                </a:solidFill>
              </a:rPr>
            </a:br>
            <a:r>
              <a:rPr lang="cs-CZ" sz="2000" dirty="0" smtClean="0">
                <a:solidFill>
                  <a:schemeClr val="bg1"/>
                </a:solidFill>
              </a:rPr>
              <a:t>(komplementarita a redundance)</a:t>
            </a:r>
            <a:endParaRPr lang="cs-CZ" sz="2800" dirty="0" smtClean="0">
              <a:solidFill>
                <a:schemeClr val="bg1"/>
              </a:solidFill>
            </a:endParaRPr>
          </a:p>
          <a:p>
            <a:pPr eaLnBrk="1" hangingPunct="1"/>
            <a:endParaRPr lang="cs-CZ" sz="28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sz="3000" dirty="0" smtClean="0">
                <a:solidFill>
                  <a:schemeClr val="bg1"/>
                </a:solidFill>
              </a:rPr>
              <a:t>Experimentálně sledováno</a:t>
            </a:r>
            <a:br>
              <a:rPr lang="cs-CZ" sz="3000" dirty="0" smtClean="0">
                <a:solidFill>
                  <a:schemeClr val="bg1"/>
                </a:solidFill>
              </a:rPr>
            </a:br>
            <a:r>
              <a:rPr lang="cs-CZ" sz="3000" dirty="0" smtClean="0">
                <a:solidFill>
                  <a:schemeClr val="bg1"/>
                </a:solidFill>
              </a:rPr>
              <a:t>na</a:t>
            </a:r>
            <a:r>
              <a:rPr lang="cs-CZ" sz="3000" dirty="0">
                <a:solidFill>
                  <a:schemeClr val="bg1"/>
                </a:solidFill>
              </a:rPr>
              <a:t> </a:t>
            </a:r>
            <a:r>
              <a:rPr lang="cs-CZ" sz="3000" dirty="0" smtClean="0">
                <a:solidFill>
                  <a:schemeClr val="bg1"/>
                </a:solidFill>
              </a:rPr>
              <a:t>mutantech kukuřice,</a:t>
            </a:r>
            <a:br>
              <a:rPr lang="cs-CZ" sz="3000" dirty="0" smtClean="0">
                <a:solidFill>
                  <a:schemeClr val="bg1"/>
                </a:solidFill>
              </a:rPr>
            </a:br>
            <a:r>
              <a:rPr lang="cs-CZ" sz="3000" dirty="0" err="1" smtClean="0">
                <a:solidFill>
                  <a:schemeClr val="bg1"/>
                </a:solidFill>
              </a:rPr>
              <a:t>huseníčku</a:t>
            </a:r>
            <a:r>
              <a:rPr lang="cs-CZ" sz="3000" dirty="0" smtClean="0">
                <a:solidFill>
                  <a:schemeClr val="bg1"/>
                </a:solidFill>
              </a:rPr>
              <a:t> a tykve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" b="-274"/>
          <a:stretch/>
        </p:blipFill>
        <p:spPr bwMode="auto">
          <a:xfrm>
            <a:off x="5977038" y="2362200"/>
            <a:ext cx="3030131" cy="441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 rot="-5400000">
            <a:off x="7504696" y="5077471"/>
            <a:ext cx="311335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700" dirty="0" smtClean="0">
                <a:solidFill>
                  <a:schemeClr val="bg1"/>
                </a:solidFill>
              </a:rPr>
              <a:t>Jackson </a:t>
            </a:r>
            <a:r>
              <a:rPr lang="en-US" sz="700" dirty="0">
                <a:solidFill>
                  <a:schemeClr val="bg1"/>
                </a:solidFill>
              </a:rPr>
              <a:t>&amp; </a:t>
            </a:r>
            <a:r>
              <a:rPr lang="cs-CZ" sz="700" dirty="0" err="1" smtClean="0">
                <a:solidFill>
                  <a:schemeClr val="bg1"/>
                </a:solidFill>
              </a:rPr>
              <a:t>Hake</a:t>
            </a:r>
            <a:r>
              <a:rPr lang="en-US" sz="700" dirty="0" smtClean="0">
                <a:solidFill>
                  <a:schemeClr val="bg1"/>
                </a:solidFill>
              </a:rPr>
              <a:t> </a:t>
            </a:r>
            <a:r>
              <a:rPr lang="cs-CZ" sz="700" dirty="0" smtClean="0">
                <a:solidFill>
                  <a:schemeClr val="bg1"/>
                </a:solidFill>
              </a:rPr>
              <a:t>1999</a:t>
            </a:r>
            <a:r>
              <a:rPr lang="en-US" sz="700" dirty="0">
                <a:solidFill>
                  <a:schemeClr val="bg1"/>
                </a:solidFill>
              </a:rPr>
              <a:t>. Control of </a:t>
            </a:r>
            <a:r>
              <a:rPr lang="en-US" sz="700" dirty="0" err="1">
                <a:solidFill>
                  <a:schemeClr val="bg1"/>
                </a:solidFill>
              </a:rPr>
              <a:t>phyllotaxy</a:t>
            </a:r>
            <a:r>
              <a:rPr lang="en-US" sz="700" dirty="0">
                <a:solidFill>
                  <a:schemeClr val="bg1"/>
                </a:solidFill>
              </a:rPr>
              <a:t> in maize by the </a:t>
            </a:r>
            <a:r>
              <a:rPr lang="en-US" sz="700" dirty="0" smtClean="0">
                <a:solidFill>
                  <a:schemeClr val="bg1"/>
                </a:solidFill>
              </a:rPr>
              <a:t>abphyl1gene</a:t>
            </a:r>
            <a:r>
              <a:rPr lang="cs-CZ" sz="700" dirty="0" smtClean="0">
                <a:solidFill>
                  <a:schemeClr val="bg1"/>
                </a:solidFill>
              </a:rPr>
              <a:t>.</a:t>
            </a:r>
            <a:endParaRPr lang="cs-CZ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15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Větvení stonku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447800"/>
            <a:ext cx="8229600" cy="5189538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4000" b="1" smtClean="0">
                <a:solidFill>
                  <a:srgbClr val="FFCC66"/>
                </a:solidFill>
              </a:rPr>
              <a:t>I. </a:t>
            </a:r>
            <a:r>
              <a:rPr lang="cs-CZ" sz="4000" b="1" smtClean="0">
                <a:solidFill>
                  <a:srgbClr val="FFCC66"/>
                </a:solidFill>
              </a:rPr>
              <a:t>Bez vztahu k listu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99FF99"/>
                </a:solidFill>
              </a:rPr>
              <a:t>	</a:t>
            </a:r>
            <a:r>
              <a:rPr lang="cs-CZ" smtClean="0">
                <a:solidFill>
                  <a:srgbClr val="99FF99"/>
                </a:solidFill>
              </a:rPr>
              <a:t>dichotomické </a:t>
            </a:r>
            <a:r>
              <a:rPr lang="cs-CZ" sz="2000" smtClean="0">
                <a:solidFill>
                  <a:srgbClr val="99FF99"/>
                </a:solidFill>
              </a:rPr>
              <a:t>(vidličnaté)</a:t>
            </a:r>
            <a:r>
              <a:rPr lang="cs-CZ" smtClean="0">
                <a:solidFill>
                  <a:schemeClr val="bg1"/>
                </a:solidFill>
              </a:rPr>
              <a:t> </a:t>
            </a:r>
            <a:r>
              <a:rPr lang="cs-CZ" sz="2000" smtClean="0">
                <a:solidFill>
                  <a:schemeClr val="bg1"/>
                </a:solidFill>
              </a:rPr>
              <a:t>– původní typ větvení, stonek se dělí na 2 rovnocenné větve (</a:t>
            </a:r>
            <a:r>
              <a:rPr lang="cs-CZ" sz="2000" i="1" smtClean="0">
                <a:solidFill>
                  <a:schemeClr val="bg1"/>
                </a:solidFill>
              </a:rPr>
              <a:t>Rhyniophyta</a:t>
            </a:r>
            <a:r>
              <a:rPr lang="cs-CZ" sz="2000" smtClean="0">
                <a:solidFill>
                  <a:schemeClr val="bg1"/>
                </a:solidFill>
              </a:rPr>
              <a:t>,</a:t>
            </a:r>
            <a:r>
              <a:rPr lang="cs-CZ" sz="2000" i="1" smtClean="0">
                <a:solidFill>
                  <a:schemeClr val="bg1"/>
                </a:solidFill>
              </a:rPr>
              <a:t> Trimerophyta</a:t>
            </a:r>
            <a:r>
              <a:rPr lang="cs-CZ" sz="2000" smtClean="0">
                <a:solidFill>
                  <a:schemeClr val="bg1"/>
                </a:solidFill>
              </a:rPr>
              <a:t>, </a:t>
            </a:r>
            <a:r>
              <a:rPr lang="cs-CZ" sz="2000" i="1" smtClean="0">
                <a:solidFill>
                  <a:schemeClr val="bg1"/>
                </a:solidFill>
              </a:rPr>
              <a:t>Psilotum</a:t>
            </a:r>
            <a:r>
              <a:rPr lang="cs-CZ" sz="2000" smtClean="0">
                <a:solidFill>
                  <a:schemeClr val="bg1"/>
                </a:solidFill>
              </a:rPr>
              <a:t>, </a:t>
            </a:r>
            <a:r>
              <a:rPr lang="cs-CZ" sz="2000" i="1" smtClean="0">
                <a:solidFill>
                  <a:schemeClr val="bg1"/>
                </a:solidFill>
              </a:rPr>
              <a:t>Lycopodium</a:t>
            </a:r>
            <a:r>
              <a:rPr lang="en-US" sz="2000" smtClean="0">
                <a:solidFill>
                  <a:schemeClr val="bg1"/>
                </a:solidFill>
              </a:rPr>
              <a:t>, </a:t>
            </a:r>
            <a:r>
              <a:rPr lang="en-US" sz="2000" i="1" smtClean="0">
                <a:solidFill>
                  <a:schemeClr val="bg1"/>
                </a:solidFill>
              </a:rPr>
              <a:t>Azolla</a:t>
            </a:r>
            <a:r>
              <a:rPr lang="cs-CZ" sz="2000" smtClean="0">
                <a:solidFill>
                  <a:schemeClr val="bg1"/>
                </a:solidFill>
              </a:rPr>
              <a:t>)</a:t>
            </a:r>
          </a:p>
          <a:p>
            <a:pPr eaLnBrk="1" hangingPunct="1"/>
            <a:endParaRPr lang="cs-CZ" sz="2000" smtClean="0">
              <a:solidFill>
                <a:schemeClr val="bg1"/>
              </a:solidFill>
            </a:endParaRPr>
          </a:p>
          <a:p>
            <a:pPr eaLnBrk="1" hangingPunct="1"/>
            <a:endParaRPr lang="cs-CZ" sz="2000" smtClean="0">
              <a:solidFill>
                <a:schemeClr val="bg1"/>
              </a:solidFill>
            </a:endParaRPr>
          </a:p>
          <a:p>
            <a:pPr eaLnBrk="1" hangingPunct="1"/>
            <a:endParaRPr lang="cs-CZ" sz="200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99FF99"/>
                </a:solidFill>
              </a:rPr>
              <a:t>	</a:t>
            </a:r>
            <a:r>
              <a:rPr lang="cs-CZ" smtClean="0">
                <a:solidFill>
                  <a:srgbClr val="99FF99"/>
                </a:solidFill>
              </a:rPr>
              <a:t>pseudomonopodiální</a:t>
            </a:r>
            <a:r>
              <a:rPr lang="cs-CZ" smtClean="0">
                <a:solidFill>
                  <a:schemeClr val="bg1"/>
                </a:solidFill>
              </a:rPr>
              <a:t> </a:t>
            </a:r>
            <a:r>
              <a:rPr lang="cs-CZ" sz="2000" smtClean="0">
                <a:solidFill>
                  <a:schemeClr val="bg1"/>
                </a:solidFill>
              </a:rPr>
              <a:t>– odvozené od vidličnatého, jedna z větví druhotně převáží (</a:t>
            </a:r>
            <a:r>
              <a:rPr lang="en-US" sz="2000" i="1" smtClean="0">
                <a:solidFill>
                  <a:schemeClr val="bg1"/>
                </a:solidFill>
              </a:rPr>
              <a:t>Rhyniophyta</a:t>
            </a:r>
            <a:r>
              <a:rPr lang="en-US" sz="2000" smtClean="0">
                <a:solidFill>
                  <a:schemeClr val="bg1"/>
                </a:solidFill>
              </a:rPr>
              <a:t>, </a:t>
            </a:r>
            <a:r>
              <a:rPr lang="cs-CZ" sz="2000" smtClean="0">
                <a:solidFill>
                  <a:schemeClr val="bg1"/>
                </a:solidFill>
              </a:rPr>
              <a:t>některé </a:t>
            </a:r>
            <a:r>
              <a:rPr lang="cs-CZ" sz="2000" i="1" smtClean="0">
                <a:solidFill>
                  <a:schemeClr val="bg1"/>
                </a:solidFill>
              </a:rPr>
              <a:t>Trimerophyta</a:t>
            </a:r>
            <a:r>
              <a:rPr lang="cs-CZ" sz="2000" smtClean="0">
                <a:solidFill>
                  <a:schemeClr val="bg1"/>
                </a:solidFill>
              </a:rPr>
              <a:t>, </a:t>
            </a:r>
            <a:r>
              <a:rPr lang="cs-CZ" sz="2000" i="1" smtClean="0">
                <a:solidFill>
                  <a:schemeClr val="bg1"/>
                </a:solidFill>
              </a:rPr>
              <a:t>Lycopodiophyta</a:t>
            </a:r>
            <a:r>
              <a:rPr lang="cs-CZ" sz="2000" smtClean="0">
                <a:solidFill>
                  <a:schemeClr val="bg1"/>
                </a:solidFill>
              </a:rPr>
              <a:t>, </a:t>
            </a:r>
            <a:r>
              <a:rPr lang="cs-CZ" sz="2000" i="1" smtClean="0">
                <a:solidFill>
                  <a:schemeClr val="bg1"/>
                </a:solidFill>
              </a:rPr>
              <a:t>Psilotum</a:t>
            </a:r>
            <a:r>
              <a:rPr lang="cs-CZ" sz="2000" smtClean="0">
                <a:solidFill>
                  <a:schemeClr val="bg1"/>
                </a:solidFill>
              </a:rPr>
              <a:t>)</a:t>
            </a:r>
          </a:p>
        </p:txBody>
      </p:sp>
      <p:graphicFrame>
        <p:nvGraphicFramePr>
          <p:cNvPr id="40964" name="Object 4"/>
          <p:cNvGraphicFramePr>
            <a:graphicFrameLocks noChangeAspect="1"/>
          </p:cNvGraphicFramePr>
          <p:nvPr/>
        </p:nvGraphicFramePr>
        <p:xfrm>
          <a:off x="0" y="2209800"/>
          <a:ext cx="1112838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4" name="Image" r:id="rId3" imgW="4253968" imgH="5244444" progId="Photoshop.Image.9">
                  <p:embed/>
                </p:oleObj>
              </mc:Choice>
              <mc:Fallback>
                <p:oleObj name="Image" r:id="rId3" imgW="4253968" imgH="5244444" progId="Photoshop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09800"/>
                        <a:ext cx="1112838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5" name="Object 6"/>
          <p:cNvGraphicFramePr>
            <a:graphicFrameLocks noChangeAspect="1"/>
          </p:cNvGraphicFramePr>
          <p:nvPr/>
        </p:nvGraphicFramePr>
        <p:xfrm>
          <a:off x="0" y="4341813"/>
          <a:ext cx="1089025" cy="173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5" name="Image" r:id="rId5" imgW="3517460" imgH="5600000" progId="Photoshop.Image.9">
                  <p:embed/>
                </p:oleObj>
              </mc:Choice>
              <mc:Fallback>
                <p:oleObj name="Image" r:id="rId5" imgW="3517460" imgH="5600000" progId="Photoshop.Image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341813"/>
                        <a:ext cx="1089025" cy="173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Větvení stonku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8153400" cy="5494338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4000" b="1" smtClean="0">
                <a:solidFill>
                  <a:srgbClr val="FFCC66"/>
                </a:solidFill>
              </a:rPr>
              <a:t>II. </a:t>
            </a:r>
            <a:r>
              <a:rPr lang="cs-CZ" sz="4000" b="1" smtClean="0">
                <a:solidFill>
                  <a:srgbClr val="FFCC66"/>
                </a:solidFill>
              </a:rPr>
              <a:t>Se vztahem k listu </a:t>
            </a:r>
            <a:r>
              <a:rPr lang="en-US" sz="4000" b="1" smtClean="0">
                <a:solidFill>
                  <a:srgbClr val="FFCC66"/>
                </a:solidFill>
              </a:rPr>
              <a:t>(a)</a:t>
            </a:r>
            <a:endParaRPr lang="cs-CZ" sz="4000" b="1" smtClean="0">
              <a:solidFill>
                <a:srgbClr val="FFCC66"/>
              </a:solidFill>
            </a:endParaRPr>
          </a:p>
          <a:p>
            <a:pPr eaLnBrk="1" hangingPunct="1">
              <a:buFontTx/>
              <a:buNone/>
            </a:pPr>
            <a:r>
              <a:rPr lang="cs-CZ" sz="4400" smtClean="0">
                <a:solidFill>
                  <a:srgbClr val="99FF99"/>
                </a:solidFill>
              </a:rPr>
              <a:t>	</a:t>
            </a:r>
            <a:r>
              <a:rPr lang="cs-CZ" smtClean="0">
                <a:solidFill>
                  <a:srgbClr val="99FF99"/>
                </a:solidFill>
              </a:rPr>
              <a:t>monopodiální</a:t>
            </a:r>
            <a:r>
              <a:rPr lang="cs-CZ" sz="2000" smtClean="0">
                <a:solidFill>
                  <a:srgbClr val="99FF99"/>
                </a:solidFill>
              </a:rPr>
              <a:t> (hroznovité)</a:t>
            </a:r>
            <a:r>
              <a:rPr lang="cs-CZ" sz="2000" smtClean="0">
                <a:solidFill>
                  <a:schemeClr val="bg1"/>
                </a:solidFill>
              </a:rPr>
              <a:t> – jedna z větví převážila a zatlačila ostatní větve do strany, z nich pak vznikly megafylní listy (telomová teorie).</a:t>
            </a:r>
          </a:p>
          <a:p>
            <a:pPr eaLnBrk="1" hangingPunct="1">
              <a:buFontTx/>
              <a:buNone/>
            </a:pPr>
            <a:r>
              <a:rPr lang="cs-CZ" sz="2000" smtClean="0">
                <a:solidFill>
                  <a:schemeClr val="bg1"/>
                </a:solidFill>
              </a:rPr>
              <a:t/>
            </a:r>
            <a:br>
              <a:rPr lang="cs-CZ" sz="2000" smtClean="0">
                <a:solidFill>
                  <a:schemeClr val="bg1"/>
                </a:solidFill>
              </a:rPr>
            </a:br>
            <a:r>
              <a:rPr lang="cs-CZ" sz="2000" smtClean="0">
                <a:solidFill>
                  <a:schemeClr val="bg1"/>
                </a:solidFill>
              </a:rPr>
              <a:t>Boční větve nepřerůstají hlavní stonek, list pod boční větví (některé </a:t>
            </a:r>
            <a:r>
              <a:rPr lang="cs-CZ" sz="2000" i="1" smtClean="0">
                <a:solidFill>
                  <a:schemeClr val="bg1"/>
                </a:solidFill>
              </a:rPr>
              <a:t>Trimerophyta</a:t>
            </a:r>
            <a:r>
              <a:rPr lang="en-US" sz="2000" smtClean="0">
                <a:solidFill>
                  <a:schemeClr val="bg1"/>
                </a:solidFill>
              </a:rPr>
              <a:t> a</a:t>
            </a:r>
            <a:r>
              <a:rPr lang="cs-CZ" sz="2000" smtClean="0">
                <a:solidFill>
                  <a:schemeClr val="bg1"/>
                </a:solidFill>
              </a:rPr>
              <a:t> výše kromě </a:t>
            </a:r>
            <a:r>
              <a:rPr lang="cs-CZ" sz="2000" i="1" smtClean="0">
                <a:solidFill>
                  <a:schemeClr val="bg1"/>
                </a:solidFill>
              </a:rPr>
              <a:t>Psilophyta</a:t>
            </a:r>
            <a:r>
              <a:rPr lang="cs-CZ" sz="2000" smtClean="0">
                <a:solidFill>
                  <a:schemeClr val="bg1"/>
                </a:solidFill>
              </a:rPr>
              <a:t>)</a:t>
            </a:r>
            <a:endParaRPr lang="cs-CZ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cs-CZ" sz="4400" smtClean="0">
                <a:solidFill>
                  <a:srgbClr val="99FF99"/>
                </a:solidFill>
              </a:rPr>
              <a:t>	</a:t>
            </a:r>
          </a:p>
        </p:txBody>
      </p:sp>
      <p:graphicFrame>
        <p:nvGraphicFramePr>
          <p:cNvPr id="41988" name="Object 4"/>
          <p:cNvGraphicFramePr>
            <a:graphicFrameLocks noChangeAspect="1"/>
          </p:cNvGraphicFramePr>
          <p:nvPr/>
        </p:nvGraphicFramePr>
        <p:xfrm>
          <a:off x="152400" y="2366963"/>
          <a:ext cx="94615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1" name="Image" r:id="rId3" imgW="2742857" imgH="7517460" progId="Photoshop.Image.9">
                  <p:embed/>
                </p:oleObj>
              </mc:Choice>
              <mc:Fallback>
                <p:oleObj name="Image" r:id="rId3" imgW="2742857" imgH="7517460" progId="Photoshop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366963"/>
                        <a:ext cx="946150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41" name="Picture 9" descr="telomova teor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839200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576263"/>
            <a:ext cx="652462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1243013" y="6105525"/>
            <a:ext cx="274161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sz="700">
                <a:solidFill>
                  <a:schemeClr val="bg1"/>
                </a:solidFill>
              </a:rPr>
              <a:t>http://en.wikipedia.org/wiki/File:Vein_sceleton_hydrangea_ies.jpg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3" grpId="0"/>
      <p:bldP spid="4404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Větvení stonku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534400" cy="5494338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b="1" smtClean="0">
                <a:solidFill>
                  <a:srgbClr val="FFCC66"/>
                </a:solidFill>
              </a:rPr>
              <a:t>II. </a:t>
            </a:r>
            <a:r>
              <a:rPr lang="cs-CZ" sz="3600" b="1" smtClean="0">
                <a:solidFill>
                  <a:srgbClr val="FFCC66"/>
                </a:solidFill>
              </a:rPr>
              <a:t>Se vztahem k listu </a:t>
            </a:r>
            <a:r>
              <a:rPr lang="en-US" sz="3600" b="1" smtClean="0">
                <a:solidFill>
                  <a:srgbClr val="FFCC66"/>
                </a:solidFill>
              </a:rPr>
              <a:t>(b)</a:t>
            </a:r>
            <a:endParaRPr lang="cs-CZ" sz="3600" b="1" smtClean="0">
              <a:solidFill>
                <a:srgbClr val="FFCC66"/>
              </a:solidFill>
            </a:endParaRPr>
          </a:p>
          <a:p>
            <a:pPr eaLnBrk="1" hangingPunct="1">
              <a:buFontTx/>
              <a:buNone/>
            </a:pPr>
            <a:r>
              <a:rPr lang="cs-CZ" sz="3600" smtClean="0">
                <a:solidFill>
                  <a:srgbClr val="99FF99"/>
                </a:solidFill>
              </a:rPr>
              <a:t>	sympodiální</a:t>
            </a:r>
            <a:r>
              <a:rPr lang="cs-CZ" sz="2400" smtClean="0">
                <a:solidFill>
                  <a:srgbClr val="99FF99"/>
                </a:solidFill>
              </a:rPr>
              <a:t> (vrcholičnaté)</a:t>
            </a:r>
            <a:r>
              <a:rPr lang="cs-CZ" sz="3600" smtClean="0">
                <a:solidFill>
                  <a:schemeClr val="bg1"/>
                </a:solidFill>
              </a:rPr>
              <a:t> </a:t>
            </a:r>
            <a:r>
              <a:rPr lang="cs-CZ" sz="2400" smtClean="0">
                <a:solidFill>
                  <a:schemeClr val="bg1"/>
                </a:solidFill>
              </a:rPr>
              <a:t>– hlavní stonek uhýbá do strany či omezuje růst, boční větve ho přerůstají</a:t>
            </a:r>
          </a:p>
          <a:p>
            <a:pPr lvl="1" eaLnBrk="1" hangingPunct="1"/>
            <a:r>
              <a:rPr lang="cs-CZ" sz="2000" smtClean="0">
                <a:solidFill>
                  <a:srgbClr val="99FF99"/>
                </a:solidFill>
              </a:rPr>
              <a:t>monocházium</a:t>
            </a:r>
            <a:r>
              <a:rPr lang="cs-CZ" sz="2000" smtClean="0">
                <a:solidFill>
                  <a:schemeClr val="bg1"/>
                </a:solidFill>
              </a:rPr>
              <a:t> – vzniká jediná „boční“ větev, přerůstá hlavní stonek. Vzniklý útvar má často zalamovaný tvar cik-cak </a:t>
            </a:r>
            <a:r>
              <a:rPr lang="en-US" sz="2000" smtClean="0">
                <a:solidFill>
                  <a:schemeClr val="bg1"/>
                </a:solidFill>
              </a:rPr>
              <a:t>(</a:t>
            </a:r>
            <a:r>
              <a:rPr lang="en-US" sz="2000" i="1" smtClean="0">
                <a:solidFill>
                  <a:schemeClr val="bg1"/>
                </a:solidFill>
              </a:rPr>
              <a:t>Tilia, Fagus, </a:t>
            </a:r>
            <a:r>
              <a:rPr lang="en-US" sz="2000" smtClean="0">
                <a:solidFill>
                  <a:schemeClr val="bg1"/>
                </a:solidFill>
              </a:rPr>
              <a:t>…)</a:t>
            </a:r>
            <a:endParaRPr lang="cs-CZ" sz="2000" smtClean="0">
              <a:solidFill>
                <a:schemeClr val="bg1"/>
              </a:solidFill>
            </a:endParaRPr>
          </a:p>
          <a:p>
            <a:pPr lvl="1" eaLnBrk="1" hangingPunct="1"/>
            <a:endParaRPr lang="cs-CZ" sz="2000" smtClean="0">
              <a:solidFill>
                <a:schemeClr val="bg1"/>
              </a:solidFill>
            </a:endParaRPr>
          </a:p>
          <a:p>
            <a:pPr lvl="1" eaLnBrk="1" hangingPunct="1"/>
            <a:r>
              <a:rPr lang="cs-CZ" sz="2000" smtClean="0">
                <a:solidFill>
                  <a:srgbClr val="99FF99"/>
                </a:solidFill>
              </a:rPr>
              <a:t>dicházium</a:t>
            </a:r>
            <a:r>
              <a:rPr lang="cs-CZ" sz="2000" smtClean="0">
                <a:solidFill>
                  <a:schemeClr val="bg1"/>
                </a:solidFill>
              </a:rPr>
              <a:t> – vznikají dvě „boční“ větve, přerůstají hlavní stonek</a:t>
            </a:r>
          </a:p>
          <a:p>
            <a:pPr lvl="1" eaLnBrk="1" hangingPunct="1"/>
            <a:endParaRPr lang="cs-CZ" sz="2000" smtClean="0">
              <a:solidFill>
                <a:schemeClr val="bg1"/>
              </a:solidFill>
            </a:endParaRPr>
          </a:p>
          <a:p>
            <a:pPr lvl="1" eaLnBrk="1" hangingPunct="1"/>
            <a:r>
              <a:rPr lang="cs-CZ" sz="2000" smtClean="0">
                <a:solidFill>
                  <a:srgbClr val="99FF99"/>
                </a:solidFill>
              </a:rPr>
              <a:t>pseudodichotomie</a:t>
            </a:r>
            <a:r>
              <a:rPr lang="cs-CZ" sz="2000" smtClean="0">
                <a:solidFill>
                  <a:schemeClr val="bg1"/>
                </a:solidFill>
              </a:rPr>
              <a:t> – je dicházium, kde zaniká hlavní stonek, připomíná vidličnaté větvení</a:t>
            </a:r>
            <a:r>
              <a:rPr lang="en-US" sz="2000" smtClean="0">
                <a:solidFill>
                  <a:schemeClr val="bg1"/>
                </a:solidFill>
              </a:rPr>
              <a:t> (</a:t>
            </a:r>
            <a:r>
              <a:rPr lang="cs-CZ" sz="2000" i="1" smtClean="0">
                <a:solidFill>
                  <a:schemeClr val="bg1"/>
                </a:solidFill>
              </a:rPr>
              <a:t>Viscum</a:t>
            </a:r>
            <a:r>
              <a:rPr lang="en-US" sz="2000" i="1" smtClean="0">
                <a:solidFill>
                  <a:schemeClr val="bg1"/>
                </a:solidFill>
              </a:rPr>
              <a:t>, Syringa</a:t>
            </a:r>
            <a:r>
              <a:rPr lang="en-US" sz="2000" smtClean="0">
                <a:solidFill>
                  <a:schemeClr val="bg1"/>
                </a:solidFill>
              </a:rPr>
              <a:t>)</a:t>
            </a:r>
            <a:endParaRPr lang="cs-CZ" sz="2000" smtClean="0">
              <a:solidFill>
                <a:schemeClr val="bg1"/>
              </a:solidFill>
            </a:endParaRPr>
          </a:p>
          <a:p>
            <a:pPr lvl="1" eaLnBrk="1" hangingPunct="1"/>
            <a:endParaRPr lang="cs-CZ" sz="2000" smtClean="0">
              <a:solidFill>
                <a:schemeClr val="bg1"/>
              </a:solidFill>
            </a:endParaRPr>
          </a:p>
          <a:p>
            <a:pPr lvl="1" eaLnBrk="1" hangingPunct="1"/>
            <a:r>
              <a:rPr lang="cs-CZ" sz="2000" smtClean="0">
                <a:solidFill>
                  <a:srgbClr val="99FF99"/>
                </a:solidFill>
              </a:rPr>
              <a:t>pleiocházium</a:t>
            </a:r>
            <a:r>
              <a:rPr lang="cs-CZ" sz="2000" smtClean="0">
                <a:solidFill>
                  <a:schemeClr val="bg1"/>
                </a:solidFill>
              </a:rPr>
              <a:t> – vzniká více větví, přerůstají hlavní stonek</a:t>
            </a:r>
          </a:p>
        </p:txBody>
      </p:sp>
      <p:graphicFrame>
        <p:nvGraphicFramePr>
          <p:cNvPr id="43012" name="Object 5"/>
          <p:cNvGraphicFramePr>
            <a:graphicFrameLocks noChangeAspect="1"/>
          </p:cNvGraphicFramePr>
          <p:nvPr/>
        </p:nvGraphicFramePr>
        <p:xfrm>
          <a:off x="228600" y="19812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2" name="Image" r:id="rId3" imgW="2742857" imgH="7517460" progId="Photoshop.Image.9">
                  <p:embed/>
                </p:oleObj>
              </mc:Choice>
              <mc:Fallback>
                <p:oleObj name="Image" r:id="rId3" imgW="2742857" imgH="7517460" progId="Photoshop.Image.9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9812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3" name="Object 6"/>
          <p:cNvGraphicFramePr>
            <a:graphicFrameLocks noChangeAspect="1"/>
          </p:cNvGraphicFramePr>
          <p:nvPr/>
        </p:nvGraphicFramePr>
        <p:xfrm>
          <a:off x="0" y="3384550"/>
          <a:ext cx="919163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3" name="Image" r:id="rId5" imgW="2146032" imgH="2666667" progId="Photoshop.Image.9">
                  <p:embed/>
                </p:oleObj>
              </mc:Choice>
              <mc:Fallback>
                <p:oleObj name="Image" r:id="rId5" imgW="2146032" imgH="2666667" progId="Photoshop.Image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384550"/>
                        <a:ext cx="919163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4" name="Object 7"/>
          <p:cNvGraphicFramePr>
            <a:graphicFrameLocks noChangeAspect="1"/>
          </p:cNvGraphicFramePr>
          <p:nvPr/>
        </p:nvGraphicFramePr>
        <p:xfrm>
          <a:off x="76200" y="4551363"/>
          <a:ext cx="8032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4" name="Image" r:id="rId7" imgW="4253968" imgH="5244444" progId="Photoshop.Image.9">
                  <p:embed/>
                </p:oleObj>
              </mc:Choice>
              <mc:Fallback>
                <p:oleObj name="Image" r:id="rId7" imgW="4253968" imgH="5244444" progId="Photoshop.Image.9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551363"/>
                        <a:ext cx="8032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5" name="Object 8"/>
          <p:cNvGraphicFramePr>
            <a:graphicFrameLocks noChangeAspect="1"/>
          </p:cNvGraphicFramePr>
          <p:nvPr/>
        </p:nvGraphicFramePr>
        <p:xfrm>
          <a:off x="152400" y="5573713"/>
          <a:ext cx="625475" cy="1284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5" name="Image" r:id="rId9" imgW="4304762" imgH="8825397" progId="Photoshop.Image.9">
                  <p:embed/>
                </p:oleObj>
              </mc:Choice>
              <mc:Fallback>
                <p:oleObj name="Image" r:id="rId9" imgW="4304762" imgH="8825397" progId="Photoshop.Image.9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5573713"/>
                        <a:ext cx="625475" cy="1284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Evoluční pohled</a:t>
            </a:r>
          </a:p>
        </p:txBody>
      </p:sp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1022350" y="5187950"/>
          <a:ext cx="833438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76" name="Image" r:id="rId3" imgW="3022222" imgH="4977778" progId="Photoshop.Image.9">
                  <p:embed/>
                </p:oleObj>
              </mc:Choice>
              <mc:Fallback>
                <p:oleObj name="Image" r:id="rId3" imgW="3022222" imgH="4977778" progId="Photoshop.Image.9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2350" y="5187950"/>
                        <a:ext cx="833438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36" name="Picture 4" descr="drepa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3163888"/>
            <a:ext cx="10969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DSC067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t="6107" r="18010" b="13086"/>
          <a:stretch>
            <a:fillRect/>
          </a:stretch>
        </p:blipFill>
        <p:spPr bwMode="auto">
          <a:xfrm>
            <a:off x="657225" y="1219200"/>
            <a:ext cx="152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038" name="Object 6"/>
          <p:cNvGraphicFramePr>
            <a:graphicFrameLocks noChangeAspect="1"/>
          </p:cNvGraphicFramePr>
          <p:nvPr/>
        </p:nvGraphicFramePr>
        <p:xfrm>
          <a:off x="3044825" y="5181600"/>
          <a:ext cx="1219200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77" name="Image" r:id="rId7" imgW="5041270" imgH="4711111" progId="Photoshop.Image.9">
                  <p:embed/>
                </p:oleObj>
              </mc:Choice>
              <mc:Fallback>
                <p:oleObj name="Image" r:id="rId7" imgW="5041270" imgH="4711111" progId="Photoshop.Image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4825" y="5181600"/>
                        <a:ext cx="1219200" cy="113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1752600"/>
            <a:ext cx="8001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3200400"/>
            <a:ext cx="10318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9" descr="Polypodium vulgar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2209800"/>
            <a:ext cx="1600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2" name="Line 10"/>
          <p:cNvSpPr>
            <a:spLocks noChangeShapeType="1"/>
          </p:cNvSpPr>
          <p:nvPr/>
        </p:nvSpPr>
        <p:spPr bwMode="auto">
          <a:xfrm flipH="1" flipV="1">
            <a:off x="1317625" y="4648200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 flipH="1" flipV="1">
            <a:off x="1322388" y="2667000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V="1">
            <a:off x="1876425" y="5715000"/>
            <a:ext cx="106680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 flipV="1">
            <a:off x="4010025" y="3581400"/>
            <a:ext cx="3962400" cy="15240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6" name="Line 14"/>
          <p:cNvSpPr>
            <a:spLocks noChangeShapeType="1"/>
          </p:cNvSpPr>
          <p:nvPr/>
        </p:nvSpPr>
        <p:spPr bwMode="auto">
          <a:xfrm flipH="1" flipV="1">
            <a:off x="3536950" y="4343400"/>
            <a:ext cx="685800" cy="685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7" name="Line 15"/>
          <p:cNvSpPr>
            <a:spLocks noChangeShapeType="1"/>
          </p:cNvSpPr>
          <p:nvPr/>
        </p:nvSpPr>
        <p:spPr bwMode="auto">
          <a:xfrm flipH="1" flipV="1">
            <a:off x="4543425" y="3986213"/>
            <a:ext cx="658813" cy="658812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8" name="Line 16"/>
          <p:cNvSpPr>
            <a:spLocks noChangeShapeType="1"/>
          </p:cNvSpPr>
          <p:nvPr/>
        </p:nvSpPr>
        <p:spPr bwMode="auto">
          <a:xfrm flipH="1" flipV="1">
            <a:off x="5649913" y="3838575"/>
            <a:ext cx="45720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9" name="Text Box 17"/>
          <p:cNvSpPr txBox="1">
            <a:spLocks noChangeArrowheads="1"/>
          </p:cNvSpPr>
          <p:nvPr/>
        </p:nvSpPr>
        <p:spPr bwMode="auto">
          <a:xfrm>
            <a:off x="901700" y="6559550"/>
            <a:ext cx="11541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Rhyniophyta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cs-CZ" sz="1200">
                <a:solidFill>
                  <a:schemeClr val="bg1"/>
                </a:solidFill>
              </a:rPr>
              <a:t>†</a:t>
            </a:r>
          </a:p>
        </p:txBody>
      </p:sp>
      <p:sp>
        <p:nvSpPr>
          <p:cNvPr id="44050" name="Text Box 18"/>
          <p:cNvSpPr txBox="1">
            <a:spLocks noChangeArrowheads="1"/>
          </p:cNvSpPr>
          <p:nvPr/>
        </p:nvSpPr>
        <p:spPr bwMode="auto">
          <a:xfrm>
            <a:off x="606425" y="4360863"/>
            <a:ext cx="16795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Zosterophyllophyta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cs-CZ" sz="1200">
                <a:solidFill>
                  <a:schemeClr val="bg1"/>
                </a:solidFill>
              </a:rPr>
              <a:t>†</a:t>
            </a:r>
          </a:p>
        </p:txBody>
      </p:sp>
      <p:sp>
        <p:nvSpPr>
          <p:cNvPr id="44051" name="Text Box 19"/>
          <p:cNvSpPr txBox="1">
            <a:spLocks noChangeArrowheads="1"/>
          </p:cNvSpPr>
          <p:nvPr/>
        </p:nvSpPr>
        <p:spPr bwMode="auto">
          <a:xfrm>
            <a:off x="776288" y="2398713"/>
            <a:ext cx="12461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Lycopodiophyta</a:t>
            </a:r>
          </a:p>
        </p:txBody>
      </p:sp>
      <p:sp>
        <p:nvSpPr>
          <p:cNvPr id="44052" name="Text Box 20"/>
          <p:cNvSpPr txBox="1">
            <a:spLocks noChangeArrowheads="1"/>
          </p:cNvSpPr>
          <p:nvPr/>
        </p:nvSpPr>
        <p:spPr bwMode="auto">
          <a:xfrm>
            <a:off x="3067050" y="6316663"/>
            <a:ext cx="13128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Trimerophyta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cs-CZ" sz="1200">
                <a:solidFill>
                  <a:schemeClr val="bg1"/>
                </a:solidFill>
              </a:rPr>
              <a:t>†</a:t>
            </a:r>
          </a:p>
        </p:txBody>
      </p:sp>
      <p:sp>
        <p:nvSpPr>
          <p:cNvPr id="44053" name="Text Box 21"/>
          <p:cNvSpPr txBox="1">
            <a:spLocks noChangeArrowheads="1"/>
          </p:cNvSpPr>
          <p:nvPr/>
        </p:nvSpPr>
        <p:spPr bwMode="auto">
          <a:xfrm>
            <a:off x="2541588" y="4243388"/>
            <a:ext cx="8842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Psilophyta</a:t>
            </a:r>
          </a:p>
        </p:txBody>
      </p:sp>
      <p:sp>
        <p:nvSpPr>
          <p:cNvPr id="44054" name="Text Box 22"/>
          <p:cNvSpPr txBox="1">
            <a:spLocks noChangeArrowheads="1"/>
          </p:cNvSpPr>
          <p:nvPr/>
        </p:nvSpPr>
        <p:spPr bwMode="auto">
          <a:xfrm>
            <a:off x="3546475" y="3702050"/>
            <a:ext cx="11461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Equisetophyta</a:t>
            </a:r>
          </a:p>
        </p:txBody>
      </p:sp>
      <p:sp>
        <p:nvSpPr>
          <p:cNvPr id="44055" name="Text Box 23"/>
          <p:cNvSpPr txBox="1">
            <a:spLocks noChangeArrowheads="1"/>
          </p:cNvSpPr>
          <p:nvPr/>
        </p:nvSpPr>
        <p:spPr bwMode="auto">
          <a:xfrm>
            <a:off x="4848225" y="3505200"/>
            <a:ext cx="12207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Polypodiophyta</a:t>
            </a:r>
          </a:p>
        </p:txBody>
      </p:sp>
      <p:sp>
        <p:nvSpPr>
          <p:cNvPr id="44056" name="Text Box 35"/>
          <p:cNvSpPr txBox="1">
            <a:spLocks noChangeArrowheads="1"/>
          </p:cNvSpPr>
          <p:nvPr/>
        </p:nvSpPr>
        <p:spPr bwMode="auto">
          <a:xfrm>
            <a:off x="7388225" y="3284538"/>
            <a:ext cx="12144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</a:rPr>
              <a:t>Spermat</a:t>
            </a:r>
            <a:r>
              <a:rPr lang="cs-CZ" sz="1200" i="1">
                <a:solidFill>
                  <a:schemeClr val="bg1"/>
                </a:solidFill>
              </a:rPr>
              <a:t>ophyta</a:t>
            </a:r>
          </a:p>
        </p:txBody>
      </p:sp>
      <p:pic>
        <p:nvPicPr>
          <p:cNvPr id="44057" name="Picture 37" descr="Atropa bella-donn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0"/>
            <a:ext cx="1514475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058" name="Object 43"/>
          <p:cNvGraphicFramePr>
            <a:graphicFrameLocks noChangeAspect="1"/>
          </p:cNvGraphicFramePr>
          <p:nvPr/>
        </p:nvGraphicFramePr>
        <p:xfrm>
          <a:off x="2362200" y="2643188"/>
          <a:ext cx="4953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78" name="Image" r:id="rId13" imgW="4253968" imgH="5244444" progId="Photoshop.Image.9">
                  <p:embed/>
                </p:oleObj>
              </mc:Choice>
              <mc:Fallback>
                <p:oleObj name="Image" r:id="rId13" imgW="4253968" imgH="5244444" progId="Photoshop.Image.9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643188"/>
                        <a:ext cx="4953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59" name="Object 44"/>
          <p:cNvGraphicFramePr>
            <a:graphicFrameLocks noChangeAspect="1"/>
          </p:cNvGraphicFramePr>
          <p:nvPr/>
        </p:nvGraphicFramePr>
        <p:xfrm>
          <a:off x="2879725" y="2622550"/>
          <a:ext cx="415925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79" name="Image" r:id="rId15" imgW="3517460" imgH="5600000" progId="Photoshop.Image.9">
                  <p:embed/>
                </p:oleObj>
              </mc:Choice>
              <mc:Fallback>
                <p:oleObj name="Image" r:id="rId15" imgW="3517460" imgH="5600000" progId="Photoshop.Image.9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9725" y="2622550"/>
                        <a:ext cx="415925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0" name="Object 45"/>
          <p:cNvGraphicFramePr>
            <a:graphicFrameLocks noChangeAspect="1"/>
          </p:cNvGraphicFramePr>
          <p:nvPr/>
        </p:nvGraphicFramePr>
        <p:xfrm>
          <a:off x="73025" y="5197475"/>
          <a:ext cx="4953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80" name="Image" r:id="rId17" imgW="4253968" imgH="5244444" progId="Photoshop.Image.9">
                  <p:embed/>
                </p:oleObj>
              </mc:Choice>
              <mc:Fallback>
                <p:oleObj name="Image" r:id="rId17" imgW="4253968" imgH="5244444" progId="Photoshop.Image.9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25" y="5197475"/>
                        <a:ext cx="4953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1" name="Object 46"/>
          <p:cNvGraphicFramePr>
            <a:graphicFrameLocks noChangeAspect="1"/>
          </p:cNvGraphicFramePr>
          <p:nvPr/>
        </p:nvGraphicFramePr>
        <p:xfrm>
          <a:off x="590550" y="5168900"/>
          <a:ext cx="415925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81" name="Image" r:id="rId18" imgW="3517460" imgH="5600000" progId="Photoshop.Image.9">
                  <p:embed/>
                </p:oleObj>
              </mc:Choice>
              <mc:Fallback>
                <p:oleObj name="Image" r:id="rId18" imgW="3517460" imgH="5600000" progId="Photoshop.Image.9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550" y="5168900"/>
                        <a:ext cx="415925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2" name="Object 47"/>
          <p:cNvGraphicFramePr>
            <a:graphicFrameLocks noChangeAspect="1"/>
          </p:cNvGraphicFramePr>
          <p:nvPr/>
        </p:nvGraphicFramePr>
        <p:xfrm>
          <a:off x="581025" y="685800"/>
          <a:ext cx="4953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82" name="Image" r:id="rId19" imgW="4253968" imgH="5244444" progId="Photoshop.Image.9">
                  <p:embed/>
                </p:oleObj>
              </mc:Choice>
              <mc:Fallback>
                <p:oleObj name="Image" r:id="rId19" imgW="4253968" imgH="5244444" progId="Photoshop.Image.9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025" y="685800"/>
                        <a:ext cx="4953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3" name="Object 48"/>
          <p:cNvGraphicFramePr>
            <a:graphicFrameLocks noChangeAspect="1"/>
          </p:cNvGraphicFramePr>
          <p:nvPr/>
        </p:nvGraphicFramePr>
        <p:xfrm>
          <a:off x="1098550" y="657225"/>
          <a:ext cx="415925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83" name="Image" r:id="rId20" imgW="3517460" imgH="5600000" progId="Photoshop.Image.9">
                  <p:embed/>
                </p:oleObj>
              </mc:Choice>
              <mc:Fallback>
                <p:oleObj name="Image" r:id="rId20" imgW="3517460" imgH="5600000" progId="Photoshop.Image.9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8550" y="657225"/>
                        <a:ext cx="415925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4" name="Object 49"/>
          <p:cNvGraphicFramePr>
            <a:graphicFrameLocks noChangeAspect="1"/>
          </p:cNvGraphicFramePr>
          <p:nvPr/>
        </p:nvGraphicFramePr>
        <p:xfrm>
          <a:off x="3429000" y="1219200"/>
          <a:ext cx="4730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84" name="Image" r:id="rId21" imgW="2742857" imgH="7517460" progId="Photoshop.Image.9">
                  <p:embed/>
                </p:oleObj>
              </mc:Choice>
              <mc:Fallback>
                <p:oleObj name="Image" r:id="rId21" imgW="2742857" imgH="7517460" progId="Photoshop.Image.9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1219200"/>
                        <a:ext cx="47307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5" name="Object 50"/>
          <p:cNvGraphicFramePr>
            <a:graphicFrameLocks noChangeAspect="1"/>
          </p:cNvGraphicFramePr>
          <p:nvPr/>
        </p:nvGraphicFramePr>
        <p:xfrm>
          <a:off x="5562600" y="1147763"/>
          <a:ext cx="4730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85" name="Image" r:id="rId23" imgW="2742857" imgH="7517460" progId="Photoshop.Image.9">
                  <p:embed/>
                </p:oleObj>
              </mc:Choice>
              <mc:Fallback>
                <p:oleObj name="Image" r:id="rId23" imgW="2742857" imgH="7517460" progId="Photoshop.Image.9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1147763"/>
                        <a:ext cx="47307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6" name="Object 51"/>
          <p:cNvGraphicFramePr>
            <a:graphicFrameLocks noChangeAspect="1"/>
          </p:cNvGraphicFramePr>
          <p:nvPr/>
        </p:nvGraphicFramePr>
        <p:xfrm>
          <a:off x="4611688" y="1552575"/>
          <a:ext cx="4953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86" name="Image" r:id="rId24" imgW="4253968" imgH="5244444" progId="Photoshop.Image.9">
                  <p:embed/>
                </p:oleObj>
              </mc:Choice>
              <mc:Fallback>
                <p:oleObj name="Image" r:id="rId24" imgW="4253968" imgH="5244444" progId="Photoshop.Image.9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1688" y="1552575"/>
                        <a:ext cx="4953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7" name="Object 52"/>
          <p:cNvGraphicFramePr>
            <a:graphicFrameLocks noChangeAspect="1"/>
          </p:cNvGraphicFramePr>
          <p:nvPr/>
        </p:nvGraphicFramePr>
        <p:xfrm>
          <a:off x="5129213" y="1524000"/>
          <a:ext cx="415925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87" name="Image" r:id="rId25" imgW="3517460" imgH="5600000" progId="Photoshop.Image.9">
                  <p:embed/>
                </p:oleObj>
              </mc:Choice>
              <mc:Fallback>
                <p:oleObj name="Image" r:id="rId25" imgW="3517460" imgH="5600000" progId="Photoshop.Image.9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9213" y="1524000"/>
                        <a:ext cx="415925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8" name="Object 54"/>
          <p:cNvGraphicFramePr>
            <a:graphicFrameLocks noChangeAspect="1"/>
          </p:cNvGraphicFramePr>
          <p:nvPr/>
        </p:nvGraphicFramePr>
        <p:xfrm>
          <a:off x="4343400" y="5486400"/>
          <a:ext cx="415925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88" name="Image" r:id="rId26" imgW="3517460" imgH="5600000" progId="Photoshop.Image.9">
                  <p:embed/>
                </p:oleObj>
              </mc:Choice>
              <mc:Fallback>
                <p:oleObj name="Image" r:id="rId26" imgW="3517460" imgH="5600000" progId="Photoshop.Image.9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5486400"/>
                        <a:ext cx="415925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9" name="Object 55"/>
          <p:cNvGraphicFramePr>
            <a:graphicFrameLocks noChangeAspect="1"/>
          </p:cNvGraphicFramePr>
          <p:nvPr/>
        </p:nvGraphicFramePr>
        <p:xfrm>
          <a:off x="4800600" y="5105400"/>
          <a:ext cx="4730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89" name="Image" r:id="rId27" imgW="2742857" imgH="7517460" progId="Photoshop.Image.9">
                  <p:embed/>
                </p:oleObj>
              </mc:Choice>
              <mc:Fallback>
                <p:oleObj name="Image" r:id="rId27" imgW="2742857" imgH="7517460" progId="Photoshop.Image.9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5105400"/>
                        <a:ext cx="47307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70" name="Object 56"/>
          <p:cNvGraphicFramePr>
            <a:graphicFrameLocks noChangeAspect="1"/>
          </p:cNvGraphicFramePr>
          <p:nvPr/>
        </p:nvGraphicFramePr>
        <p:xfrm>
          <a:off x="7042150" y="188913"/>
          <a:ext cx="4730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90" name="Image" r:id="rId28" imgW="2742857" imgH="7517460" progId="Photoshop.Image.9">
                  <p:embed/>
                </p:oleObj>
              </mc:Choice>
              <mc:Fallback>
                <p:oleObj name="Image" r:id="rId28" imgW="2742857" imgH="7517460" progId="Photoshop.Image.9">
                  <p:embed/>
                  <p:pic>
                    <p:nvPicPr>
                      <p:cNvPr id="0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2150" y="188913"/>
                        <a:ext cx="47307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71" name="Object 57"/>
          <p:cNvGraphicFramePr>
            <a:graphicFrameLocks noChangeAspect="1"/>
          </p:cNvGraphicFramePr>
          <p:nvPr/>
        </p:nvGraphicFramePr>
        <p:xfrm>
          <a:off x="7543800" y="188913"/>
          <a:ext cx="4730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91" name="Image" r:id="rId29" imgW="2742857" imgH="7517460" progId="Photoshop.Image.9">
                  <p:embed/>
                </p:oleObj>
              </mc:Choice>
              <mc:Fallback>
                <p:oleObj name="Image" r:id="rId29" imgW="2742857" imgH="7517460" progId="Photoshop.Image.9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188913"/>
                        <a:ext cx="47307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72" name="Object 58"/>
          <p:cNvGraphicFramePr>
            <a:graphicFrameLocks noChangeAspect="1"/>
          </p:cNvGraphicFramePr>
          <p:nvPr/>
        </p:nvGraphicFramePr>
        <p:xfrm>
          <a:off x="8032750" y="117475"/>
          <a:ext cx="61277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92" name="Image" r:id="rId31" imgW="2146032" imgH="2666667" progId="Photoshop.Image.9">
                  <p:embed/>
                </p:oleObj>
              </mc:Choice>
              <mc:Fallback>
                <p:oleObj name="Image" r:id="rId31" imgW="2146032" imgH="2666667" progId="Photoshop.Image.9">
                  <p:embed/>
                  <p:pic>
                    <p:nvPicPr>
                      <p:cNvPr id="0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2750" y="117475"/>
                        <a:ext cx="61277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73" name="Object 59"/>
          <p:cNvGraphicFramePr>
            <a:graphicFrameLocks noChangeAspect="1"/>
          </p:cNvGraphicFramePr>
          <p:nvPr/>
        </p:nvGraphicFramePr>
        <p:xfrm>
          <a:off x="8072438" y="890588"/>
          <a:ext cx="536575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93" name="Image" r:id="rId33" imgW="4253968" imgH="5244444" progId="Photoshop.Image.9">
                  <p:embed/>
                </p:oleObj>
              </mc:Choice>
              <mc:Fallback>
                <p:oleObj name="Image" r:id="rId33" imgW="4253968" imgH="5244444" progId="Photoshop.Image.9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2438" y="890588"/>
                        <a:ext cx="536575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74" name="Object 60"/>
          <p:cNvGraphicFramePr>
            <a:graphicFrameLocks noChangeAspect="1"/>
          </p:cNvGraphicFramePr>
          <p:nvPr/>
        </p:nvGraphicFramePr>
        <p:xfrm>
          <a:off x="8655050" y="452438"/>
          <a:ext cx="504825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94" name="Image" r:id="rId35" imgW="4304762" imgH="8825397" progId="Photoshop.Image.9">
                  <p:embed/>
                </p:oleObj>
              </mc:Choice>
              <mc:Fallback>
                <p:oleObj name="Image" r:id="rId35" imgW="4304762" imgH="8825397" progId="Photoshop.Image.9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5050" y="452438"/>
                        <a:ext cx="504825" cy="103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75" name="Object 61"/>
          <p:cNvGraphicFramePr>
            <a:graphicFrameLocks noChangeAspect="1"/>
          </p:cNvGraphicFramePr>
          <p:nvPr/>
        </p:nvGraphicFramePr>
        <p:xfrm>
          <a:off x="0" y="2771775"/>
          <a:ext cx="4953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95" name="Image" r:id="rId37" imgW="4253968" imgH="5244444" progId="Photoshop.Image.9">
                  <p:embed/>
                </p:oleObj>
              </mc:Choice>
              <mc:Fallback>
                <p:oleObj name="Image" r:id="rId37" imgW="4253968" imgH="5244444" progId="Photoshop.Image.9">
                  <p:embed/>
                  <p:pic>
                    <p:nvPicPr>
                      <p:cNvPr id="0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771775"/>
                        <a:ext cx="4953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76" name="Object 62"/>
          <p:cNvGraphicFramePr>
            <a:graphicFrameLocks noChangeAspect="1"/>
          </p:cNvGraphicFramePr>
          <p:nvPr/>
        </p:nvGraphicFramePr>
        <p:xfrm>
          <a:off x="517525" y="2743200"/>
          <a:ext cx="415925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96" name="Image" r:id="rId38" imgW="3517460" imgH="5600000" progId="Photoshop.Image.9">
                  <p:embed/>
                </p:oleObj>
              </mc:Choice>
              <mc:Fallback>
                <p:oleObj name="Image" r:id="rId38" imgW="3517460" imgH="5600000" progId="Photoshop.Image.9">
                  <p:embed/>
                  <p:pic>
                    <p:nvPicPr>
                      <p:cNvPr id="0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25" y="2743200"/>
                        <a:ext cx="415925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77" name="Object 63"/>
          <p:cNvGraphicFramePr>
            <a:graphicFrameLocks noChangeAspect="1"/>
          </p:cNvGraphicFramePr>
          <p:nvPr/>
        </p:nvGraphicFramePr>
        <p:xfrm>
          <a:off x="6477000" y="3505200"/>
          <a:ext cx="4730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97" name="Image" r:id="rId39" imgW="2742857" imgH="7517460" progId="Photoshop.Image.9">
                  <p:embed/>
                </p:oleObj>
              </mc:Choice>
              <mc:Fallback>
                <p:oleObj name="Image" r:id="rId39" imgW="2742857" imgH="7517460" progId="Photoshop.Image.9">
                  <p:embed/>
                  <p:pic>
                    <p:nvPicPr>
                      <p:cNvPr id="0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3505200"/>
                        <a:ext cx="47307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Evoluční pohled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447675" y="6142038"/>
            <a:ext cx="2271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Polypodiophyta</a:t>
            </a:r>
          </a:p>
        </p:txBody>
      </p:sp>
      <p:sp>
        <p:nvSpPr>
          <p:cNvPr id="45060" name="Line 8"/>
          <p:cNvSpPr>
            <a:spLocks noChangeShapeType="1"/>
          </p:cNvSpPr>
          <p:nvPr/>
        </p:nvSpPr>
        <p:spPr bwMode="auto">
          <a:xfrm flipV="1">
            <a:off x="1066800" y="4876800"/>
            <a:ext cx="6172200" cy="12954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5061" name="Text Box 11"/>
          <p:cNvSpPr txBox="1">
            <a:spLocks noChangeArrowheads="1"/>
          </p:cNvSpPr>
          <p:nvPr/>
        </p:nvSpPr>
        <p:spPr bwMode="auto">
          <a:xfrm>
            <a:off x="931863" y="4532313"/>
            <a:ext cx="8429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</a:rPr>
              <a:t>Osmunda</a:t>
            </a:r>
            <a:endParaRPr lang="cs-CZ" sz="1200" i="1">
              <a:solidFill>
                <a:schemeClr val="bg1"/>
              </a:solidFill>
            </a:endParaRPr>
          </a:p>
        </p:txBody>
      </p:sp>
      <p:sp>
        <p:nvSpPr>
          <p:cNvPr id="45062" name="Line 15"/>
          <p:cNvSpPr>
            <a:spLocks noChangeShapeType="1"/>
          </p:cNvSpPr>
          <p:nvPr/>
        </p:nvSpPr>
        <p:spPr bwMode="auto">
          <a:xfrm flipH="1" flipV="1">
            <a:off x="1371600" y="4865688"/>
            <a:ext cx="0" cy="1233487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5063" name="Text Box 17"/>
          <p:cNvSpPr txBox="1">
            <a:spLocks noChangeArrowheads="1"/>
          </p:cNvSpPr>
          <p:nvPr/>
        </p:nvSpPr>
        <p:spPr bwMode="auto">
          <a:xfrm>
            <a:off x="3505200" y="4572000"/>
            <a:ext cx="596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Azolla</a:t>
            </a:r>
          </a:p>
        </p:txBody>
      </p:sp>
      <p:sp>
        <p:nvSpPr>
          <p:cNvPr id="45064" name="Line 18"/>
          <p:cNvSpPr>
            <a:spLocks noChangeShapeType="1"/>
          </p:cNvSpPr>
          <p:nvPr/>
        </p:nvSpPr>
        <p:spPr bwMode="auto">
          <a:xfrm flipH="1" flipV="1">
            <a:off x="3846513" y="4845050"/>
            <a:ext cx="0" cy="74295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5065" name="Text Box 19"/>
          <p:cNvSpPr txBox="1">
            <a:spLocks noChangeArrowheads="1"/>
          </p:cNvSpPr>
          <p:nvPr/>
        </p:nvSpPr>
        <p:spPr bwMode="auto">
          <a:xfrm>
            <a:off x="6705600" y="4572000"/>
            <a:ext cx="976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</a:rPr>
              <a:t>Polypodium</a:t>
            </a:r>
            <a:endParaRPr lang="cs-CZ" sz="1200" i="1">
              <a:solidFill>
                <a:schemeClr val="bg1"/>
              </a:solidFill>
            </a:endParaRPr>
          </a:p>
        </p:txBody>
      </p:sp>
      <p:pic>
        <p:nvPicPr>
          <p:cNvPr id="45066" name="Picture 26" descr="osmunda_regal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22288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Picture 28" descr="Azolla_filiculoides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90800"/>
            <a:ext cx="2630488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068" name="Object 29"/>
          <p:cNvGraphicFramePr>
            <a:graphicFrameLocks noChangeAspect="1"/>
          </p:cNvGraphicFramePr>
          <p:nvPr/>
        </p:nvGraphicFramePr>
        <p:xfrm>
          <a:off x="3124200" y="1371600"/>
          <a:ext cx="989013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9" name="Image" r:id="rId5" imgW="4253968" imgH="5244444" progId="Photoshop.Image.9">
                  <p:embed/>
                </p:oleObj>
              </mc:Choice>
              <mc:Fallback>
                <p:oleObj name="Image" r:id="rId5" imgW="4253968" imgH="5244444" progId="Photoshop.Image.9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371600"/>
                        <a:ext cx="989013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9" name="Object 30"/>
          <p:cNvGraphicFramePr>
            <a:graphicFrameLocks noChangeAspect="1"/>
          </p:cNvGraphicFramePr>
          <p:nvPr/>
        </p:nvGraphicFramePr>
        <p:xfrm>
          <a:off x="152400" y="457200"/>
          <a:ext cx="779463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00" name="Image" r:id="rId7" imgW="2742857" imgH="7517460" progId="Photoshop.Image.9">
                  <p:embed/>
                </p:oleObj>
              </mc:Choice>
              <mc:Fallback>
                <p:oleObj name="Image" r:id="rId7" imgW="2742857" imgH="7517460" progId="Photoshop.Image.9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57200"/>
                        <a:ext cx="779463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70" name="Picture 31" descr="Polypodium vulgar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590800"/>
            <a:ext cx="2362200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071" name="Object 32"/>
          <p:cNvGraphicFramePr>
            <a:graphicFrameLocks noChangeAspect="1"/>
          </p:cNvGraphicFramePr>
          <p:nvPr/>
        </p:nvGraphicFramePr>
        <p:xfrm>
          <a:off x="8332788" y="2438400"/>
          <a:ext cx="779462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01" name="Image" r:id="rId10" imgW="2742857" imgH="7517460" progId="Photoshop.Image.9">
                  <p:embed/>
                </p:oleObj>
              </mc:Choice>
              <mc:Fallback>
                <p:oleObj name="Image" r:id="rId10" imgW="2742857" imgH="7517460" progId="Photoshop.Image.9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2788" y="2438400"/>
                        <a:ext cx="779462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Evoluční pohled</a:t>
            </a:r>
          </a:p>
        </p:txBody>
      </p:sp>
      <p:sp>
        <p:nvSpPr>
          <p:cNvPr id="46083" name="Line 4"/>
          <p:cNvSpPr>
            <a:spLocks noChangeShapeType="1"/>
          </p:cNvSpPr>
          <p:nvPr/>
        </p:nvSpPr>
        <p:spPr bwMode="auto">
          <a:xfrm flipH="1" flipV="1">
            <a:off x="1303338" y="3962400"/>
            <a:ext cx="0" cy="154146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654050" y="5486400"/>
            <a:ext cx="1304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i="1">
                <a:solidFill>
                  <a:schemeClr val="bg1"/>
                </a:solidFill>
              </a:rPr>
              <a:t>Rosidae</a:t>
            </a:r>
            <a:endParaRPr lang="cs-CZ" sz="2400" i="1">
              <a:solidFill>
                <a:schemeClr val="bg1"/>
              </a:solidFill>
            </a:endParaRPr>
          </a:p>
        </p:txBody>
      </p:sp>
      <p:sp>
        <p:nvSpPr>
          <p:cNvPr id="46085" name="Line 18"/>
          <p:cNvSpPr>
            <a:spLocks noChangeShapeType="1"/>
          </p:cNvSpPr>
          <p:nvPr/>
        </p:nvSpPr>
        <p:spPr bwMode="auto">
          <a:xfrm flipV="1">
            <a:off x="1912938" y="5486400"/>
            <a:ext cx="1135062" cy="304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086" name="Line 23"/>
          <p:cNvSpPr>
            <a:spLocks noChangeShapeType="1"/>
          </p:cNvSpPr>
          <p:nvPr/>
        </p:nvSpPr>
        <p:spPr bwMode="auto">
          <a:xfrm flipH="1" flipV="1">
            <a:off x="2751138" y="3048000"/>
            <a:ext cx="0" cy="6096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087" name="Line 27"/>
          <p:cNvSpPr>
            <a:spLocks noChangeShapeType="1"/>
          </p:cNvSpPr>
          <p:nvPr/>
        </p:nvSpPr>
        <p:spPr bwMode="auto">
          <a:xfrm flipV="1">
            <a:off x="1303338" y="3962400"/>
            <a:ext cx="1447800" cy="9144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088" name="Text Box 50"/>
          <p:cNvSpPr txBox="1">
            <a:spLocks noChangeArrowheads="1"/>
          </p:cNvSpPr>
          <p:nvPr/>
        </p:nvSpPr>
        <p:spPr bwMode="auto">
          <a:xfrm>
            <a:off x="774700" y="3613150"/>
            <a:ext cx="10969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i="1">
                <a:solidFill>
                  <a:schemeClr val="bg1"/>
                </a:solidFill>
              </a:rPr>
              <a:t>Ulmaceae</a:t>
            </a:r>
            <a:endParaRPr lang="cs-CZ" sz="1600" i="1">
              <a:solidFill>
                <a:schemeClr val="bg1"/>
              </a:solidFill>
            </a:endParaRPr>
          </a:p>
        </p:txBody>
      </p:sp>
      <p:sp>
        <p:nvSpPr>
          <p:cNvPr id="46089" name="Text Box 51"/>
          <p:cNvSpPr txBox="1">
            <a:spLocks noChangeArrowheads="1"/>
          </p:cNvSpPr>
          <p:nvPr/>
        </p:nvSpPr>
        <p:spPr bwMode="auto">
          <a:xfrm>
            <a:off x="2233613" y="3641725"/>
            <a:ext cx="904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i="1">
                <a:solidFill>
                  <a:schemeClr val="bg1"/>
                </a:solidFill>
              </a:rPr>
              <a:t>Fagales</a:t>
            </a:r>
            <a:endParaRPr lang="cs-CZ" sz="1600" i="1">
              <a:solidFill>
                <a:schemeClr val="bg1"/>
              </a:solidFill>
            </a:endParaRPr>
          </a:p>
        </p:txBody>
      </p:sp>
      <p:sp>
        <p:nvSpPr>
          <p:cNvPr id="46090" name="Text Box 52"/>
          <p:cNvSpPr txBox="1">
            <a:spLocks noChangeArrowheads="1"/>
          </p:cNvSpPr>
          <p:nvPr/>
        </p:nvSpPr>
        <p:spPr bwMode="auto">
          <a:xfrm>
            <a:off x="2141538" y="2590800"/>
            <a:ext cx="11985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i="1">
                <a:solidFill>
                  <a:schemeClr val="bg1"/>
                </a:solidFill>
              </a:rPr>
              <a:t>Betulaceae</a:t>
            </a:r>
            <a:endParaRPr lang="cs-CZ" sz="1600" i="1">
              <a:solidFill>
                <a:schemeClr val="bg1"/>
              </a:solidFill>
            </a:endParaRPr>
          </a:p>
        </p:txBody>
      </p:sp>
      <p:sp>
        <p:nvSpPr>
          <p:cNvPr id="46091" name="Text Box 53"/>
          <p:cNvSpPr txBox="1">
            <a:spLocks noChangeArrowheads="1"/>
          </p:cNvSpPr>
          <p:nvPr/>
        </p:nvSpPr>
        <p:spPr bwMode="auto">
          <a:xfrm>
            <a:off x="3584575" y="2574925"/>
            <a:ext cx="1085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i="1">
                <a:solidFill>
                  <a:schemeClr val="bg1"/>
                </a:solidFill>
              </a:rPr>
              <a:t>Fagaceae</a:t>
            </a:r>
            <a:endParaRPr lang="cs-CZ" sz="1600" i="1">
              <a:solidFill>
                <a:schemeClr val="bg1"/>
              </a:solidFill>
            </a:endParaRPr>
          </a:p>
        </p:txBody>
      </p:sp>
      <p:sp>
        <p:nvSpPr>
          <p:cNvPr id="46092" name="Line 54"/>
          <p:cNvSpPr>
            <a:spLocks noChangeShapeType="1"/>
          </p:cNvSpPr>
          <p:nvPr/>
        </p:nvSpPr>
        <p:spPr bwMode="auto">
          <a:xfrm flipV="1">
            <a:off x="2827338" y="2971800"/>
            <a:ext cx="1143000" cy="685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46093" name="Object 55"/>
          <p:cNvGraphicFramePr>
            <a:graphicFrameLocks noChangeAspect="1"/>
          </p:cNvGraphicFramePr>
          <p:nvPr/>
        </p:nvGraphicFramePr>
        <p:xfrm>
          <a:off x="2370138" y="12192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28" name="Image" r:id="rId3" imgW="2742857" imgH="7517460" progId="Photoshop.Image.9">
                  <p:embed/>
                </p:oleObj>
              </mc:Choice>
              <mc:Fallback>
                <p:oleObj name="Image" r:id="rId3" imgW="2742857" imgH="7517460" progId="Photoshop.Image.9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0138" y="12192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4" name="Object 56"/>
          <p:cNvGraphicFramePr>
            <a:graphicFrameLocks noChangeAspect="1"/>
          </p:cNvGraphicFramePr>
          <p:nvPr/>
        </p:nvGraphicFramePr>
        <p:xfrm>
          <a:off x="4198938" y="12192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29" name="Image" r:id="rId5" imgW="2742857" imgH="7517460" progId="Photoshop.Image.9">
                  <p:embed/>
                </p:oleObj>
              </mc:Choice>
              <mc:Fallback>
                <p:oleObj name="Image" r:id="rId5" imgW="2742857" imgH="7517460" progId="Photoshop.Image.9">
                  <p:embed/>
                  <p:pic>
                    <p:nvPicPr>
                      <p:cNvPr id="0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8938" y="12192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5" name="Object 57"/>
          <p:cNvGraphicFramePr>
            <a:graphicFrameLocks noChangeAspect="1"/>
          </p:cNvGraphicFramePr>
          <p:nvPr/>
        </p:nvGraphicFramePr>
        <p:xfrm>
          <a:off x="846138" y="22098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0" name="Image" r:id="rId6" imgW="2742857" imgH="7517460" progId="Photoshop.Image.9">
                  <p:embed/>
                </p:oleObj>
              </mc:Choice>
              <mc:Fallback>
                <p:oleObj name="Image" r:id="rId6" imgW="2742857" imgH="7517460" progId="Photoshop.Image.9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138" y="22098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6" name="Text Box 58"/>
          <p:cNvSpPr txBox="1">
            <a:spLocks noChangeArrowheads="1"/>
          </p:cNvSpPr>
          <p:nvPr/>
        </p:nvSpPr>
        <p:spPr bwMode="auto">
          <a:xfrm>
            <a:off x="3097213" y="5457825"/>
            <a:ext cx="1165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i="1">
                <a:solidFill>
                  <a:schemeClr val="bg1"/>
                </a:solidFill>
              </a:rPr>
              <a:t>Malvaceae</a:t>
            </a:r>
            <a:endParaRPr lang="cs-CZ" sz="1600" i="1">
              <a:solidFill>
                <a:schemeClr val="bg1"/>
              </a:solidFill>
            </a:endParaRPr>
          </a:p>
        </p:txBody>
      </p:sp>
      <p:graphicFrame>
        <p:nvGraphicFramePr>
          <p:cNvPr id="46097" name="Object 59"/>
          <p:cNvGraphicFramePr>
            <a:graphicFrameLocks noChangeAspect="1"/>
          </p:cNvGraphicFramePr>
          <p:nvPr/>
        </p:nvGraphicFramePr>
        <p:xfrm>
          <a:off x="3665538" y="12192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1" name="Image" r:id="rId7" imgW="2742857" imgH="7517460" progId="Photoshop.Image.9">
                  <p:embed/>
                </p:oleObj>
              </mc:Choice>
              <mc:Fallback>
                <p:oleObj name="Image" r:id="rId7" imgW="2742857" imgH="7517460" progId="Photoshop.Image.9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5538" y="12192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8" name="Object 62"/>
          <p:cNvGraphicFramePr>
            <a:graphicFrameLocks noChangeAspect="1"/>
          </p:cNvGraphicFramePr>
          <p:nvPr/>
        </p:nvGraphicFramePr>
        <p:xfrm>
          <a:off x="3733800" y="41148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2" name="Image" r:id="rId9" imgW="2742857" imgH="7517460" progId="Photoshop.Image.9">
                  <p:embed/>
                </p:oleObj>
              </mc:Choice>
              <mc:Fallback>
                <p:oleObj name="Image" r:id="rId9" imgW="2742857" imgH="7517460" progId="Photoshop.Image.9">
                  <p:embed/>
                  <p:pic>
                    <p:nvPicPr>
                      <p:cNvPr id="0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41148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9" name="Object 63"/>
          <p:cNvGraphicFramePr>
            <a:graphicFrameLocks noChangeAspect="1"/>
          </p:cNvGraphicFramePr>
          <p:nvPr/>
        </p:nvGraphicFramePr>
        <p:xfrm>
          <a:off x="3200400" y="41148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3" name="Image" r:id="rId10" imgW="2742857" imgH="7517460" progId="Photoshop.Image.9">
                  <p:embed/>
                </p:oleObj>
              </mc:Choice>
              <mc:Fallback>
                <p:oleObj name="Image" r:id="rId10" imgW="2742857" imgH="7517460" progId="Photoshop.Image.9">
                  <p:embed/>
                  <p:pic>
                    <p:nvPicPr>
                      <p:cNvPr id="0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1148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00" name="Object 64"/>
          <p:cNvGraphicFramePr>
            <a:graphicFrameLocks noChangeAspect="1"/>
          </p:cNvGraphicFramePr>
          <p:nvPr/>
        </p:nvGraphicFramePr>
        <p:xfrm>
          <a:off x="228600" y="45720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4" name="Image" r:id="rId11" imgW="2742857" imgH="7517460" progId="Photoshop.Image.9">
                  <p:embed/>
                </p:oleObj>
              </mc:Choice>
              <mc:Fallback>
                <p:oleObj name="Image" r:id="rId11" imgW="2742857" imgH="7517460" progId="Photoshop.Image.9">
                  <p:embed/>
                  <p:pic>
                    <p:nvPicPr>
                      <p:cNvPr id="0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5720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01" name="Text Box 65"/>
          <p:cNvSpPr txBox="1">
            <a:spLocks noChangeArrowheads="1"/>
          </p:cNvSpPr>
          <p:nvPr/>
        </p:nvSpPr>
        <p:spPr bwMode="auto">
          <a:xfrm>
            <a:off x="3565525" y="6248400"/>
            <a:ext cx="1627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i="1">
                <a:solidFill>
                  <a:schemeClr val="bg1"/>
                </a:solidFill>
              </a:rPr>
              <a:t>Ros</a:t>
            </a:r>
            <a:r>
              <a:rPr lang="cs-CZ" sz="2400" i="1">
                <a:solidFill>
                  <a:schemeClr val="bg1"/>
                </a:solidFill>
              </a:rPr>
              <a:t>opsida</a:t>
            </a:r>
          </a:p>
        </p:txBody>
      </p:sp>
      <p:sp>
        <p:nvSpPr>
          <p:cNvPr id="46102" name="Line 66"/>
          <p:cNvSpPr>
            <a:spLocks noChangeShapeType="1"/>
          </p:cNvSpPr>
          <p:nvPr/>
        </p:nvSpPr>
        <p:spPr bwMode="auto">
          <a:xfrm flipH="1" flipV="1">
            <a:off x="1409700" y="5951538"/>
            <a:ext cx="2195513" cy="534987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103" name="Text Box 68"/>
          <p:cNvSpPr txBox="1">
            <a:spLocks noChangeArrowheads="1"/>
          </p:cNvSpPr>
          <p:nvPr/>
        </p:nvSpPr>
        <p:spPr bwMode="auto">
          <a:xfrm>
            <a:off x="5432425" y="4191000"/>
            <a:ext cx="1130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i="1">
                <a:solidFill>
                  <a:schemeClr val="bg1"/>
                </a:solidFill>
              </a:rPr>
              <a:t>Santalales</a:t>
            </a:r>
          </a:p>
        </p:txBody>
      </p:sp>
      <p:sp>
        <p:nvSpPr>
          <p:cNvPr id="46104" name="Text Box 69"/>
          <p:cNvSpPr txBox="1">
            <a:spLocks noChangeArrowheads="1"/>
          </p:cNvSpPr>
          <p:nvPr/>
        </p:nvSpPr>
        <p:spPr bwMode="auto">
          <a:xfrm>
            <a:off x="4899025" y="2971800"/>
            <a:ext cx="1311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i="1">
                <a:solidFill>
                  <a:schemeClr val="bg1"/>
                </a:solidFill>
              </a:rPr>
              <a:t>Santalaceae</a:t>
            </a:r>
          </a:p>
        </p:txBody>
      </p:sp>
      <p:sp>
        <p:nvSpPr>
          <p:cNvPr id="46105" name="Text Box 70"/>
          <p:cNvSpPr txBox="1">
            <a:spLocks noChangeArrowheads="1"/>
          </p:cNvSpPr>
          <p:nvPr/>
        </p:nvSpPr>
        <p:spPr bwMode="auto">
          <a:xfrm>
            <a:off x="6270625" y="2979738"/>
            <a:ext cx="1425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i="1">
                <a:solidFill>
                  <a:schemeClr val="bg1"/>
                </a:solidFill>
              </a:rPr>
              <a:t>Loranthaceae</a:t>
            </a:r>
          </a:p>
        </p:txBody>
      </p:sp>
      <p:graphicFrame>
        <p:nvGraphicFramePr>
          <p:cNvPr id="46106" name="Object 71"/>
          <p:cNvGraphicFramePr>
            <a:graphicFrameLocks noChangeAspect="1"/>
          </p:cNvGraphicFramePr>
          <p:nvPr/>
        </p:nvGraphicFramePr>
        <p:xfrm>
          <a:off x="4899025" y="16002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5" name="Image" r:id="rId12" imgW="2742857" imgH="7517460" progId="Photoshop.Image.9">
                  <p:embed/>
                </p:oleObj>
              </mc:Choice>
              <mc:Fallback>
                <p:oleObj name="Image" r:id="rId12" imgW="2742857" imgH="7517460" progId="Photoshop.Image.9">
                  <p:embed/>
                  <p:pic>
                    <p:nvPicPr>
                      <p:cNvPr id="0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025" y="16002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07" name="Object 72"/>
          <p:cNvGraphicFramePr>
            <a:graphicFrameLocks noChangeAspect="1"/>
          </p:cNvGraphicFramePr>
          <p:nvPr/>
        </p:nvGraphicFramePr>
        <p:xfrm>
          <a:off x="5432425" y="1981200"/>
          <a:ext cx="8032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6" name="Image" r:id="rId13" imgW="4253968" imgH="5244444" progId="Photoshop.Image.9">
                  <p:embed/>
                </p:oleObj>
              </mc:Choice>
              <mc:Fallback>
                <p:oleObj name="Image" r:id="rId13" imgW="4253968" imgH="5244444" progId="Photoshop.Image.9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2425" y="1981200"/>
                        <a:ext cx="8032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08" name="Object 73"/>
          <p:cNvGraphicFramePr>
            <a:graphicFrameLocks noChangeAspect="1"/>
          </p:cNvGraphicFramePr>
          <p:nvPr/>
        </p:nvGraphicFramePr>
        <p:xfrm>
          <a:off x="6610350" y="1981200"/>
          <a:ext cx="8032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7" name="Image" r:id="rId15" imgW="4253968" imgH="5244444" progId="Photoshop.Image.9">
                  <p:embed/>
                </p:oleObj>
              </mc:Choice>
              <mc:Fallback>
                <p:oleObj name="Image" r:id="rId15" imgW="4253968" imgH="5244444" progId="Photoshop.Image.9">
                  <p:embed/>
                  <p:pic>
                    <p:nvPicPr>
                      <p:cNvPr id="0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0350" y="1981200"/>
                        <a:ext cx="8032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09" name="Line 74"/>
          <p:cNvSpPr>
            <a:spLocks noChangeShapeType="1"/>
          </p:cNvSpPr>
          <p:nvPr/>
        </p:nvSpPr>
        <p:spPr bwMode="auto">
          <a:xfrm flipV="1">
            <a:off x="5132388" y="5562600"/>
            <a:ext cx="2944812" cy="94297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110" name="Line 75"/>
          <p:cNvSpPr>
            <a:spLocks noChangeShapeType="1"/>
          </p:cNvSpPr>
          <p:nvPr/>
        </p:nvSpPr>
        <p:spPr bwMode="auto">
          <a:xfrm flipV="1">
            <a:off x="6042025" y="3429000"/>
            <a:ext cx="990600" cy="7620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111" name="Line 76"/>
          <p:cNvSpPr>
            <a:spLocks noChangeShapeType="1"/>
          </p:cNvSpPr>
          <p:nvPr/>
        </p:nvSpPr>
        <p:spPr bwMode="auto">
          <a:xfrm flipH="1" flipV="1">
            <a:off x="5508625" y="3352800"/>
            <a:ext cx="457200" cy="838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112" name="Text Box 77"/>
          <p:cNvSpPr txBox="1">
            <a:spLocks noChangeArrowheads="1"/>
          </p:cNvSpPr>
          <p:nvPr/>
        </p:nvSpPr>
        <p:spPr bwMode="auto">
          <a:xfrm>
            <a:off x="7670800" y="5097463"/>
            <a:ext cx="147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Asteridae</a:t>
            </a:r>
          </a:p>
        </p:txBody>
      </p:sp>
      <p:sp>
        <p:nvSpPr>
          <p:cNvPr id="46113" name="Line 78"/>
          <p:cNvSpPr>
            <a:spLocks noChangeShapeType="1"/>
          </p:cNvSpPr>
          <p:nvPr/>
        </p:nvSpPr>
        <p:spPr bwMode="auto">
          <a:xfrm flipH="1" flipV="1">
            <a:off x="5988050" y="4608513"/>
            <a:ext cx="300038" cy="151765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114" name="Text Box 79"/>
          <p:cNvSpPr txBox="1">
            <a:spLocks noChangeArrowheads="1"/>
          </p:cNvSpPr>
          <p:nvPr/>
        </p:nvSpPr>
        <p:spPr bwMode="auto">
          <a:xfrm>
            <a:off x="7907338" y="4495800"/>
            <a:ext cx="9953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i="1">
                <a:solidFill>
                  <a:schemeClr val="bg1"/>
                </a:solidFill>
              </a:rPr>
              <a:t>Lamiales</a:t>
            </a:r>
          </a:p>
        </p:txBody>
      </p:sp>
      <p:sp>
        <p:nvSpPr>
          <p:cNvPr id="46115" name="Text Box 80"/>
          <p:cNvSpPr txBox="1">
            <a:spLocks noChangeArrowheads="1"/>
          </p:cNvSpPr>
          <p:nvPr/>
        </p:nvSpPr>
        <p:spPr bwMode="auto">
          <a:xfrm>
            <a:off x="7927975" y="3886200"/>
            <a:ext cx="1052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i="1">
                <a:solidFill>
                  <a:schemeClr val="bg1"/>
                </a:solidFill>
              </a:rPr>
              <a:t>Oleaceae</a:t>
            </a:r>
          </a:p>
        </p:txBody>
      </p:sp>
      <p:sp>
        <p:nvSpPr>
          <p:cNvPr id="46116" name="Line 81"/>
          <p:cNvSpPr>
            <a:spLocks noChangeShapeType="1"/>
          </p:cNvSpPr>
          <p:nvPr/>
        </p:nvSpPr>
        <p:spPr bwMode="auto">
          <a:xfrm flipH="1" flipV="1">
            <a:off x="8385175" y="4876800"/>
            <a:ext cx="0" cy="304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117" name="Line 82"/>
          <p:cNvSpPr>
            <a:spLocks noChangeShapeType="1"/>
          </p:cNvSpPr>
          <p:nvPr/>
        </p:nvSpPr>
        <p:spPr bwMode="auto">
          <a:xfrm flipH="1" flipV="1">
            <a:off x="8385175" y="4191000"/>
            <a:ext cx="0" cy="304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46118" name="Object 83"/>
          <p:cNvGraphicFramePr>
            <a:graphicFrameLocks noChangeAspect="1"/>
          </p:cNvGraphicFramePr>
          <p:nvPr/>
        </p:nvGraphicFramePr>
        <p:xfrm>
          <a:off x="7807325" y="2522538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8" name="Image" r:id="rId16" imgW="2742857" imgH="7517460" progId="Photoshop.Image.9">
                  <p:embed/>
                </p:oleObj>
              </mc:Choice>
              <mc:Fallback>
                <p:oleObj name="Image" r:id="rId16" imgW="2742857" imgH="7517460" progId="Photoshop.Image.9">
                  <p:embed/>
                  <p:pic>
                    <p:nvPicPr>
                      <p:cNvPr id="0" name="Object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7325" y="2522538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19" name="Object 84"/>
          <p:cNvGraphicFramePr>
            <a:graphicFrameLocks noChangeAspect="1"/>
          </p:cNvGraphicFramePr>
          <p:nvPr/>
        </p:nvGraphicFramePr>
        <p:xfrm>
          <a:off x="8340725" y="2903538"/>
          <a:ext cx="8032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9" name="Image" r:id="rId17" imgW="4253968" imgH="5244444" progId="Photoshop.Image.9">
                  <p:embed/>
                </p:oleObj>
              </mc:Choice>
              <mc:Fallback>
                <p:oleObj name="Image" r:id="rId17" imgW="4253968" imgH="5244444" progId="Photoshop.Image.9">
                  <p:embed/>
                  <p:pic>
                    <p:nvPicPr>
                      <p:cNvPr id="0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0725" y="2903538"/>
                        <a:ext cx="8032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4864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Oddenek</a:t>
            </a:r>
            <a:r>
              <a:rPr lang="cs-CZ" sz="2500" smtClean="0">
                <a:solidFill>
                  <a:schemeClr val="bg1"/>
                </a:solidFill>
              </a:rPr>
              <a:t> </a:t>
            </a:r>
            <a:r>
              <a:rPr lang="cs-CZ" sz="1900" smtClean="0">
                <a:solidFill>
                  <a:schemeClr val="bg1"/>
                </a:solidFill>
              </a:rPr>
              <a:t>– podzemní stonek, často pokryt šupinami, přezimuje, nefotosyntetizuje, ukládá zásobní látky</a:t>
            </a:r>
            <a:r>
              <a:rPr lang="en-US" sz="1900" smtClean="0">
                <a:solidFill>
                  <a:schemeClr val="bg1"/>
                </a:solidFill>
              </a:rPr>
              <a:t> (</a:t>
            </a:r>
            <a:r>
              <a:rPr lang="en-US" sz="1900" i="1" smtClean="0">
                <a:solidFill>
                  <a:schemeClr val="bg1"/>
                </a:solidFill>
              </a:rPr>
              <a:t>Psilotum, Bellis sylvestris, Tussilago, Polygonatum</a:t>
            </a:r>
            <a:r>
              <a:rPr lang="cs-CZ" sz="1900" i="1" smtClean="0">
                <a:solidFill>
                  <a:schemeClr val="bg1"/>
                </a:solidFill>
              </a:rPr>
              <a:t>, Iris</a:t>
            </a:r>
            <a:r>
              <a:rPr lang="en-US" sz="1900" i="1" smtClean="0">
                <a:solidFill>
                  <a:schemeClr val="bg1"/>
                </a:solidFill>
              </a:rPr>
              <a:t>, Elytrigia</a:t>
            </a:r>
            <a:r>
              <a:rPr lang="en-US" sz="1900" smtClean="0">
                <a:solidFill>
                  <a:schemeClr val="bg1"/>
                </a:solidFill>
              </a:rPr>
              <a:t>)</a:t>
            </a:r>
            <a:endParaRPr lang="cs-CZ" sz="19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sz="19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Oddenková hlíza</a:t>
            </a:r>
            <a:r>
              <a:rPr lang="cs-CZ" sz="1900" smtClean="0">
                <a:solidFill>
                  <a:schemeClr val="bg1"/>
                </a:solidFill>
              </a:rPr>
              <a:t> – vzniká ztloustnutím oddenku, zásobní a rozmnožovací funkce </a:t>
            </a:r>
            <a:r>
              <a:rPr lang="en-US" sz="1900" smtClean="0">
                <a:solidFill>
                  <a:schemeClr val="bg1"/>
                </a:solidFill>
              </a:rPr>
              <a:t>(</a:t>
            </a:r>
            <a:r>
              <a:rPr lang="en-US" sz="1900" i="1" smtClean="0">
                <a:solidFill>
                  <a:schemeClr val="bg1"/>
                </a:solidFill>
              </a:rPr>
              <a:t>Solanum tuberosum</a:t>
            </a:r>
            <a:r>
              <a:rPr lang="en-US" sz="1900" smtClean="0">
                <a:solidFill>
                  <a:schemeClr val="bg1"/>
                </a:solidFill>
              </a:rPr>
              <a:t>)</a:t>
            </a:r>
            <a:endParaRPr lang="cs-CZ" sz="19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sz="19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Stonková hlíza</a:t>
            </a:r>
            <a:r>
              <a:rPr lang="cs-CZ" sz="2500" smtClean="0">
                <a:solidFill>
                  <a:schemeClr val="bg1"/>
                </a:solidFill>
              </a:rPr>
              <a:t> </a:t>
            </a:r>
            <a:r>
              <a:rPr lang="cs-CZ" sz="1900" smtClean="0">
                <a:solidFill>
                  <a:schemeClr val="bg1"/>
                </a:solidFill>
              </a:rPr>
              <a:t>– vzniká ztloustnutím stonku, zásobní funkce</a:t>
            </a:r>
            <a:r>
              <a:rPr lang="en-US" sz="1900" smtClean="0">
                <a:solidFill>
                  <a:schemeClr val="bg1"/>
                </a:solidFill>
              </a:rPr>
              <a:t> (</a:t>
            </a:r>
            <a:r>
              <a:rPr lang="en-US" sz="1900" i="1" smtClean="0">
                <a:solidFill>
                  <a:schemeClr val="bg1"/>
                </a:solidFill>
              </a:rPr>
              <a:t>Brassica oleracea </a:t>
            </a:r>
            <a:r>
              <a:rPr lang="en-US" sz="1900" smtClean="0">
                <a:solidFill>
                  <a:schemeClr val="bg1"/>
                </a:solidFill>
              </a:rPr>
              <a:t>var.</a:t>
            </a:r>
            <a:r>
              <a:rPr lang="en-US" sz="1900" i="1" smtClean="0">
                <a:solidFill>
                  <a:schemeClr val="bg1"/>
                </a:solidFill>
              </a:rPr>
              <a:t> caulorapa</a:t>
            </a:r>
            <a:r>
              <a:rPr lang="en-US" sz="1900" smtClean="0">
                <a:solidFill>
                  <a:schemeClr val="bg1"/>
                </a:solidFill>
              </a:rPr>
              <a:t>)</a:t>
            </a:r>
            <a:endParaRPr lang="cs-CZ" sz="19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sz="1900" smtClean="0">
              <a:solidFill>
                <a:srgbClr val="99FF99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Bazální hlíza</a:t>
            </a:r>
            <a:r>
              <a:rPr lang="cs-CZ" sz="2500" smtClean="0">
                <a:solidFill>
                  <a:schemeClr val="bg1"/>
                </a:solidFill>
              </a:rPr>
              <a:t> </a:t>
            </a:r>
            <a:r>
              <a:rPr lang="cs-CZ" sz="1900" smtClean="0">
                <a:solidFill>
                  <a:schemeClr val="bg1"/>
                </a:solidFill>
              </a:rPr>
              <a:t>– vzniká ztloustnutím báze stonku, zásobní funkce (</a:t>
            </a:r>
            <a:r>
              <a:rPr lang="cs-CZ" sz="1900" i="1" smtClean="0">
                <a:solidFill>
                  <a:schemeClr val="bg1"/>
                </a:solidFill>
              </a:rPr>
              <a:t>Ranunculus bulbosus, Colchicum, Crocus, Iris, Araceae</a:t>
            </a:r>
            <a:r>
              <a:rPr lang="cs-CZ" sz="1900" smtClean="0">
                <a:solidFill>
                  <a:schemeClr val="bg1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cs-CZ" sz="19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Hypokotylová hlíza</a:t>
            </a:r>
            <a:r>
              <a:rPr lang="cs-CZ" sz="2500" smtClean="0">
                <a:solidFill>
                  <a:schemeClr val="bg1"/>
                </a:solidFill>
              </a:rPr>
              <a:t> </a:t>
            </a:r>
            <a:r>
              <a:rPr lang="cs-CZ" sz="1900" smtClean="0">
                <a:solidFill>
                  <a:schemeClr val="bg1"/>
                </a:solidFill>
              </a:rPr>
              <a:t>– vzniká ztloustnutím hypokotylu, zásobní funkce</a:t>
            </a:r>
            <a:r>
              <a:rPr lang="en-US" sz="1900" smtClean="0">
                <a:solidFill>
                  <a:schemeClr val="bg1"/>
                </a:solidFill>
              </a:rPr>
              <a:t> (</a:t>
            </a:r>
            <a:r>
              <a:rPr lang="en-US" sz="1900" i="1" smtClean="0">
                <a:solidFill>
                  <a:schemeClr val="bg1"/>
                </a:solidFill>
              </a:rPr>
              <a:t>Corydalis</a:t>
            </a:r>
            <a:r>
              <a:rPr lang="en-US" sz="1900" smtClean="0">
                <a:solidFill>
                  <a:schemeClr val="bg1"/>
                </a:solidFill>
              </a:rPr>
              <a:t>, </a:t>
            </a:r>
            <a:r>
              <a:rPr lang="en-US" sz="1900" i="1" smtClean="0">
                <a:solidFill>
                  <a:schemeClr val="bg1"/>
                </a:solidFill>
              </a:rPr>
              <a:t>Raphanus sativus</a:t>
            </a:r>
            <a:r>
              <a:rPr lang="en-US" sz="1900" smtClean="0">
                <a:solidFill>
                  <a:schemeClr val="bg1"/>
                </a:solidFill>
              </a:rPr>
              <a:t>, </a:t>
            </a:r>
            <a:r>
              <a:rPr lang="en-US" sz="1900" i="1" smtClean="0">
                <a:solidFill>
                  <a:schemeClr val="bg1"/>
                </a:solidFill>
              </a:rPr>
              <a:t>Beta</a:t>
            </a:r>
            <a:r>
              <a:rPr lang="en-US" sz="1900" smtClean="0">
                <a:solidFill>
                  <a:schemeClr val="bg1"/>
                </a:solidFill>
              </a:rPr>
              <a:t>, </a:t>
            </a:r>
            <a:r>
              <a:rPr lang="en-US" sz="1900" i="1" smtClean="0">
                <a:solidFill>
                  <a:schemeClr val="bg1"/>
                </a:solidFill>
              </a:rPr>
              <a:t>Cyclamen</a:t>
            </a:r>
            <a:r>
              <a:rPr lang="en-US" sz="1900" smtClean="0">
                <a:solidFill>
                  <a:schemeClr val="bg1"/>
                </a:solidFill>
              </a:rPr>
              <a:t>)</a:t>
            </a:r>
            <a:endParaRPr lang="cs-CZ" sz="19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82000" cy="53340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Cibule</a:t>
            </a:r>
            <a:r>
              <a:rPr lang="cs-CZ" sz="2500" smtClean="0">
                <a:solidFill>
                  <a:schemeClr val="bg1"/>
                </a:solidFill>
              </a:rPr>
              <a:t> – smíšená metamorfóza stonku a listů, zásobní funkce</a:t>
            </a:r>
            <a:r>
              <a:rPr lang="en-US" sz="2500" smtClean="0">
                <a:solidFill>
                  <a:schemeClr val="bg1"/>
                </a:solidFill>
              </a:rPr>
              <a:t> (</a:t>
            </a:r>
            <a:r>
              <a:rPr lang="cs-CZ" sz="2500" i="1" smtClean="0">
                <a:solidFill>
                  <a:schemeClr val="bg1"/>
                </a:solidFill>
              </a:rPr>
              <a:t>Liliaceae, Asparagaceae, Amaryllidaceae, Oxalidaceae</a:t>
            </a:r>
            <a:r>
              <a:rPr lang="en-US" sz="2500" smtClean="0">
                <a:solidFill>
                  <a:schemeClr val="bg1"/>
                </a:solidFill>
              </a:rPr>
              <a:t>)</a:t>
            </a:r>
            <a:endParaRPr lang="cs-CZ" sz="25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2500" smtClean="0">
              <a:solidFill>
                <a:srgbClr val="99FF99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Stonkové úponky</a:t>
            </a:r>
            <a:r>
              <a:rPr lang="cs-CZ" sz="2500" smtClean="0">
                <a:solidFill>
                  <a:schemeClr val="bg1"/>
                </a:solidFill>
              </a:rPr>
              <a:t> – přichycování</a:t>
            </a:r>
            <a:r>
              <a:rPr lang="en-US" sz="2500" smtClean="0">
                <a:solidFill>
                  <a:schemeClr val="bg1"/>
                </a:solidFill>
              </a:rPr>
              <a:t> </a:t>
            </a:r>
            <a:r>
              <a:rPr lang="cs-CZ" sz="2500" smtClean="0">
                <a:solidFill>
                  <a:schemeClr val="bg1"/>
                </a:solidFill>
              </a:rPr>
              <a:t>stonku </a:t>
            </a:r>
            <a:r>
              <a:rPr lang="en-US" sz="2500" smtClean="0">
                <a:solidFill>
                  <a:schemeClr val="bg1"/>
                </a:solidFill>
              </a:rPr>
              <a:t>k </a:t>
            </a:r>
            <a:r>
              <a:rPr lang="cs-CZ" sz="2500" smtClean="0">
                <a:solidFill>
                  <a:schemeClr val="bg1"/>
                </a:solidFill>
              </a:rPr>
              <a:t>opoře, nejčastěji liány (</a:t>
            </a:r>
            <a:r>
              <a:rPr lang="cs-CZ" sz="2500" i="1" smtClean="0">
                <a:solidFill>
                  <a:schemeClr val="bg1"/>
                </a:solidFill>
              </a:rPr>
              <a:t>Vitis, Passiflora</a:t>
            </a:r>
            <a:r>
              <a:rPr lang="cs-CZ" sz="2500" smtClean="0">
                <a:solidFill>
                  <a:schemeClr val="bg1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cs-CZ" sz="25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Ovíjivé stonky</a:t>
            </a:r>
            <a:r>
              <a:rPr lang="cs-CZ" sz="2500" smtClean="0">
                <a:solidFill>
                  <a:schemeClr val="bg1"/>
                </a:solidFill>
              </a:rPr>
              <a:t> – zajišťování opory rostliny, pravotočivé (</a:t>
            </a:r>
            <a:r>
              <a:rPr lang="cs-CZ" sz="2500" i="1" smtClean="0">
                <a:solidFill>
                  <a:schemeClr val="bg1"/>
                </a:solidFill>
              </a:rPr>
              <a:t>Humulus</a:t>
            </a:r>
            <a:r>
              <a:rPr lang="cs-CZ" sz="2500" smtClean="0">
                <a:solidFill>
                  <a:schemeClr val="bg1"/>
                </a:solidFill>
              </a:rPr>
              <a:t>), levotočivé (</a:t>
            </a:r>
            <a:r>
              <a:rPr lang="cs-CZ" sz="2500" i="1" smtClean="0">
                <a:solidFill>
                  <a:schemeClr val="bg1"/>
                </a:solidFill>
              </a:rPr>
              <a:t>Convolvulus, Phaseolus</a:t>
            </a:r>
            <a:r>
              <a:rPr lang="cs-CZ" sz="2500" smtClean="0">
                <a:solidFill>
                  <a:schemeClr val="bg1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cs-CZ" sz="25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Šlahouny</a:t>
            </a:r>
            <a:r>
              <a:rPr lang="cs-CZ" sz="2500" smtClean="0">
                <a:solidFill>
                  <a:schemeClr val="bg1"/>
                </a:solidFill>
              </a:rPr>
              <a:t> – nadzemní výběžky, vegetativní rozmnožování (</a:t>
            </a:r>
            <a:r>
              <a:rPr lang="cs-CZ" sz="2500" i="1" smtClean="0">
                <a:solidFill>
                  <a:schemeClr val="bg1"/>
                </a:solidFill>
              </a:rPr>
              <a:t>Fragaria, Ranunculus repens, Chlorophytum</a:t>
            </a:r>
            <a:r>
              <a:rPr lang="cs-CZ" sz="2500" smtClean="0">
                <a:solidFill>
                  <a:schemeClr val="bg1"/>
                </a:solidFill>
              </a:rPr>
              <a:t>)</a:t>
            </a:r>
            <a:endParaRPr lang="en-US" sz="25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54864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Stonkové trny (kolce)</a:t>
            </a:r>
            <a:r>
              <a:rPr lang="cs-CZ" sz="2500" smtClean="0">
                <a:solidFill>
                  <a:schemeClr val="bg1"/>
                </a:solidFill>
              </a:rPr>
              <a:t> – krátké větévky ostře zakončené, ochranná funkce (</a:t>
            </a:r>
            <a:r>
              <a:rPr lang="cs-CZ" sz="2500" i="1" smtClean="0">
                <a:solidFill>
                  <a:schemeClr val="bg1"/>
                </a:solidFill>
              </a:rPr>
              <a:t>Prunus spinosa, Crataegus, Gleditsia</a:t>
            </a:r>
            <a:r>
              <a:rPr lang="cs-CZ" sz="2500" smtClean="0">
                <a:solidFill>
                  <a:schemeClr val="bg1"/>
                </a:solidFill>
              </a:rPr>
              <a:t>)</a:t>
            </a:r>
            <a:endParaRPr lang="en-US" sz="25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sz="2500" smtClean="0">
              <a:solidFill>
                <a:srgbClr val="99FF99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Stonky sukulentů (chylokauly)</a:t>
            </a:r>
            <a:r>
              <a:rPr lang="cs-CZ" sz="2500" smtClean="0">
                <a:solidFill>
                  <a:schemeClr val="bg1"/>
                </a:solidFill>
              </a:rPr>
              <a:t> – zdužnatělé, zásobárna vody (</a:t>
            </a:r>
            <a:r>
              <a:rPr lang="cs-CZ" sz="2500" i="1" smtClean="0">
                <a:solidFill>
                  <a:schemeClr val="bg1"/>
                </a:solidFill>
              </a:rPr>
              <a:t>Cactaceae, Euphorbiaceae, Apocynaceae, Asteraceae</a:t>
            </a:r>
            <a:r>
              <a:rPr lang="cs-CZ" sz="2500" smtClean="0">
                <a:solidFill>
                  <a:schemeClr val="bg1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cs-CZ" sz="25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Fylokládia</a:t>
            </a:r>
            <a:r>
              <a:rPr lang="cs-CZ" sz="2500" smtClean="0">
                <a:solidFill>
                  <a:schemeClr val="bg1"/>
                </a:solidFill>
              </a:rPr>
              <a:t> – zploštělé stonky s asimilační funkcí</a:t>
            </a:r>
            <a:r>
              <a:rPr lang="en-US" sz="2500" smtClean="0">
                <a:solidFill>
                  <a:schemeClr val="bg1"/>
                </a:solidFill>
              </a:rPr>
              <a:t> (</a:t>
            </a:r>
            <a:r>
              <a:rPr lang="en-US" sz="2500" i="1" smtClean="0">
                <a:solidFill>
                  <a:schemeClr val="bg1"/>
                </a:solidFill>
              </a:rPr>
              <a:t>Ruscus, Asparagus</a:t>
            </a:r>
            <a:r>
              <a:rPr lang="cs-CZ" sz="2500" i="1" smtClean="0">
                <a:solidFill>
                  <a:schemeClr val="bg1"/>
                </a:solidFill>
              </a:rPr>
              <a:t>, Homalocladium,…</a:t>
            </a:r>
            <a:r>
              <a:rPr lang="en-US" sz="2500" smtClean="0">
                <a:solidFill>
                  <a:schemeClr val="bg1"/>
                </a:solidFill>
              </a:rPr>
              <a:t>)</a:t>
            </a:r>
            <a:endParaRPr lang="cs-CZ" sz="25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sz="2500" smtClean="0">
              <a:solidFill>
                <a:srgbClr val="99FF99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Brachyblasty</a:t>
            </a:r>
            <a:r>
              <a:rPr lang="cs-CZ" sz="2500" smtClean="0">
                <a:solidFill>
                  <a:schemeClr val="bg1"/>
                </a:solidFill>
              </a:rPr>
              <a:t> – zkrácené větévky, vyrůstají z nich listy (</a:t>
            </a:r>
            <a:r>
              <a:rPr lang="cs-CZ" sz="2500" i="1" smtClean="0">
                <a:solidFill>
                  <a:schemeClr val="bg1"/>
                </a:solidFill>
              </a:rPr>
              <a:t>Ginkgophyta, Pinophyta, Malus</a:t>
            </a:r>
            <a:r>
              <a:rPr lang="cs-CZ" sz="2500" smtClean="0">
                <a:solidFill>
                  <a:schemeClr val="bg1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Evoluce vodivé funkce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dirty="0" smtClean="0">
                <a:solidFill>
                  <a:schemeClr val="bg1"/>
                </a:solidFill>
              </a:rPr>
              <a:t>Cévnaté rostliny:</a:t>
            </a:r>
          </a:p>
          <a:p>
            <a:pPr lvl="1" eaLnBrk="1" hangingPunct="1">
              <a:lnSpc>
                <a:spcPct val="90000"/>
              </a:lnSpc>
            </a:pPr>
            <a:endParaRPr lang="cs-CZ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dirty="0" err="1" smtClean="0">
                <a:solidFill>
                  <a:schemeClr val="bg1"/>
                </a:solidFill>
              </a:rPr>
              <a:t>protracheofyty</a:t>
            </a:r>
            <a:r>
              <a:rPr lang="cs-CZ" dirty="0" smtClean="0">
                <a:solidFill>
                  <a:schemeClr val="bg1"/>
                </a:solidFill>
              </a:rPr>
              <a:t>: </a:t>
            </a:r>
            <a:r>
              <a:rPr lang="cs-CZ" i="1" dirty="0" err="1" smtClean="0">
                <a:solidFill>
                  <a:schemeClr val="bg1"/>
                </a:solidFill>
              </a:rPr>
              <a:t>Aglaophyton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i="1" dirty="0" err="1" smtClean="0">
                <a:solidFill>
                  <a:schemeClr val="bg1"/>
                </a:solidFill>
              </a:rPr>
              <a:t>Horneophyton</a:t>
            </a:r>
            <a:r>
              <a:rPr lang="cs-CZ" sz="1800" dirty="0" smtClean="0">
                <a:solidFill>
                  <a:schemeClr val="bg1"/>
                </a:solidFill>
              </a:rPr>
              <a:t/>
            </a:r>
            <a:br>
              <a:rPr lang="cs-CZ" sz="1800" dirty="0" smtClean="0">
                <a:solidFill>
                  <a:schemeClr val="bg1"/>
                </a:solidFill>
              </a:rPr>
            </a:br>
            <a:r>
              <a:rPr lang="cs-CZ" sz="1800" dirty="0" smtClean="0">
                <a:solidFill>
                  <a:schemeClr val="bg1"/>
                </a:solidFill>
              </a:rPr>
              <a:t>(vodivá pletiva ještě bez ligninu, tj. bez sekundární BS, ale morfologie podobná pokročilejším)</a:t>
            </a:r>
            <a:endParaRPr lang="cs-CZ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cs-CZ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dirty="0" smtClean="0">
                <a:solidFill>
                  <a:schemeClr val="bg1"/>
                </a:solidFill>
              </a:rPr>
              <a:t>xylém s </a:t>
            </a:r>
            <a:r>
              <a:rPr lang="cs-CZ" dirty="0" err="1" smtClean="0">
                <a:solidFill>
                  <a:schemeClr val="bg1"/>
                </a:solidFill>
              </a:rPr>
              <a:t>lignifikovanými</a:t>
            </a:r>
            <a:r>
              <a:rPr lang="cs-CZ" dirty="0" smtClean="0">
                <a:solidFill>
                  <a:schemeClr val="bg1"/>
                </a:solidFill>
              </a:rPr>
              <a:t> tracheidami</a:t>
            </a:r>
          </a:p>
          <a:p>
            <a:pPr lvl="1" eaLnBrk="1" hangingPunct="1">
              <a:lnSpc>
                <a:spcPct val="90000"/>
              </a:lnSpc>
            </a:pPr>
            <a:endParaRPr lang="cs-CZ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dirty="0" smtClean="0">
                <a:solidFill>
                  <a:schemeClr val="bg1"/>
                </a:solidFill>
              </a:rPr>
              <a:t>Vznik cév – krytosemenné, </a:t>
            </a:r>
            <a:r>
              <a:rPr lang="cs-CZ" dirty="0" err="1" smtClean="0">
                <a:solidFill>
                  <a:schemeClr val="bg1"/>
                </a:solidFill>
              </a:rPr>
              <a:t>liánovce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sz="2000" dirty="0" smtClean="0">
                <a:solidFill>
                  <a:schemeClr val="bg1"/>
                </a:solidFill>
              </a:rPr>
              <a:t>(nezávisle)</a:t>
            </a:r>
            <a:endParaRPr lang="cs-CZ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cs-CZ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cs-CZ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4783138" y="6156325"/>
            <a:ext cx="3478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Oddenková hlíza</a:t>
            </a:r>
            <a:r>
              <a:rPr lang="cs-CZ" sz="1200">
                <a:solidFill>
                  <a:schemeClr val="bg1"/>
                </a:solidFill>
              </a:rPr>
              <a:t> – </a:t>
            </a:r>
            <a:r>
              <a:rPr lang="cs-CZ" sz="1200" i="1">
                <a:solidFill>
                  <a:schemeClr val="bg1"/>
                </a:solidFill>
              </a:rPr>
              <a:t>Solanum tuberosum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</a:t>
            </a:r>
            <a:r>
              <a:rPr lang="cs-CZ" sz="1200">
                <a:solidFill>
                  <a:schemeClr val="bg1"/>
                </a:solidFill>
              </a:rPr>
              <a:t>                                            (</a:t>
            </a:r>
            <a:r>
              <a:rPr lang="cs-CZ" sz="1200" i="1">
                <a:solidFill>
                  <a:schemeClr val="bg1"/>
                </a:solidFill>
              </a:rPr>
              <a:t>Solanaceae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0180" name="Text Box 6"/>
          <p:cNvSpPr txBox="1">
            <a:spLocks noChangeArrowheads="1"/>
          </p:cNvSpPr>
          <p:nvPr/>
        </p:nvSpPr>
        <p:spPr bwMode="auto">
          <a:xfrm>
            <a:off x="4768850" y="5892800"/>
            <a:ext cx="13938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http://botany.cz/foto/solatuherb4.jpg</a:t>
            </a:r>
          </a:p>
        </p:txBody>
      </p:sp>
      <p:sp>
        <p:nvSpPr>
          <p:cNvPr id="50181" name="Text Box 7"/>
          <p:cNvSpPr txBox="1">
            <a:spLocks noChangeArrowheads="1"/>
          </p:cNvSpPr>
          <p:nvPr/>
        </p:nvSpPr>
        <p:spPr bwMode="auto">
          <a:xfrm>
            <a:off x="233363" y="6069013"/>
            <a:ext cx="39893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Oddenek </a:t>
            </a:r>
            <a:r>
              <a:rPr lang="cs-CZ" sz="1200">
                <a:solidFill>
                  <a:schemeClr val="bg1"/>
                </a:solidFill>
              </a:rPr>
              <a:t>– </a:t>
            </a:r>
            <a:r>
              <a:rPr lang="cs-CZ" sz="1200" i="1">
                <a:solidFill>
                  <a:schemeClr val="bg1"/>
                </a:solidFill>
              </a:rPr>
              <a:t>Psilotum nudum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     </a:t>
            </a:r>
            <a:r>
              <a:rPr lang="cs-CZ" sz="1200">
                <a:solidFill>
                  <a:schemeClr val="bg1"/>
                </a:solidFill>
              </a:rPr>
              <a:t>                     (</a:t>
            </a:r>
            <a:r>
              <a:rPr lang="cs-CZ" sz="1200" i="1">
                <a:solidFill>
                  <a:schemeClr val="bg1"/>
                </a:solidFill>
              </a:rPr>
              <a:t>Psilophyta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0182" name="Text Box 8"/>
          <p:cNvSpPr txBox="1">
            <a:spLocks noChangeArrowheads="1"/>
          </p:cNvSpPr>
          <p:nvPr/>
        </p:nvSpPr>
        <p:spPr bwMode="auto">
          <a:xfrm>
            <a:off x="234950" y="5875338"/>
            <a:ext cx="32940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http://botit.botany.wisc.edu/courses/img/Systematics/Phyla/Psilophyta/Psilotum_rhizome.jpg</a:t>
            </a:r>
          </a:p>
        </p:txBody>
      </p:sp>
      <p:pic>
        <p:nvPicPr>
          <p:cNvPr id="50183" name="Picture 10" descr="Psilotum_rhizome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" r="4022"/>
          <a:stretch>
            <a:fillRect/>
          </a:stretch>
        </p:blipFill>
        <p:spPr bwMode="auto">
          <a:xfrm>
            <a:off x="304800" y="2057400"/>
            <a:ext cx="4122738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12" descr="solatuherb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1" r="21404"/>
          <a:stretch>
            <a:fillRect/>
          </a:stretch>
        </p:blipFill>
        <p:spPr bwMode="auto">
          <a:xfrm>
            <a:off x="4800600" y="1524000"/>
            <a:ext cx="3849688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4783138" y="6080125"/>
            <a:ext cx="3478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Bazální hlíza</a:t>
            </a:r>
            <a:r>
              <a:rPr lang="cs-CZ" sz="1200">
                <a:solidFill>
                  <a:schemeClr val="bg1"/>
                </a:solidFill>
              </a:rPr>
              <a:t> – </a:t>
            </a:r>
            <a:r>
              <a:rPr lang="cs-CZ" sz="1200" i="1">
                <a:solidFill>
                  <a:schemeClr val="bg1"/>
                </a:solidFill>
              </a:rPr>
              <a:t>Colchicum autumnale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</a:t>
            </a:r>
            <a:r>
              <a:rPr lang="cs-CZ" sz="1200">
                <a:solidFill>
                  <a:schemeClr val="bg1"/>
                </a:solidFill>
              </a:rPr>
              <a:t>                                    (</a:t>
            </a:r>
            <a:r>
              <a:rPr lang="cs-CZ" sz="1200" i="1">
                <a:solidFill>
                  <a:schemeClr val="bg1"/>
                </a:solidFill>
              </a:rPr>
              <a:t>Colchicaceae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4768850" y="5816600"/>
            <a:ext cx="26225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http://www.srgc.org.uk/bulblog/log2007/080807/Colchicum%20bulbs.jpg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252413" y="6096000"/>
            <a:ext cx="419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Stonková hlíza </a:t>
            </a:r>
            <a:r>
              <a:rPr lang="cs-CZ" sz="1200">
                <a:solidFill>
                  <a:schemeClr val="bg1"/>
                </a:solidFill>
              </a:rPr>
              <a:t>– </a:t>
            </a:r>
            <a:r>
              <a:rPr lang="cs-CZ" sz="1200" i="1">
                <a:solidFill>
                  <a:schemeClr val="bg1"/>
                </a:solidFill>
              </a:rPr>
              <a:t>Brassica oleracea </a:t>
            </a:r>
            <a:r>
              <a:rPr lang="cs-CZ" sz="1200">
                <a:solidFill>
                  <a:schemeClr val="bg1"/>
                </a:solidFill>
              </a:rPr>
              <a:t>var.</a:t>
            </a:r>
            <a:r>
              <a:rPr lang="cs-CZ" sz="1200" i="1">
                <a:solidFill>
                  <a:schemeClr val="bg1"/>
                </a:solidFill>
              </a:rPr>
              <a:t> caulorapa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                     </a:t>
            </a:r>
            <a:r>
              <a:rPr lang="cs-CZ" sz="1200">
                <a:solidFill>
                  <a:schemeClr val="bg1"/>
                </a:solidFill>
              </a:rPr>
              <a:t>                     (</a:t>
            </a:r>
            <a:r>
              <a:rPr lang="cs-CZ" sz="1200" i="1">
                <a:solidFill>
                  <a:schemeClr val="bg1"/>
                </a:solidFill>
              </a:rPr>
              <a:t>Brassicaceae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457200" y="5799138"/>
            <a:ext cx="29622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http://www.publicdomainpictures.net/pictures/4000/nahled/1-1244818989T5Zu.jpg</a:t>
            </a:r>
          </a:p>
        </p:txBody>
      </p:sp>
      <p:pic>
        <p:nvPicPr>
          <p:cNvPr id="51207" name="Picture 10" descr="1-1244818989T5Z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1219200"/>
            <a:ext cx="304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12" descr="Colchicum%20bul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3" t="4800" r="3903" b="13600"/>
          <a:stretch>
            <a:fillRect/>
          </a:stretch>
        </p:blipFill>
        <p:spPr bwMode="auto">
          <a:xfrm>
            <a:off x="3810000" y="1952625"/>
            <a:ext cx="5181600" cy="383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4783138" y="6080125"/>
            <a:ext cx="3478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Stonkové úponky</a:t>
            </a:r>
            <a:r>
              <a:rPr lang="cs-CZ" sz="1200">
                <a:solidFill>
                  <a:schemeClr val="bg1"/>
                </a:solidFill>
              </a:rPr>
              <a:t> – </a:t>
            </a:r>
            <a:r>
              <a:rPr lang="cs-CZ" sz="1200" i="1">
                <a:solidFill>
                  <a:schemeClr val="bg1"/>
                </a:solidFill>
              </a:rPr>
              <a:t>Passiflora incarnata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</a:t>
            </a:r>
            <a:r>
              <a:rPr lang="cs-CZ" sz="1200">
                <a:solidFill>
                  <a:schemeClr val="bg1"/>
                </a:solidFill>
              </a:rPr>
              <a:t>                                            (</a:t>
            </a:r>
            <a:r>
              <a:rPr lang="cs-CZ" sz="1200" i="1">
                <a:solidFill>
                  <a:schemeClr val="bg1"/>
                </a:solidFill>
              </a:rPr>
              <a:t>Passifloraceae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4768850" y="5892800"/>
            <a:ext cx="31861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http://www.sbs.utexas.edu/bio406d/images/pics/pas/Passiflora%20incarn%20tendrils.jpg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312738" y="6069013"/>
            <a:ext cx="39893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Hypokotylová hlíza </a:t>
            </a:r>
            <a:r>
              <a:rPr lang="cs-CZ" sz="1200">
                <a:solidFill>
                  <a:schemeClr val="bg1"/>
                </a:solidFill>
              </a:rPr>
              <a:t>– </a:t>
            </a:r>
            <a:r>
              <a:rPr lang="cs-CZ" sz="1200" i="1">
                <a:solidFill>
                  <a:schemeClr val="bg1"/>
                </a:solidFill>
              </a:rPr>
              <a:t>Cyclamen hederifolium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                               </a:t>
            </a:r>
            <a:r>
              <a:rPr lang="cs-CZ" sz="1200">
                <a:solidFill>
                  <a:schemeClr val="bg1"/>
                </a:solidFill>
              </a:rPr>
              <a:t>                     (</a:t>
            </a:r>
            <a:r>
              <a:rPr lang="cs-CZ" sz="1200" i="1">
                <a:solidFill>
                  <a:schemeClr val="bg1"/>
                </a:solidFill>
              </a:rPr>
              <a:t>Primulaceae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304800" y="5875338"/>
            <a:ext cx="26812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http://www.hardycyclamens.com/images/hardy_cyclamen_corm-top-lg.jpg</a:t>
            </a:r>
          </a:p>
        </p:txBody>
      </p:sp>
      <p:pic>
        <p:nvPicPr>
          <p:cNvPr id="52231" name="Picture 10" descr="hardy_cyclamen_corm-top-lg"/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15001"/>
          <a:stretch>
            <a:fillRect/>
          </a:stretch>
        </p:blipFill>
        <p:spPr bwMode="auto">
          <a:xfrm>
            <a:off x="381000" y="1219200"/>
            <a:ext cx="3748088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12" descr="Passiflora%20incarn%20tendri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1" t="14546"/>
          <a:stretch>
            <a:fillRect/>
          </a:stretch>
        </p:blipFill>
        <p:spPr bwMode="auto">
          <a:xfrm>
            <a:off x="4800600" y="1219200"/>
            <a:ext cx="33623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783138" y="5867400"/>
            <a:ext cx="3478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Šlahouny</a:t>
            </a:r>
            <a:r>
              <a:rPr lang="cs-CZ" sz="1200">
                <a:solidFill>
                  <a:schemeClr val="bg1"/>
                </a:solidFill>
              </a:rPr>
              <a:t> – </a:t>
            </a:r>
            <a:r>
              <a:rPr lang="cs-CZ" sz="1200" i="1">
                <a:solidFill>
                  <a:schemeClr val="bg1"/>
                </a:solidFill>
              </a:rPr>
              <a:t>Ranunculus repens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>
                <a:solidFill>
                  <a:schemeClr val="bg1"/>
                </a:solidFill>
              </a:rPr>
              <a:t>                           (</a:t>
            </a:r>
            <a:r>
              <a:rPr lang="cs-CZ" sz="1200" i="1">
                <a:solidFill>
                  <a:schemeClr val="bg1"/>
                </a:solidFill>
              </a:rPr>
              <a:t>Ranunculaceae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4660900" y="5459413"/>
            <a:ext cx="41275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500">
                <a:solidFill>
                  <a:schemeClr val="bg1"/>
                </a:solidFill>
              </a:rPr>
              <a:t>http://img5.rajce.idnes.cz/d0502/2/2398/2398186_29402b4c1f6a1f6a185d0492f14041d2/images/Pryskyrnik_plazivy_-_ranunculus_repens.jpg</a:t>
            </a: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312738" y="5846763"/>
            <a:ext cx="39893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Ovíjivé stonky </a:t>
            </a:r>
            <a:r>
              <a:rPr lang="cs-CZ" sz="1200">
                <a:solidFill>
                  <a:schemeClr val="bg1"/>
                </a:solidFill>
              </a:rPr>
              <a:t>– </a:t>
            </a:r>
            <a:r>
              <a:rPr lang="cs-CZ" sz="1200" i="1">
                <a:solidFill>
                  <a:schemeClr val="bg1"/>
                </a:solidFill>
              </a:rPr>
              <a:t>Calystegia sepium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    </a:t>
            </a:r>
            <a:r>
              <a:rPr lang="cs-CZ" sz="1200">
                <a:solidFill>
                  <a:schemeClr val="bg1"/>
                </a:solidFill>
              </a:rPr>
              <a:t>                               (</a:t>
            </a:r>
            <a:r>
              <a:rPr lang="cs-CZ" sz="1200" i="1">
                <a:solidFill>
                  <a:schemeClr val="bg1"/>
                </a:solidFill>
              </a:rPr>
              <a:t>Convolvulaceae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196850" y="5257800"/>
            <a:ext cx="21288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http://www.hlasek.com/foto/calystegia_sepium_a3694.jpg</a:t>
            </a:r>
          </a:p>
        </p:txBody>
      </p:sp>
      <p:pic>
        <p:nvPicPr>
          <p:cNvPr id="53255" name="Picture 10" descr="calystegia_sepium_a36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5742" r="3076" b="15790"/>
          <a:stretch>
            <a:fillRect/>
          </a:stretch>
        </p:blipFill>
        <p:spPr bwMode="auto">
          <a:xfrm>
            <a:off x="125413" y="2133600"/>
            <a:ext cx="4419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12" descr="Pryskyrnik_plazivy_-_ranunculus_repe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1"/>
          <a:stretch>
            <a:fillRect/>
          </a:stretch>
        </p:blipFill>
        <p:spPr bwMode="auto">
          <a:xfrm>
            <a:off x="4595813" y="1828800"/>
            <a:ext cx="44196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4783138" y="6080125"/>
            <a:ext cx="3478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Cibule</a:t>
            </a:r>
            <a:r>
              <a:rPr lang="cs-CZ" sz="1200">
                <a:solidFill>
                  <a:schemeClr val="bg1"/>
                </a:solidFill>
              </a:rPr>
              <a:t> – </a:t>
            </a:r>
            <a:r>
              <a:rPr lang="cs-CZ" sz="1200" i="1">
                <a:solidFill>
                  <a:schemeClr val="bg1"/>
                </a:solidFill>
              </a:rPr>
              <a:t>Narcissus</a:t>
            </a:r>
            <a:r>
              <a:rPr lang="cs-CZ" sz="1200">
                <a:solidFill>
                  <a:schemeClr val="bg1"/>
                </a:solidFill>
              </a:rPr>
              <a:t> sp.</a:t>
            </a:r>
            <a:r>
              <a:rPr lang="cs-CZ" sz="1200" i="1">
                <a:solidFill>
                  <a:schemeClr val="bg1"/>
                </a:solidFill>
              </a:rPr>
              <a:t/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</a:t>
            </a:r>
            <a:r>
              <a:rPr lang="cs-CZ" sz="1200">
                <a:solidFill>
                  <a:schemeClr val="bg1"/>
                </a:solidFill>
              </a:rPr>
              <a:t>               (</a:t>
            </a:r>
            <a:r>
              <a:rPr lang="cs-CZ" sz="1200" i="1">
                <a:solidFill>
                  <a:schemeClr val="bg1"/>
                </a:solidFill>
              </a:rPr>
              <a:t>Amaryllidaceae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4586288" y="5680075"/>
            <a:ext cx="2732087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700">
                <a:solidFill>
                  <a:schemeClr val="bg1"/>
                </a:solidFill>
              </a:rPr>
              <a:t>http://www.srgc.org.uk/bulblog/log2005/030505/True%20bulb.jpg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312738" y="6069013"/>
            <a:ext cx="35734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Kolce </a:t>
            </a:r>
            <a:r>
              <a:rPr lang="cs-CZ" sz="1200">
                <a:solidFill>
                  <a:schemeClr val="bg1"/>
                </a:solidFill>
              </a:rPr>
              <a:t>– </a:t>
            </a:r>
            <a:r>
              <a:rPr lang="cs-CZ" sz="1200" i="1">
                <a:solidFill>
                  <a:schemeClr val="bg1"/>
                </a:solidFill>
              </a:rPr>
              <a:t>Prunus spinosa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>
                <a:solidFill>
                  <a:schemeClr val="bg1"/>
                </a:solidFill>
              </a:rPr>
              <a:t>                    (</a:t>
            </a:r>
            <a:r>
              <a:rPr lang="cs-CZ" sz="1200" i="1">
                <a:solidFill>
                  <a:schemeClr val="bg1"/>
                </a:solidFill>
              </a:rPr>
              <a:t>Rosaceae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120650" y="5610225"/>
            <a:ext cx="27257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http://www.plant-identification.co.uk/images/rosaceae/prunus-spinosa-3.jpg</a:t>
            </a:r>
          </a:p>
        </p:txBody>
      </p:sp>
      <p:pic>
        <p:nvPicPr>
          <p:cNvPr id="54279" name="Picture 10" descr="prunus-spinosa-3"/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r="10909"/>
          <a:stretch>
            <a:fillRect/>
          </a:stretch>
        </p:blipFill>
        <p:spPr bwMode="auto">
          <a:xfrm>
            <a:off x="152400" y="1976438"/>
            <a:ext cx="4191000" cy="363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12" descr="True%20bul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r="10350"/>
          <a:stretch>
            <a:fillRect/>
          </a:stretch>
        </p:blipFill>
        <p:spPr bwMode="auto">
          <a:xfrm>
            <a:off x="4572000" y="1905000"/>
            <a:ext cx="43656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4783138" y="6080125"/>
            <a:ext cx="3478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Fylokládia</a:t>
            </a:r>
            <a:r>
              <a:rPr lang="cs-CZ" sz="1200">
                <a:solidFill>
                  <a:schemeClr val="bg1"/>
                </a:solidFill>
              </a:rPr>
              <a:t> – </a:t>
            </a:r>
            <a:r>
              <a:rPr lang="cs-CZ" sz="1200" i="1">
                <a:solidFill>
                  <a:schemeClr val="bg1"/>
                </a:solidFill>
              </a:rPr>
              <a:t>Ruscus aculeatus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           </a:t>
            </a:r>
            <a:r>
              <a:rPr lang="cs-CZ" sz="1200">
                <a:solidFill>
                  <a:schemeClr val="bg1"/>
                </a:solidFill>
              </a:rPr>
              <a:t>               (</a:t>
            </a:r>
            <a:r>
              <a:rPr lang="cs-CZ" sz="1200" i="1">
                <a:solidFill>
                  <a:schemeClr val="bg1"/>
                </a:solidFill>
              </a:rPr>
              <a:t>Asparagaceae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5300" name="Text Box 5"/>
          <p:cNvSpPr txBox="1">
            <a:spLocks noChangeArrowheads="1"/>
          </p:cNvSpPr>
          <p:nvPr/>
        </p:nvSpPr>
        <p:spPr bwMode="auto">
          <a:xfrm>
            <a:off x="312738" y="6069013"/>
            <a:ext cx="35734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Stonky sukulentů </a:t>
            </a:r>
            <a:r>
              <a:rPr lang="cs-CZ" sz="1200">
                <a:solidFill>
                  <a:schemeClr val="bg1"/>
                </a:solidFill>
              </a:rPr>
              <a:t>– </a:t>
            </a:r>
            <a:r>
              <a:rPr lang="cs-CZ" sz="1200" i="1">
                <a:solidFill>
                  <a:schemeClr val="bg1"/>
                </a:solidFill>
              </a:rPr>
              <a:t>Euphorbia trigona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                       </a:t>
            </a:r>
            <a:r>
              <a:rPr lang="cs-CZ" sz="1200">
                <a:solidFill>
                  <a:schemeClr val="bg1"/>
                </a:solidFill>
              </a:rPr>
              <a:t>                    (</a:t>
            </a:r>
            <a:r>
              <a:rPr lang="cs-CZ" sz="1200" i="1">
                <a:solidFill>
                  <a:schemeClr val="bg1"/>
                </a:solidFill>
              </a:rPr>
              <a:t>Euphorbiaceae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5301" name="Text Box 6"/>
          <p:cNvSpPr txBox="1">
            <a:spLocks noChangeArrowheads="1"/>
          </p:cNvSpPr>
          <p:nvPr/>
        </p:nvSpPr>
        <p:spPr bwMode="auto">
          <a:xfrm>
            <a:off x="120650" y="5610225"/>
            <a:ext cx="22764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http://windowsillcactus.com/wc_images/euphorbia_trigona.jpg</a:t>
            </a:r>
          </a:p>
        </p:txBody>
      </p:sp>
      <p:pic>
        <p:nvPicPr>
          <p:cNvPr id="55302" name="Picture 10" descr="euphorbia_trigo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11" descr="1672pet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3" r="14168"/>
          <a:stretch>
            <a:fillRect/>
          </a:stretch>
        </p:blipFill>
        <p:spPr bwMode="auto">
          <a:xfrm>
            <a:off x="4419600" y="1524000"/>
            <a:ext cx="4572000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1676400" y="6096000"/>
            <a:ext cx="35734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Brachyblasty </a:t>
            </a:r>
            <a:r>
              <a:rPr lang="cs-CZ" sz="1200">
                <a:solidFill>
                  <a:schemeClr val="bg1"/>
                </a:solidFill>
              </a:rPr>
              <a:t>– </a:t>
            </a:r>
            <a:r>
              <a:rPr lang="cs-CZ" sz="1200" i="1">
                <a:solidFill>
                  <a:schemeClr val="bg1"/>
                </a:solidFill>
              </a:rPr>
              <a:t>Larix decidua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              </a:t>
            </a:r>
            <a:r>
              <a:rPr lang="cs-CZ" sz="1200">
                <a:solidFill>
                  <a:schemeClr val="bg1"/>
                </a:solidFill>
              </a:rPr>
              <a:t>                    (</a:t>
            </a:r>
            <a:r>
              <a:rPr lang="cs-CZ" sz="1200" i="1">
                <a:solidFill>
                  <a:schemeClr val="bg1"/>
                </a:solidFill>
              </a:rPr>
              <a:t>Pinaceae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6324" name="Text Box 5"/>
          <p:cNvSpPr txBox="1">
            <a:spLocks noChangeArrowheads="1"/>
          </p:cNvSpPr>
          <p:nvPr/>
        </p:nvSpPr>
        <p:spPr bwMode="auto">
          <a:xfrm>
            <a:off x="1524000" y="5822950"/>
            <a:ext cx="19732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http://botanika.bf.jcu.cz/morfologie/LarixBrachDet.jpg</a:t>
            </a:r>
          </a:p>
        </p:txBody>
      </p:sp>
      <p:pic>
        <p:nvPicPr>
          <p:cNvPr id="56325" name="Picture 9" descr="LarixBrachD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25563"/>
            <a:ext cx="604837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kořene</a:t>
            </a:r>
          </a:p>
        </p:txBody>
      </p:sp>
      <p:sp>
        <p:nvSpPr>
          <p:cNvPr id="57347" name="Text Box 8"/>
          <p:cNvSpPr txBox="1">
            <a:spLocks noChangeArrowheads="1"/>
          </p:cNvSpPr>
          <p:nvPr/>
        </p:nvSpPr>
        <p:spPr bwMode="auto">
          <a:xfrm>
            <a:off x="6342063" y="6461125"/>
            <a:ext cx="26495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Jane Alangdale, 2007: </a:t>
            </a:r>
            <a:r>
              <a:rPr lang="en-US" sz="600">
                <a:solidFill>
                  <a:schemeClr val="bg1"/>
                </a:solidFill>
              </a:rPr>
              <a:t>Evolution of developmental mechanisms in plants</a:t>
            </a:r>
            <a:endParaRPr lang="cs-CZ" sz="600">
              <a:solidFill>
                <a:schemeClr val="bg1"/>
              </a:solidFill>
            </a:endParaRPr>
          </a:p>
        </p:txBody>
      </p:sp>
      <p:pic>
        <p:nvPicPr>
          <p:cNvPr id="57348" name="Picture 2" descr="https://ars.els-cdn.com/content/image/1-s2.0-S0959437X08000683-gr2_l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066800"/>
            <a:ext cx="8804275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Cévní svazky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3820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3600" smtClean="0">
                <a:solidFill>
                  <a:srgbClr val="99FF99"/>
                </a:solidFill>
              </a:rPr>
              <a:t>úplné</a:t>
            </a:r>
            <a:r>
              <a:rPr lang="cs-CZ" sz="3600" smtClean="0">
                <a:solidFill>
                  <a:schemeClr val="bg1"/>
                </a:solidFill>
              </a:rPr>
              <a:t> – </a:t>
            </a:r>
            <a:r>
              <a:rPr lang="cs-CZ" sz="2800" smtClean="0">
                <a:solidFill>
                  <a:schemeClr val="bg1"/>
                </a:solidFill>
              </a:rPr>
              <a:t>obsahují část dřevní i lýkovou</a:t>
            </a:r>
            <a:endParaRPr lang="cs-CZ" sz="24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3600" smtClean="0">
                <a:solidFill>
                  <a:srgbClr val="99FF99"/>
                </a:solidFill>
              </a:rPr>
              <a:t>neúplné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3200" smtClean="0">
                <a:solidFill>
                  <a:srgbClr val="99FF99"/>
                </a:solidFill>
              </a:rPr>
              <a:t>dřevní</a:t>
            </a:r>
            <a:r>
              <a:rPr lang="cs-CZ" sz="3200" smtClean="0">
                <a:solidFill>
                  <a:schemeClr val="bg1"/>
                </a:solidFill>
              </a:rPr>
              <a:t> – </a:t>
            </a:r>
            <a:r>
              <a:rPr lang="cs-CZ" smtClean="0">
                <a:solidFill>
                  <a:schemeClr val="bg1"/>
                </a:solidFill>
              </a:rPr>
              <a:t>na koncích rozvětvené žilnatiny listů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3200" smtClean="0">
                <a:solidFill>
                  <a:srgbClr val="99FF99"/>
                </a:solidFill>
              </a:rPr>
              <a:t>lýkové</a:t>
            </a:r>
            <a:r>
              <a:rPr lang="cs-CZ" sz="3200" smtClean="0">
                <a:solidFill>
                  <a:schemeClr val="bg1"/>
                </a:solidFill>
              </a:rPr>
              <a:t> – </a:t>
            </a:r>
            <a:r>
              <a:rPr lang="cs-CZ" smtClean="0">
                <a:solidFill>
                  <a:schemeClr val="bg1"/>
                </a:solidFill>
              </a:rPr>
              <a:t>často v zásobních orgánech</a:t>
            </a:r>
            <a:endParaRPr lang="cs-CZ" sz="32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sz="36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sz="36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3600" smtClean="0">
                <a:solidFill>
                  <a:srgbClr val="99FF99"/>
                </a:solidFill>
              </a:rPr>
              <a:t>uzavřené</a:t>
            </a:r>
            <a:r>
              <a:rPr lang="cs-CZ" sz="3600" smtClean="0">
                <a:solidFill>
                  <a:schemeClr val="bg1"/>
                </a:solidFill>
              </a:rPr>
              <a:t> – </a:t>
            </a:r>
            <a:r>
              <a:rPr lang="cs-CZ" sz="2800" smtClean="0">
                <a:solidFill>
                  <a:schemeClr val="bg1"/>
                </a:solidFill>
              </a:rPr>
              <a:t>neobsahují kambium, druhotně</a:t>
            </a:r>
            <a:br>
              <a:rPr lang="cs-CZ" sz="2800" smtClean="0">
                <a:solidFill>
                  <a:schemeClr val="bg1"/>
                </a:solidFill>
              </a:rPr>
            </a:br>
            <a:r>
              <a:rPr lang="cs-CZ" sz="2800" smtClean="0">
                <a:solidFill>
                  <a:schemeClr val="bg1"/>
                </a:solidFill>
              </a:rPr>
              <a:t>                        netloustnou</a:t>
            </a:r>
          </a:p>
          <a:p>
            <a:pPr eaLnBrk="1" hangingPunct="1">
              <a:lnSpc>
                <a:spcPct val="90000"/>
              </a:lnSpc>
            </a:pPr>
            <a:r>
              <a:rPr lang="cs-CZ" sz="3600" smtClean="0">
                <a:solidFill>
                  <a:srgbClr val="99FF99"/>
                </a:solidFill>
              </a:rPr>
              <a:t>otevřené</a:t>
            </a:r>
            <a:r>
              <a:rPr lang="cs-CZ" sz="3600" smtClean="0">
                <a:solidFill>
                  <a:schemeClr val="bg1"/>
                </a:solidFill>
              </a:rPr>
              <a:t> – </a:t>
            </a:r>
            <a:r>
              <a:rPr lang="cs-CZ" sz="2800" smtClean="0">
                <a:solidFill>
                  <a:schemeClr val="bg1"/>
                </a:solidFill>
              </a:rPr>
              <a:t>obsahují kambium, druhotně</a:t>
            </a:r>
            <a:br>
              <a:rPr lang="cs-CZ" sz="2800" smtClean="0">
                <a:solidFill>
                  <a:schemeClr val="bg1"/>
                </a:solidFill>
              </a:rPr>
            </a:br>
            <a:r>
              <a:rPr lang="cs-CZ" sz="2800" smtClean="0">
                <a:solidFill>
                  <a:schemeClr val="bg1"/>
                </a:solidFill>
              </a:rPr>
              <a:t>                       mohou tloustnout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Cévní svazky úplné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8229600" cy="54181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000" b="1" smtClean="0">
                <a:solidFill>
                  <a:srgbClr val="99FF99"/>
                </a:solidFill>
              </a:rPr>
              <a:t>	kolaterální</a:t>
            </a:r>
            <a:r>
              <a:rPr lang="cs-CZ" sz="2000" smtClean="0">
                <a:solidFill>
                  <a:schemeClr val="bg1"/>
                </a:solidFill>
              </a:rPr>
              <a:t> – </a:t>
            </a:r>
            <a:r>
              <a:rPr lang="cs-CZ" sz="1400" smtClean="0">
                <a:solidFill>
                  <a:schemeClr val="bg1"/>
                </a:solidFill>
              </a:rPr>
              <a:t>přesličky, nahosemenné, krytosemenné</a:t>
            </a:r>
            <a:br>
              <a:rPr lang="cs-CZ" sz="1400" smtClean="0">
                <a:solidFill>
                  <a:schemeClr val="bg1"/>
                </a:solidFill>
              </a:rPr>
            </a:br>
            <a:r>
              <a:rPr lang="cs-CZ" sz="1400" smtClean="0">
                <a:solidFill>
                  <a:schemeClr val="bg1"/>
                </a:solidFill>
              </a:rPr>
              <a:t>                                (arthrostélé, eustélé, ataktostélé)</a:t>
            </a:r>
            <a:r>
              <a:rPr lang="cs-CZ" sz="1600" smtClean="0">
                <a:solidFill>
                  <a:schemeClr val="bg1"/>
                </a:solidFill>
              </a:rPr>
              <a:t>, CS otevřené i uzavřené</a:t>
            </a:r>
            <a:endParaRPr lang="cs-CZ" sz="14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cs-CZ" sz="20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000" b="1" smtClean="0">
                <a:solidFill>
                  <a:srgbClr val="99FF99"/>
                </a:solidFill>
              </a:rPr>
              <a:t>	bikolaterální</a:t>
            </a:r>
            <a:r>
              <a:rPr lang="cs-CZ" sz="2000" smtClean="0">
                <a:solidFill>
                  <a:schemeClr val="bg1"/>
                </a:solidFill>
              </a:rPr>
              <a:t> – </a:t>
            </a:r>
            <a:r>
              <a:rPr lang="cs-CZ" sz="1400" i="1" smtClean="0">
                <a:solidFill>
                  <a:schemeClr val="bg1"/>
                </a:solidFill>
              </a:rPr>
              <a:t>Cucurbitales, Solanales, Asclepiadaceae, Campanulaceae, Myrtaceae,</a:t>
            </a:r>
            <a:br>
              <a:rPr lang="cs-CZ" sz="1400" i="1" smtClean="0">
                <a:solidFill>
                  <a:schemeClr val="bg1"/>
                </a:solidFill>
              </a:rPr>
            </a:br>
            <a:r>
              <a:rPr lang="cs-CZ" sz="1400" i="1" smtClean="0">
                <a:solidFill>
                  <a:schemeClr val="bg1"/>
                </a:solidFill>
              </a:rPr>
              <a:t>                                    Polygonaceae</a:t>
            </a:r>
            <a:r>
              <a:rPr lang="cs-CZ" sz="1400" smtClean="0">
                <a:solidFill>
                  <a:schemeClr val="bg1"/>
                </a:solidFill>
              </a:rPr>
              <a:t> (eustélé)</a:t>
            </a:r>
            <a:r>
              <a:rPr lang="cs-CZ" sz="1600" smtClean="0">
                <a:solidFill>
                  <a:schemeClr val="bg1"/>
                </a:solidFill>
              </a:rPr>
              <a:t>, CS otevřené, vznik z kolaterálního a</a:t>
            </a:r>
            <a:br>
              <a:rPr lang="cs-CZ" sz="1600" smtClean="0">
                <a:solidFill>
                  <a:schemeClr val="bg1"/>
                </a:solidFill>
              </a:rPr>
            </a:br>
            <a:r>
              <a:rPr lang="cs-CZ" sz="1600" smtClean="0">
                <a:solidFill>
                  <a:schemeClr val="bg1"/>
                </a:solidFill>
              </a:rPr>
              <a:t>                               neúplného lýkového CS</a:t>
            </a:r>
            <a:endParaRPr lang="cs-CZ" sz="20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bg1"/>
                </a:solidFill>
              </a:rPr>
              <a:t>	</a:t>
            </a:r>
            <a:r>
              <a:rPr lang="cs-CZ" sz="2000" b="1" smtClean="0">
                <a:solidFill>
                  <a:srgbClr val="99FF99"/>
                </a:solidFill>
              </a:rPr>
              <a:t>koncentrické</a:t>
            </a:r>
          </a:p>
          <a:p>
            <a:pPr eaLnBrk="1" hangingPunct="1">
              <a:lnSpc>
                <a:spcPct val="80000"/>
              </a:lnSpc>
            </a:pPr>
            <a:endParaRPr lang="cs-CZ" sz="20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cs-CZ" sz="200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sz="1800" smtClean="0">
                <a:solidFill>
                  <a:schemeClr val="bg1"/>
                </a:solidFill>
              </a:rPr>
              <a:t>	</a:t>
            </a:r>
            <a:r>
              <a:rPr lang="cs-CZ" sz="1800" b="1" smtClean="0">
                <a:solidFill>
                  <a:srgbClr val="99FF99"/>
                </a:solidFill>
              </a:rPr>
              <a:t>dřevostředný</a:t>
            </a:r>
            <a:r>
              <a:rPr lang="cs-CZ" sz="1800" smtClean="0">
                <a:solidFill>
                  <a:schemeClr val="bg1"/>
                </a:solidFill>
              </a:rPr>
              <a:t> – </a:t>
            </a:r>
            <a:r>
              <a:rPr lang="cs-CZ" sz="1400" smtClean="0">
                <a:solidFill>
                  <a:schemeClr val="bg1"/>
                </a:solidFill>
              </a:rPr>
              <a:t>u kapradin (protostélé, polystélé), odvozený typ u plavuní (plektostélé),</a:t>
            </a:r>
            <a:br>
              <a:rPr lang="cs-CZ" sz="1400" smtClean="0">
                <a:solidFill>
                  <a:schemeClr val="bg1"/>
                </a:solidFill>
              </a:rPr>
            </a:br>
            <a:r>
              <a:rPr lang="cs-CZ" sz="1400" smtClean="0">
                <a:solidFill>
                  <a:schemeClr val="bg1"/>
                </a:solidFill>
              </a:rPr>
              <a:t>                                   CS uzavřené</a:t>
            </a:r>
          </a:p>
          <a:p>
            <a:pPr lvl="1" eaLnBrk="1" hangingPunct="1">
              <a:lnSpc>
                <a:spcPct val="80000"/>
              </a:lnSpc>
            </a:pPr>
            <a:endParaRPr lang="cs-CZ" sz="140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80000"/>
              </a:lnSpc>
            </a:pPr>
            <a:endParaRPr lang="cs-CZ" sz="180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sz="1800" smtClean="0">
                <a:solidFill>
                  <a:schemeClr val="bg1"/>
                </a:solidFill>
              </a:rPr>
              <a:t>	</a:t>
            </a:r>
            <a:r>
              <a:rPr lang="cs-CZ" sz="1800" b="1" smtClean="0">
                <a:solidFill>
                  <a:srgbClr val="99FF99"/>
                </a:solidFill>
              </a:rPr>
              <a:t>lýkostředný</a:t>
            </a:r>
            <a:r>
              <a:rPr lang="cs-CZ" sz="1800" smtClean="0">
                <a:solidFill>
                  <a:schemeClr val="bg1"/>
                </a:solidFill>
              </a:rPr>
              <a:t> – </a:t>
            </a:r>
            <a:r>
              <a:rPr lang="cs-CZ" sz="1400" smtClean="0">
                <a:solidFill>
                  <a:schemeClr val="bg1"/>
                </a:solidFill>
              </a:rPr>
              <a:t>u jednoděložných v zásobních orgánech (oddenky, stonkové</a:t>
            </a:r>
            <a:br>
              <a:rPr lang="cs-CZ" sz="1400" smtClean="0">
                <a:solidFill>
                  <a:schemeClr val="bg1"/>
                </a:solidFill>
              </a:rPr>
            </a:br>
            <a:r>
              <a:rPr lang="cs-CZ" sz="1400" smtClean="0">
                <a:solidFill>
                  <a:schemeClr val="bg1"/>
                </a:solidFill>
              </a:rPr>
              <a:t>                              hlízy) nebo při atypickém tloustnutí stonku jednoděložných</a:t>
            </a:r>
            <a:br>
              <a:rPr lang="cs-CZ" sz="1400" smtClean="0">
                <a:solidFill>
                  <a:schemeClr val="bg1"/>
                </a:solidFill>
              </a:rPr>
            </a:br>
            <a:r>
              <a:rPr lang="cs-CZ" sz="1400" smtClean="0">
                <a:solidFill>
                  <a:schemeClr val="bg1"/>
                </a:solidFill>
              </a:rPr>
              <a:t>                              rostlin, CS uzavřené</a:t>
            </a:r>
          </a:p>
          <a:p>
            <a:pPr eaLnBrk="1" hangingPunct="1">
              <a:lnSpc>
                <a:spcPct val="80000"/>
              </a:lnSpc>
            </a:pPr>
            <a:endParaRPr lang="cs-CZ" sz="14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cs-CZ" sz="14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000" b="1" smtClean="0">
                <a:solidFill>
                  <a:srgbClr val="99FF99"/>
                </a:solidFill>
              </a:rPr>
              <a:t>	radiální</a:t>
            </a:r>
            <a:r>
              <a:rPr lang="cs-CZ" sz="2000" smtClean="0">
                <a:solidFill>
                  <a:schemeClr val="bg1"/>
                </a:solidFill>
              </a:rPr>
              <a:t> – </a:t>
            </a:r>
            <a:r>
              <a:rPr lang="cs-CZ" sz="1400" smtClean="0">
                <a:solidFill>
                  <a:schemeClr val="bg1"/>
                </a:solidFill>
              </a:rPr>
              <a:t>v kořenech nahosemenných a krytosemenných, ve stonku</a:t>
            </a:r>
            <a:br>
              <a:rPr lang="cs-CZ" sz="1400" smtClean="0">
                <a:solidFill>
                  <a:schemeClr val="bg1"/>
                </a:solidFill>
              </a:rPr>
            </a:br>
            <a:r>
              <a:rPr lang="cs-CZ" sz="1400" smtClean="0">
                <a:solidFill>
                  <a:schemeClr val="bg1"/>
                </a:solidFill>
              </a:rPr>
              <a:t>                        fosilních rostlin: </a:t>
            </a:r>
            <a:r>
              <a:rPr lang="cs-CZ" sz="1400" i="1" smtClean="0">
                <a:solidFill>
                  <a:schemeClr val="bg1"/>
                </a:solidFill>
              </a:rPr>
              <a:t>Asteroxylon –</a:t>
            </a:r>
            <a:r>
              <a:rPr lang="cs-CZ" sz="1400" smtClean="0">
                <a:solidFill>
                  <a:schemeClr val="bg1"/>
                </a:solidFill>
              </a:rPr>
              <a:t> Zosterophyllophyta</a:t>
            </a:r>
            <a:br>
              <a:rPr lang="cs-CZ" sz="1400" smtClean="0">
                <a:solidFill>
                  <a:schemeClr val="bg1"/>
                </a:solidFill>
              </a:rPr>
            </a:br>
            <a:r>
              <a:rPr lang="cs-CZ" sz="1400" smtClean="0">
                <a:solidFill>
                  <a:schemeClr val="bg1"/>
                </a:solidFill>
              </a:rPr>
              <a:t>                        recentně: </a:t>
            </a:r>
            <a:r>
              <a:rPr lang="cs-CZ" sz="1400" i="1" smtClean="0">
                <a:solidFill>
                  <a:schemeClr val="bg1"/>
                </a:solidFill>
              </a:rPr>
              <a:t>Psilotum</a:t>
            </a:r>
            <a:r>
              <a:rPr lang="cs-CZ" sz="1400" smtClean="0">
                <a:solidFill>
                  <a:schemeClr val="bg1"/>
                </a:solidFill>
              </a:rPr>
              <a:t> </a:t>
            </a:r>
            <a:r>
              <a:rPr lang="cs-CZ" sz="1400" i="1" smtClean="0">
                <a:solidFill>
                  <a:schemeClr val="bg1"/>
                </a:solidFill>
              </a:rPr>
              <a:t>– </a:t>
            </a:r>
            <a:r>
              <a:rPr lang="cs-CZ" sz="1400" smtClean="0">
                <a:solidFill>
                  <a:schemeClr val="bg1"/>
                </a:solidFill>
              </a:rPr>
              <a:t>Psilophyta</a:t>
            </a:r>
            <a:br>
              <a:rPr lang="cs-CZ" sz="1400" smtClean="0">
                <a:solidFill>
                  <a:schemeClr val="bg1"/>
                </a:solidFill>
              </a:rPr>
            </a:br>
            <a:r>
              <a:rPr lang="cs-CZ" sz="1400" smtClean="0">
                <a:solidFill>
                  <a:schemeClr val="bg1"/>
                </a:solidFill>
              </a:rPr>
              <a:t>                        (aktinostélé), CS otevřené i uzavřené</a:t>
            </a:r>
          </a:p>
        </p:txBody>
      </p:sp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450850" y="1057275"/>
          <a:ext cx="493713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8" name="Image" r:id="rId3" imgW="1396825" imgH="2463492" progId="Photoshop.Image.9">
                  <p:embed/>
                </p:oleObj>
              </mc:Choice>
              <mc:Fallback>
                <p:oleObj name="Image" r:id="rId3" imgW="1396825" imgH="2463492" progId="Photoshop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1057275"/>
                        <a:ext cx="493713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" name="Object 5"/>
          <p:cNvGraphicFramePr>
            <a:graphicFrameLocks noChangeAspect="1"/>
          </p:cNvGraphicFramePr>
          <p:nvPr/>
        </p:nvGraphicFramePr>
        <p:xfrm>
          <a:off x="450850" y="1984375"/>
          <a:ext cx="493713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9" name="Image" r:id="rId5" imgW="1396825" imgH="2463492" progId="Photoshop.Image.9">
                  <p:embed/>
                </p:oleObj>
              </mc:Choice>
              <mc:Fallback>
                <p:oleObj name="Image" r:id="rId5" imgW="1396825" imgH="2463492" progId="Photoshop.Image.9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1984375"/>
                        <a:ext cx="493713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Object 6"/>
          <p:cNvGraphicFramePr>
            <a:graphicFrameLocks noChangeAspect="1"/>
          </p:cNvGraphicFramePr>
          <p:nvPr/>
        </p:nvGraphicFramePr>
        <p:xfrm>
          <a:off x="1588" y="4540250"/>
          <a:ext cx="1057275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0" name="Image" r:id="rId7" imgW="2196825" imgH="2311111" progId="Photoshop.Image.9">
                  <p:embed/>
                </p:oleObj>
              </mc:Choice>
              <mc:Fallback>
                <p:oleObj name="Image" r:id="rId7" imgW="2196825" imgH="2311111" progId="Photoshop.Image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4540250"/>
                        <a:ext cx="1057275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1588" y="3449638"/>
          <a:ext cx="1062037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1" name="Image" r:id="rId9" imgW="2196825" imgH="2311111" progId="Photoshop.Image.9">
                  <p:embed/>
                </p:oleObj>
              </mc:Choice>
              <mc:Fallback>
                <p:oleObj name="Image" r:id="rId9" imgW="2196825" imgH="2311111" progId="Photoshop.Image.9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3449638"/>
                        <a:ext cx="1062037" cy="1039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2" name="Object 8"/>
          <p:cNvGraphicFramePr>
            <a:graphicFrameLocks noChangeAspect="1"/>
          </p:cNvGraphicFramePr>
          <p:nvPr/>
        </p:nvGraphicFramePr>
        <p:xfrm>
          <a:off x="0" y="5638800"/>
          <a:ext cx="1028700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2" name="Image" r:id="rId11" imgW="2158730" imgH="2273016" progId="Photoshop.Image.9">
                  <p:embed/>
                </p:oleObj>
              </mc:Choice>
              <mc:Fallback>
                <p:oleObj name="Image" r:id="rId11" imgW="2158730" imgH="2273016" progId="Photoshop.Image.9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638800"/>
                        <a:ext cx="1028700" cy="102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ttp://www.sci.muni.cz/%7Eanatomy/stems/images/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39838"/>
            <a:ext cx="6321425" cy="47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Cévní svazky typické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48400"/>
            <a:ext cx="3962400" cy="381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cs-CZ" sz="1800" i="1" smtClean="0">
                <a:solidFill>
                  <a:schemeClr val="bg1"/>
                </a:solidFill>
              </a:rPr>
              <a:t>Aristolochia durior</a:t>
            </a:r>
            <a:r>
              <a:rPr lang="cs-CZ" sz="1800" smtClean="0">
                <a:solidFill>
                  <a:schemeClr val="bg1"/>
                </a:solidFill>
              </a:rPr>
              <a:t>, Aristolochiaceae</a:t>
            </a:r>
          </a:p>
        </p:txBody>
      </p:sp>
      <p:sp>
        <p:nvSpPr>
          <p:cNvPr id="17413" name="Obdélník 1"/>
          <p:cNvSpPr>
            <a:spLocks noChangeArrowheads="1"/>
          </p:cNvSpPr>
          <p:nvPr/>
        </p:nvSpPr>
        <p:spPr bwMode="auto">
          <a:xfrm>
            <a:off x="4114800" y="1219200"/>
            <a:ext cx="2743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800"/>
              <a:t>http://www.sci.muni.cz/~anatomy/stems/images/023.jpg</a:t>
            </a:r>
          </a:p>
        </p:txBody>
      </p:sp>
      <p:sp>
        <p:nvSpPr>
          <p:cNvPr id="17414" name="Line 41"/>
          <p:cNvSpPr>
            <a:spLocks noChangeShapeType="1"/>
          </p:cNvSpPr>
          <p:nvPr/>
        </p:nvSpPr>
        <p:spPr bwMode="auto">
          <a:xfrm flipH="1">
            <a:off x="4572000" y="4191000"/>
            <a:ext cx="25908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5" name="Rectangle 3"/>
          <p:cNvSpPr txBox="1">
            <a:spLocks noChangeArrowheads="1"/>
          </p:cNvSpPr>
          <p:nvPr/>
        </p:nvSpPr>
        <p:spPr bwMode="auto">
          <a:xfrm>
            <a:off x="7186613" y="40132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céva</a:t>
            </a:r>
          </a:p>
        </p:txBody>
      </p:sp>
      <p:sp>
        <p:nvSpPr>
          <p:cNvPr id="17416" name="Line 41"/>
          <p:cNvSpPr>
            <a:spLocks noChangeShapeType="1"/>
          </p:cNvSpPr>
          <p:nvPr/>
        </p:nvSpPr>
        <p:spPr bwMode="auto">
          <a:xfrm flipH="1">
            <a:off x="4800600" y="4648200"/>
            <a:ext cx="23622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7" name="Rectangle 3"/>
          <p:cNvSpPr txBox="1">
            <a:spLocks noChangeArrowheads="1"/>
          </p:cNvSpPr>
          <p:nvPr/>
        </p:nvSpPr>
        <p:spPr bwMode="auto">
          <a:xfrm>
            <a:off x="7186613" y="44577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tracheidy</a:t>
            </a:r>
          </a:p>
        </p:txBody>
      </p:sp>
      <p:sp>
        <p:nvSpPr>
          <p:cNvPr id="17418" name="Line 41"/>
          <p:cNvSpPr>
            <a:spLocks noChangeShapeType="1"/>
          </p:cNvSpPr>
          <p:nvPr/>
        </p:nvSpPr>
        <p:spPr bwMode="auto">
          <a:xfrm flipH="1">
            <a:off x="3595688" y="1943100"/>
            <a:ext cx="3567112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9" name="Rectangle 3"/>
          <p:cNvSpPr txBox="1">
            <a:spLocks noChangeArrowheads="1"/>
          </p:cNvSpPr>
          <p:nvPr/>
        </p:nvSpPr>
        <p:spPr bwMode="auto">
          <a:xfrm>
            <a:off x="7162800" y="17526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floém</a:t>
            </a:r>
          </a:p>
        </p:txBody>
      </p:sp>
      <p:sp>
        <p:nvSpPr>
          <p:cNvPr id="17420" name="Obdélník 2"/>
          <p:cNvSpPr>
            <a:spLocks noChangeArrowheads="1"/>
          </p:cNvSpPr>
          <p:nvPr/>
        </p:nvSpPr>
        <p:spPr bwMode="auto">
          <a:xfrm>
            <a:off x="3505200" y="1195388"/>
            <a:ext cx="3048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900">
                <a:solidFill>
                  <a:schemeClr val="bg1"/>
                </a:solidFill>
              </a:rPr>
              <a:t>http://www.sci.muni.cz/~anatomy/stems/images/028.jpg</a:t>
            </a:r>
          </a:p>
        </p:txBody>
      </p:sp>
      <p:sp>
        <p:nvSpPr>
          <p:cNvPr id="17421" name="Line 41"/>
          <p:cNvSpPr>
            <a:spLocks noChangeShapeType="1"/>
          </p:cNvSpPr>
          <p:nvPr/>
        </p:nvSpPr>
        <p:spPr bwMode="auto">
          <a:xfrm flipH="1">
            <a:off x="4419600" y="2628900"/>
            <a:ext cx="27432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22" name="Rectangle 3"/>
          <p:cNvSpPr txBox="1">
            <a:spLocks noChangeArrowheads="1"/>
          </p:cNvSpPr>
          <p:nvPr/>
        </p:nvSpPr>
        <p:spPr bwMode="auto">
          <a:xfrm>
            <a:off x="7162800" y="2438400"/>
            <a:ext cx="1981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xylém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(heteroxylický)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" b="1526"/>
          <a:stretch>
            <a:fillRect/>
          </a:stretch>
        </p:blipFill>
        <p:spPr bwMode="auto">
          <a:xfrm>
            <a:off x="419100" y="1104900"/>
            <a:ext cx="66675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Cévní svazky typické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48400"/>
            <a:ext cx="3962400" cy="381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cs-CZ" sz="1800" i="1" smtClean="0">
                <a:solidFill>
                  <a:schemeClr val="bg1"/>
                </a:solidFill>
              </a:rPr>
              <a:t>Ginkgo biloba</a:t>
            </a:r>
            <a:r>
              <a:rPr lang="cs-CZ" sz="1800" smtClean="0">
                <a:solidFill>
                  <a:schemeClr val="bg1"/>
                </a:solidFill>
              </a:rPr>
              <a:t>, Ginkgoaceae</a:t>
            </a:r>
          </a:p>
        </p:txBody>
      </p:sp>
      <p:sp>
        <p:nvSpPr>
          <p:cNvPr id="18437" name="Line 41"/>
          <p:cNvSpPr>
            <a:spLocks noChangeShapeType="1"/>
          </p:cNvSpPr>
          <p:nvPr/>
        </p:nvSpPr>
        <p:spPr bwMode="auto">
          <a:xfrm flipH="1">
            <a:off x="4483100" y="4711700"/>
            <a:ext cx="3176588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38" name="Rectangle 3"/>
          <p:cNvSpPr txBox="1">
            <a:spLocks noChangeArrowheads="1"/>
          </p:cNvSpPr>
          <p:nvPr/>
        </p:nvSpPr>
        <p:spPr bwMode="auto">
          <a:xfrm>
            <a:off x="7607300" y="45212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tracheidy</a:t>
            </a:r>
          </a:p>
        </p:txBody>
      </p:sp>
      <p:sp>
        <p:nvSpPr>
          <p:cNvPr id="18439" name="Line 41"/>
          <p:cNvSpPr>
            <a:spLocks noChangeShapeType="1"/>
          </p:cNvSpPr>
          <p:nvPr/>
        </p:nvSpPr>
        <p:spPr bwMode="auto">
          <a:xfrm flipH="1">
            <a:off x="1828800" y="1687513"/>
            <a:ext cx="5843588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0" name="Rectangle 3"/>
          <p:cNvSpPr txBox="1">
            <a:spLocks noChangeArrowheads="1"/>
          </p:cNvSpPr>
          <p:nvPr/>
        </p:nvSpPr>
        <p:spPr bwMode="auto">
          <a:xfrm>
            <a:off x="7596188" y="1497013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floém</a:t>
            </a:r>
          </a:p>
        </p:txBody>
      </p:sp>
      <p:sp>
        <p:nvSpPr>
          <p:cNvPr id="18441" name="Obdélník 2"/>
          <p:cNvSpPr>
            <a:spLocks noChangeArrowheads="1"/>
          </p:cNvSpPr>
          <p:nvPr/>
        </p:nvSpPr>
        <p:spPr bwMode="auto">
          <a:xfrm>
            <a:off x="3719513" y="1079500"/>
            <a:ext cx="3733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800">
                <a:solidFill>
                  <a:schemeClr val="bg1"/>
                </a:solidFill>
              </a:rPr>
              <a:t>http://kfrserver.natur.cuni.cz/lide/zelen/U3V_fr/prezentace/dreviny.pdf</a:t>
            </a:r>
          </a:p>
        </p:txBody>
      </p:sp>
      <p:sp>
        <p:nvSpPr>
          <p:cNvPr id="18442" name="Line 41"/>
          <p:cNvSpPr>
            <a:spLocks noChangeShapeType="1"/>
          </p:cNvSpPr>
          <p:nvPr/>
        </p:nvSpPr>
        <p:spPr bwMode="auto">
          <a:xfrm flipH="1">
            <a:off x="4929188" y="2628900"/>
            <a:ext cx="2743200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3" name="Rectangle 3"/>
          <p:cNvSpPr txBox="1">
            <a:spLocks noChangeArrowheads="1"/>
          </p:cNvSpPr>
          <p:nvPr/>
        </p:nvSpPr>
        <p:spPr bwMode="auto">
          <a:xfrm>
            <a:off x="7596188" y="2438400"/>
            <a:ext cx="16240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xylém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(homoxylický)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cs-CZ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Cévní svazky atypické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48400"/>
            <a:ext cx="3962400" cy="381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cs-CZ" sz="1800" i="1" smtClean="0">
                <a:solidFill>
                  <a:schemeClr val="bg1"/>
                </a:solidFill>
              </a:rPr>
              <a:t>Equisetum arvense</a:t>
            </a:r>
            <a:r>
              <a:rPr lang="cs-CZ" sz="1800" smtClean="0">
                <a:solidFill>
                  <a:schemeClr val="bg1"/>
                </a:solidFill>
              </a:rPr>
              <a:t>, Equisetophyta</a:t>
            </a:r>
          </a:p>
        </p:txBody>
      </p:sp>
      <p:pic>
        <p:nvPicPr>
          <p:cNvPr id="19460" name="Picture 2" descr="D:\Paja\MUNI\vyuka\evolucni morfologie rostlin\pouzitelne zdroje\Preslicka-Cevni svaz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43013"/>
            <a:ext cx="63246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Obdélník 1"/>
          <p:cNvSpPr>
            <a:spLocks noChangeArrowheads="1"/>
          </p:cNvSpPr>
          <p:nvPr/>
        </p:nvSpPr>
        <p:spPr bwMode="auto">
          <a:xfrm>
            <a:off x="4114800" y="1219200"/>
            <a:ext cx="2743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800"/>
              <a:t>http://www.sci.muni.cz/~anatomy/stems/images/023.jpg</a:t>
            </a:r>
          </a:p>
        </p:txBody>
      </p:sp>
      <p:sp>
        <p:nvSpPr>
          <p:cNvPr id="19462" name="Line 41"/>
          <p:cNvSpPr>
            <a:spLocks noChangeShapeType="1"/>
          </p:cNvSpPr>
          <p:nvPr/>
        </p:nvSpPr>
        <p:spPr bwMode="auto">
          <a:xfrm flipH="1">
            <a:off x="3505200" y="4191000"/>
            <a:ext cx="36576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3" name="Rectangle 3"/>
          <p:cNvSpPr txBox="1">
            <a:spLocks noChangeArrowheads="1"/>
          </p:cNvSpPr>
          <p:nvPr/>
        </p:nvSpPr>
        <p:spPr bwMode="auto">
          <a:xfrm>
            <a:off x="7186613" y="40132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lakuna</a:t>
            </a:r>
          </a:p>
        </p:txBody>
      </p:sp>
      <p:sp>
        <p:nvSpPr>
          <p:cNvPr id="19464" name="Line 41"/>
          <p:cNvSpPr>
            <a:spLocks noChangeShapeType="1"/>
          </p:cNvSpPr>
          <p:nvPr/>
        </p:nvSpPr>
        <p:spPr bwMode="auto">
          <a:xfrm flipH="1">
            <a:off x="3595688" y="4648200"/>
            <a:ext cx="3567112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5" name="Rectangle 3"/>
          <p:cNvSpPr txBox="1">
            <a:spLocks noChangeArrowheads="1"/>
          </p:cNvSpPr>
          <p:nvPr/>
        </p:nvSpPr>
        <p:spPr bwMode="auto">
          <a:xfrm>
            <a:off x="7186613" y="44577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tracheidy</a:t>
            </a:r>
          </a:p>
        </p:txBody>
      </p:sp>
      <p:sp>
        <p:nvSpPr>
          <p:cNvPr id="19466" name="Line 41"/>
          <p:cNvSpPr>
            <a:spLocks noChangeShapeType="1"/>
          </p:cNvSpPr>
          <p:nvPr/>
        </p:nvSpPr>
        <p:spPr bwMode="auto">
          <a:xfrm flipH="1">
            <a:off x="3595688" y="3124200"/>
            <a:ext cx="3567112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7" name="Rectangle 3"/>
          <p:cNvSpPr txBox="1">
            <a:spLocks noChangeArrowheads="1"/>
          </p:cNvSpPr>
          <p:nvPr/>
        </p:nvSpPr>
        <p:spPr bwMode="auto">
          <a:xfrm>
            <a:off x="7162800" y="29337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floém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39087</TotalTime>
  <Words>967</Words>
  <Application>Microsoft Office PowerPoint</Application>
  <PresentationFormat>Předvádění na obrazovce (4:3)</PresentationFormat>
  <Paragraphs>362</Paragraphs>
  <Slides>47</Slides>
  <Notes>1</Notes>
  <HiddenSlides>1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49" baseType="lpstr">
      <vt:lpstr>Výchozí návrh</vt:lpstr>
      <vt:lpstr>Image</vt:lpstr>
      <vt:lpstr>Příběh stonku  evoluce, funkce, stavba, adaptace</vt:lpstr>
      <vt:lpstr>Funkce stonku</vt:lpstr>
      <vt:lpstr>Evoluce vodivé funkce</vt:lpstr>
      <vt:lpstr>Evoluce vodivé funkce</vt:lpstr>
      <vt:lpstr>Cévní svazky</vt:lpstr>
      <vt:lpstr>Cévní svazky úplné</vt:lpstr>
      <vt:lpstr>Cévní svazky typické</vt:lpstr>
      <vt:lpstr>Cévní svazky typické</vt:lpstr>
      <vt:lpstr>Cévní svazky atypické</vt:lpstr>
      <vt:lpstr>Typy stélé</vt:lpstr>
      <vt:lpstr>Typy stélé</vt:lpstr>
      <vt:lpstr>Typy stélé</vt:lpstr>
      <vt:lpstr>Typy stélé</vt:lpstr>
      <vt:lpstr>Typy stélé</vt:lpstr>
      <vt:lpstr>Typy stélé</vt:lpstr>
      <vt:lpstr>Typy stélé</vt:lpstr>
      <vt:lpstr>Typy stélé</vt:lpstr>
      <vt:lpstr>Evoluční shrnutí</vt:lpstr>
      <vt:lpstr>Evoluční shrnutí</vt:lpstr>
      <vt:lpstr>Evoluční shrnutí</vt:lpstr>
      <vt:lpstr>Evoluční shrnutí</vt:lpstr>
      <vt:lpstr>Tloustnutí stonku</vt:lpstr>
      <vt:lpstr>Sekundární tloustnutí</vt:lpstr>
      <vt:lpstr>Dracénové tloustnutí</vt:lpstr>
      <vt:lpstr>Caryophyllidové tloustnutí</vt:lpstr>
      <vt:lpstr>Řez kořenem řepy</vt:lpstr>
      <vt:lpstr>Tloustnutí lepidodendronu</vt:lpstr>
      <vt:lpstr>Sek. tloustnutí v evoluci</vt:lpstr>
      <vt:lpstr>Uspořádání listů</vt:lpstr>
      <vt:lpstr>Uspořádání listů</vt:lpstr>
      <vt:lpstr>Větvení stonku</vt:lpstr>
      <vt:lpstr>Větvení stonku</vt:lpstr>
      <vt:lpstr>Větvení stonku</vt:lpstr>
      <vt:lpstr>Evoluční pohled</vt:lpstr>
      <vt:lpstr>Evoluční pohled</vt:lpstr>
      <vt:lpstr>Evoluční pohled</vt:lpstr>
      <vt:lpstr>Metamorfózy stonku</vt:lpstr>
      <vt:lpstr>Metamorfózy stonku</vt:lpstr>
      <vt:lpstr>Metamorfózy stonku</vt:lpstr>
      <vt:lpstr>Metamorfózy stonku</vt:lpstr>
      <vt:lpstr>Metamorfózy stonku</vt:lpstr>
      <vt:lpstr>Metamorfózy stonku</vt:lpstr>
      <vt:lpstr>Metamorfózy stonku</vt:lpstr>
      <vt:lpstr>Metamorfózy stonku</vt:lpstr>
      <vt:lpstr>Metamorfózy stonku</vt:lpstr>
      <vt:lpstr>Metamorfózy stonku</vt:lpstr>
      <vt:lpstr>Metamorfózy kořene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Paja</dc:creator>
  <cp:lastModifiedBy>Pavel Veselý</cp:lastModifiedBy>
  <cp:revision>257</cp:revision>
  <cp:lastPrinted>1601-01-01T00:00:00Z</cp:lastPrinted>
  <dcterms:created xsi:type="dcterms:W3CDTF">1601-01-01T00:00:00Z</dcterms:created>
  <dcterms:modified xsi:type="dcterms:W3CDTF">2019-09-25T07:26:39Z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